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7" r:id="rId3"/>
    <p:sldId id="441" r:id="rId4"/>
    <p:sldId id="451" r:id="rId5"/>
    <p:sldId id="445" r:id="rId6"/>
    <p:sldId id="446" r:id="rId7"/>
    <p:sldId id="447" r:id="rId8"/>
    <p:sldId id="454" r:id="rId9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228EA9-655A-46AF-BA27-23A3B7994864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417C35-9F84-42A1-92EC-5396AD335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7DEA08E7-45FE-4BC6-8D81-6F0CE97CD9AA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B01E24-FF7C-4E22-B9F0-3F0718C3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744BA1-D0BC-4FEA-A88B-58726819741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8076AF-2593-4424-A89F-F599BCEB0A6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B22A8F1-07B3-4C5C-9071-6C7047F468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1B53-C2A2-4B85-BA52-9EAB277911E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F092B07-87F6-4F46-88AE-564448FD6578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B8693E03-0D8D-4DD2-8BB8-919DFC8908A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D00D8E-F5E7-4398-8261-D96C74ACC8A4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249456E-6775-4106-B900-8DF97BDF1A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8906E6-6270-42E3-8EF6-15BC232D9880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9EA42-4144-4F24-B97C-4175929D925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82FB338-D0E6-48CE-9074-A33288FDD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565776-582D-4C64-920C-52D7AE613B9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9065D1-D97F-4EF1-9659-CFB250336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4C80-AACD-43F7-8B19-48645DF99A4F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639C594-2165-4D66-9295-15AE708B1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BEDB7FF-105F-4279-88D0-FC7B6C51086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1E71C-4ED7-440D-AE75-CDC4AAD15B22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FDF397D-0B73-4251-B62C-8F9028B7E95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8</a:t>
            </a:r>
            <a:r>
              <a:rPr lang="en-US" dirty="0"/>
              <a:t> - SS 2014 – Michel Kana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/>
              <a:t>What will we do today?</a:t>
            </a:r>
            <a:endParaRPr lang="cs-CZ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6781800" cy="3962400"/>
          </a:xfrm>
        </p:spPr>
        <p:txBody>
          <a:bodyPr/>
          <a:lstStyle/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The physiology of EOG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Structure of the EOG Signal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EOG measurement with BIOPAC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Semester Plan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-1" y="742950"/>
            <a:ext cx="5286375" cy="440055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defRPr/>
            </a:pPr>
            <a:r>
              <a:rPr lang="en-US" dirty="0"/>
              <a:t>Eye blinks and eye movements are behaviors.</a:t>
            </a:r>
          </a:p>
          <a:p>
            <a:pPr eaLnBrk="1" hangingPunct="1">
              <a:defRPr/>
            </a:pPr>
            <a:r>
              <a:rPr lang="en-US" dirty="0"/>
              <a:t>There are three types of eye blinks:</a:t>
            </a:r>
          </a:p>
          <a:p>
            <a:pPr lvl="1" eaLnBrk="1" hangingPunct="1">
              <a:defRPr/>
            </a:pPr>
            <a:r>
              <a:rPr lang="en-US" b="1" dirty="0"/>
              <a:t>reflex blinks </a:t>
            </a:r>
            <a:r>
              <a:rPr lang="en-US" dirty="0"/>
              <a:t>as instinctive response to something invading the eye or startle response to loud noises.</a:t>
            </a:r>
          </a:p>
          <a:p>
            <a:pPr lvl="1" eaLnBrk="1" hangingPunct="1">
              <a:defRPr/>
            </a:pPr>
            <a:r>
              <a:rPr lang="en-US" b="1" dirty="0"/>
              <a:t>voluntary blinks</a:t>
            </a:r>
            <a:r>
              <a:rPr lang="en-US" dirty="0"/>
              <a:t> as a result of a decision to blink.</a:t>
            </a:r>
          </a:p>
          <a:p>
            <a:pPr lvl="1" eaLnBrk="1" hangingPunct="1">
              <a:defRPr/>
            </a:pPr>
            <a:r>
              <a:rPr lang="en-US" b="1" dirty="0"/>
              <a:t>endogenous blinks</a:t>
            </a:r>
            <a:r>
              <a:rPr lang="en-US" dirty="0"/>
              <a:t> due to perception and information processing. They reflect changes of attention and changes in thought processes.</a:t>
            </a:r>
          </a:p>
          <a:p>
            <a:pPr eaLnBrk="1" hangingPunct="1">
              <a:defRPr/>
            </a:pPr>
            <a:r>
              <a:rPr lang="en-US" dirty="0"/>
              <a:t>Eye movements are controlled by the brain in conjunction with cranial nerves and extra-ocular muscles</a:t>
            </a:r>
          </a:p>
          <a:p>
            <a:pPr lvl="1" eaLnBrk="1" hangingPunct="1">
              <a:defRPr/>
            </a:pPr>
            <a:r>
              <a:rPr lang="en-US" dirty="0"/>
              <a:t>Three pairs of muscles work together to control each eyeball.</a:t>
            </a:r>
          </a:p>
          <a:p>
            <a:pPr lvl="1" eaLnBrk="1" hangingPunct="1">
              <a:defRPr/>
            </a:pPr>
            <a:r>
              <a:rPr lang="en-US" dirty="0"/>
              <a:t>The two eyeballs operate together in tandem although they are not connected mechanically.</a:t>
            </a:r>
          </a:p>
          <a:p>
            <a:pPr lvl="1" eaLnBrk="1" hangingPunct="1">
              <a:defRPr/>
            </a:pPr>
            <a:r>
              <a:rPr lang="en-US" dirty="0"/>
              <a:t>The superior and inferior rectus control the up-and-down movement.</a:t>
            </a:r>
          </a:p>
          <a:p>
            <a:pPr lvl="1" eaLnBrk="1" hangingPunct="1">
              <a:defRPr/>
            </a:pPr>
            <a:r>
              <a:rPr lang="en-US" dirty="0"/>
              <a:t>The lateral and medial rectus control side-to-side movement.</a:t>
            </a:r>
          </a:p>
          <a:p>
            <a:pPr lvl="1" eaLnBrk="1" hangingPunct="1">
              <a:defRPr/>
            </a:pPr>
            <a:r>
              <a:rPr lang="en-US" b="1" dirty="0"/>
              <a:t>Saccadic movements </a:t>
            </a:r>
            <a:r>
              <a:rPr lang="en-US" dirty="0"/>
              <a:t>describe quick jumps of the eye from one fixation point to another. </a:t>
            </a:r>
          </a:p>
          <a:p>
            <a:pPr lvl="1" eaLnBrk="1" hangingPunct="1">
              <a:defRPr/>
            </a:pPr>
            <a:r>
              <a:rPr lang="en-US" b="1" dirty="0"/>
              <a:t>Smooth movements </a:t>
            </a:r>
            <a:r>
              <a:rPr lang="en-US" dirty="0"/>
              <a:t>are slow, broad rotations of the eye that enable it to maintain fixation on an object moving with respect to the head.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physiology of </a:t>
            </a:r>
            <a:r>
              <a:rPr lang="cs-CZ" b="1" dirty="0"/>
              <a:t>E</a:t>
            </a:r>
            <a:r>
              <a:rPr lang="en-US" b="1" dirty="0"/>
              <a:t>O</a:t>
            </a:r>
            <a:r>
              <a:rPr lang="cs-CZ" b="1" dirty="0"/>
              <a:t>G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740249"/>
            <a:ext cx="3152775" cy="160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3" y="2343150"/>
            <a:ext cx="335240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4724400" cy="13716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dirty="0"/>
              <a:t>The rear of the eyeball is negative relative to the front of the eyeball, setting up an electrical dipole.</a:t>
            </a:r>
          </a:p>
          <a:p>
            <a:pPr eaLnBrk="1" hangingPunct="1">
              <a:defRPr/>
            </a:pPr>
            <a:r>
              <a:rPr lang="en-US" dirty="0"/>
              <a:t>The measurement of the potential difference (0.1-1.0 mV) in the dipole is called </a:t>
            </a:r>
            <a:r>
              <a:rPr lang="en-US" b="1" dirty="0"/>
              <a:t>electrooculography (EOG).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EOG Signal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 descr="http://www.bem.fi/book/28/fi/28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819150"/>
            <a:ext cx="4095750" cy="30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22026"/>
            <a:ext cx="4516438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7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EOG Measurement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3"/>
          </p:nvPr>
        </p:nvSpPr>
        <p:spPr>
          <a:xfrm>
            <a:off x="2714626" y="2419350"/>
            <a:ext cx="6276974" cy="2724150"/>
          </a:xfrm>
        </p:spPr>
        <p:txBody>
          <a:bodyPr>
            <a:normAutofit fontScale="850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Operational configuration</a:t>
            </a:r>
          </a:p>
          <a:p>
            <a:pPr lvl="1" eaLnBrk="1" hangingPunct="1">
              <a:defRPr/>
            </a:pPr>
            <a:r>
              <a:rPr lang="en-US" sz="2500" dirty="0"/>
              <a:t>2 channels for vertical and horizontal movements.</a:t>
            </a:r>
          </a:p>
          <a:p>
            <a:pPr eaLnBrk="1" hangingPunct="1">
              <a:defRPr/>
            </a:pPr>
            <a:r>
              <a:rPr lang="en-US" b="1" dirty="0"/>
              <a:t>Noise sources</a:t>
            </a:r>
            <a:endParaRPr lang="de-DE" sz="2800" dirty="0"/>
          </a:p>
          <a:p>
            <a:pPr lvl="1" eaLnBrk="1" hangingPunct="1">
              <a:defRPr/>
            </a:pPr>
            <a:r>
              <a:rPr lang="en-US" sz="2500" dirty="0"/>
              <a:t>Muscle movement artifact (0 to 1000 Hz)</a:t>
            </a:r>
          </a:p>
          <a:p>
            <a:pPr lvl="1" eaLnBrk="1" hangingPunct="1">
              <a:defRPr/>
            </a:pPr>
            <a:r>
              <a:rPr lang="en-US" sz="2500" dirty="0"/>
              <a:t>Motion artifact from electrode movements (0 to 20 Hz)</a:t>
            </a:r>
          </a:p>
          <a:p>
            <a:pPr lvl="1" eaLnBrk="1" hangingPunct="1">
              <a:defRPr/>
            </a:pPr>
            <a:r>
              <a:rPr lang="en-US" sz="2500" dirty="0"/>
              <a:t>Power line interference (60 or 50 Hz) </a:t>
            </a:r>
            <a:endParaRPr lang="en-US" b="1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/>
          </a:p>
          <a:p>
            <a:pPr marL="36576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666750"/>
            <a:ext cx="215640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" y="2906587"/>
            <a:ext cx="1965903" cy="2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66750"/>
            <a:ext cx="1905000" cy="184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53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</a:t>
            </a:r>
            <a:r>
              <a:rPr lang="cs-CZ" b="1" dirty="0"/>
              <a:t>1</a:t>
            </a:r>
            <a:r>
              <a:rPr lang="en-US" b="1" dirty="0"/>
              <a:t>: EOG measurement with BIOPAC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7048500" cy="447675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EOG is recorded using 2 </a:t>
            </a:r>
            <a:r>
              <a:rPr lang="en-US" dirty="0" err="1"/>
              <a:t>Biopac</a:t>
            </a:r>
            <a:r>
              <a:rPr lang="en-US" dirty="0"/>
              <a:t> SS2L wires plugged in the first and second channel.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first electrode lead set is attached for horizontal movement</a:t>
            </a:r>
            <a:r>
              <a:rPr lang="en-US" sz="2800" dirty="0"/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second electrode lead set is attached for vertical movement.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Head movement should be avoided.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at a sampling rate of </a:t>
            </a:r>
            <a:r>
              <a:rPr lang="en-US" i="1" dirty="0"/>
              <a:t>200 Hz</a:t>
            </a:r>
            <a:r>
              <a:rPr lang="en-US" dirty="0"/>
              <a:t>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500" dirty="0"/>
              <a:t>Channel CH1 should have the preset </a:t>
            </a:r>
            <a:r>
              <a:rPr lang="en-US" sz="2500" i="1" dirty="0" err="1"/>
              <a:t>Electrooculogram</a:t>
            </a:r>
            <a:r>
              <a:rPr lang="en-US" sz="2500" i="1" dirty="0"/>
              <a:t> EOG (.5-35 Hz)</a:t>
            </a:r>
          </a:p>
          <a:p>
            <a:pPr marL="319405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EOG parameters calculation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Identify eye blinks, moves to the left, right, up or down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66750"/>
            <a:ext cx="215640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847975"/>
            <a:ext cx="1965903" cy="2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000" b="1" dirty="0" err="1"/>
              <a:t>Exercice</a:t>
            </a:r>
            <a:r>
              <a:rPr lang="en-US" sz="3000" b="1" dirty="0"/>
              <a:t> 2: Detection of eye directions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43434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EOG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adjust to a vertical seating position.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Experimenter should hold a pen about 10 cm in front of Subject’s eyes in the center of his visual field.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pick a focal point on the pen so that his eyes remain horizontal.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Experimenter should briskly moves the pen 10 cm to the right and back to center in about 3 seconds.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should fixate on the pen, track it, and try not to blink.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experiment should be repeated while moving the pen 10 cm to the left, then back to center; 10 cm up, then back to center; 10 cm down then back to center; 10 cm far, then back to the center.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900" dirty="0"/>
              <a:t>Identify relationship between pen direction and what you see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42677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200" b="1" dirty="0" err="1"/>
              <a:t>Exercice</a:t>
            </a:r>
            <a:r>
              <a:rPr lang="en-US" sz="3200" b="1" dirty="0"/>
              <a:t> 3: Detection of eyes blinks and reading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31242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EOG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read a text with several lines during 60 sec.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repeat the experiment with different types of reading materials (blank paper, easy text, hard text)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Identify the time when the subject changed the line.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Identify and count eye blinks.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Identify the relationship between reading attention and eye blinks.</a:t>
            </a:r>
          </a:p>
        </p:txBody>
      </p:sp>
    </p:spTree>
    <p:extLst>
      <p:ext uri="{BB962C8B-B14F-4D97-AF65-F5344CB8AC3E}">
        <p14:creationId xmlns:p14="http://schemas.microsoft.com/office/powerpoint/2010/main" val="9358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635</Words>
  <Application>Microsoft Office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Wingdings 2</vt:lpstr>
      <vt:lpstr>WidescreenPresentation</vt:lpstr>
      <vt:lpstr>Exercises – biological signals</vt:lpstr>
      <vt:lpstr>What will we do today?</vt:lpstr>
      <vt:lpstr>The physiology of EOG</vt:lpstr>
      <vt:lpstr>Structure of the EOG Signal</vt:lpstr>
      <vt:lpstr>EOG Measurement</vt:lpstr>
      <vt:lpstr>Exercice 1: EOG measurement with BIOPAC</vt:lpstr>
      <vt:lpstr>Exercice 2: Detection of eye directions</vt:lpstr>
      <vt:lpstr>Exercice 3: Detection of eyes blinks and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