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42224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93160" y="4061160"/>
            <a:ext cx="6512040" cy="456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2224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39972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2224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793160" y="4061160"/>
            <a:ext cx="6512040" cy="456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3474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22240" y="254628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22240" y="731520"/>
            <a:ext cx="312300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399720" cy="1657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14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2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/>
          </a:gradFill>
        </p:spPr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/>
          </a:gradFill>
        </p:spPr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rebuchet MS"/>
              </a:rPr>
              <a:t>3.6.14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8848651-7984-45B2-B297-D94B517F2D08}" type="slidenum">
              <a:rPr lang="ru-RU">
                <a:solidFill>
                  <a:srgbClr val="000000"/>
                </a:solidFill>
                <a:latin typeface="Trebuchet MS"/>
              </a:rPr>
              <a:t>‹#›</a:t>
            </a:fld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28000"/>
              <a:buFont typeface="Georgia"/>
              <a:buChar char="*"/>
            </a:pPr>
            <a:r>
              <a:rPr lang="en-US" sz="5400" b="1"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46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/>
          </a:gradFill>
        </p:spPr>
      </p:sp>
      <p:sp>
        <p:nvSpPr>
          <p:cNvPr id="47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48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/>
          </a:gradFill>
        </p:spPr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rebuchet MS"/>
              </a:rPr>
              <a:t>3.6.14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F7F3388-9DA2-476A-91E9-C5BA0AAE7C8C}" type="slidenum">
              <a:rPr lang="ru-RU">
                <a:solidFill>
                  <a:srgbClr val="000000"/>
                </a:solidFill>
                <a:latin typeface="Trebuchet MS"/>
              </a:rPr>
              <a:t>‹#›</a:t>
            </a:fld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buSzPct val="128000"/>
              <a:buFont typeface="Georgia"/>
              <a:buChar char="*"/>
            </a:pPr>
            <a:r>
              <a:rPr lang="en-US" sz="4600" b="1"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30000"/>
              <a:buFont typeface="Georgia"/>
              <a:buChar char="*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30000"/>
              <a:buFont typeface="Georgia"/>
              <a:buChar char="*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30000"/>
              <a:buFont typeface="Georgia"/>
              <a:buChar char="*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30000"/>
              <a:buFont typeface="Georgia"/>
              <a:buChar char="*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30000"/>
              <a:buFont typeface="Georgia"/>
              <a:buChar char="*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52480" y="4178880"/>
            <a:ext cx="5636520" cy="23619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200" i="1">
                <a:solidFill>
                  <a:srgbClr val="212745"/>
                </a:solidFill>
                <a:latin typeface="Trebuchet MS"/>
              </a:rPr>
              <a:t>Biological Signal 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200" i="1">
                <a:solidFill>
                  <a:srgbClr val="212745"/>
                </a:solidFill>
                <a:latin typeface="Trebuchet MS"/>
              </a:rPr>
              <a:t>3 June 2014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200">
                <a:solidFill>
                  <a:srgbClr val="212745"/>
                </a:solidFill>
                <a:latin typeface="Trebuchet MS"/>
              </a:rPr>
              <a:t>Alex Bazko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200">
                <a:solidFill>
                  <a:srgbClr val="212745"/>
                </a:solidFill>
                <a:latin typeface="Trebuchet MS"/>
              </a:rPr>
              <a:t>Aditya Iman Rizqy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43080" y="191880"/>
            <a:ext cx="8457840" cy="1066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>
                <a:latin typeface="Trebuchet MS"/>
              </a:rPr>
              <a:t>Cardiovascular System Analysis
Based on PPG Signal</a:t>
            </a:r>
            <a:endParaRPr/>
          </a:p>
        </p:txBody>
      </p:sp>
      <p:pic>
        <p:nvPicPr>
          <p:cNvPr id="8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1295280"/>
            <a:ext cx="5638320" cy="28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8600" y="304920"/>
            <a:ext cx="8229240" cy="1142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>
                <a:latin typeface="Trebuchet MS"/>
              </a:rPr>
              <a:t>What is PPG (Photopletysmography) ?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80880" y="1219320"/>
            <a:ext cx="8381520" cy="533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SzPct val="130000"/>
              <a:buFont typeface="Georgia"/>
              <a:buChar char="*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PPG is optical measurement that detects blood volume changes in the microvascular bed of tissue</a:t>
            </a:r>
            <a:endParaRPr/>
          </a:p>
          <a:p>
            <a:pPr>
              <a:lnSpc>
                <a:spcPct val="150000"/>
              </a:lnSpc>
              <a:buSzPct val="130000"/>
              <a:buFont typeface="Georgia"/>
              <a:buChar char="*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A photodetector is placed on a tissue’s surface alongside the LED and records the reflected light</a:t>
            </a:r>
            <a:endParaRPr/>
          </a:p>
          <a:p>
            <a:pPr>
              <a:lnSpc>
                <a:spcPct val="150000"/>
              </a:lnSpc>
              <a:buSzPct val="130000"/>
              <a:buFont typeface="Georgia"/>
              <a:buChar char="*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Light is attenuated by oxygenated and deoxygenated hemoglobins, and other components in muscle and skin.</a:t>
            </a:r>
            <a:endParaRPr/>
          </a:p>
          <a:p>
            <a:pPr>
              <a:lnSpc>
                <a:spcPct val="150000"/>
              </a:lnSpc>
              <a:buSzPct val="130000"/>
              <a:buFont typeface="Georgia"/>
              <a:buChar char="*"/>
            </a:pPr>
            <a:r>
              <a:rPr lang="en-US" sz="2200">
                <a:solidFill>
                  <a:srgbClr val="404040"/>
                </a:solidFill>
                <a:latin typeface="Trebuchet MS"/>
              </a:rPr>
              <a:t>Reductions in light intensity = relative increases in blood volume and </a:t>
            </a:r>
            <a:r>
              <a:rPr lang="en-US" sz="2200" i="1">
                <a:solidFill>
                  <a:srgbClr val="404040"/>
                </a:solidFill>
                <a:latin typeface="Trebuchet MS"/>
              </a:rPr>
              <a:t>vice versa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4920" y="228600"/>
            <a:ext cx="6512040" cy="1142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600" b="1">
                <a:latin typeface="Trebuchet MS"/>
              </a:rPr>
              <a:t>Task :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066680"/>
            <a:ext cx="8305560" cy="5257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r>
              <a:rPr lang="en-US" sz="2400" b="1">
                <a:solidFill>
                  <a:srgbClr val="404040"/>
                </a:solidFill>
                <a:latin typeface="Trebuchet MS"/>
              </a:rPr>
              <a:t>In the GUI (Graphical User Interface) 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:</a:t>
            </a:r>
            <a:endParaRPr/>
          </a:p>
          <a:p>
            <a:pPr lvl="1">
              <a:lnSpc>
                <a:spcPct val="150000"/>
              </a:lnSpc>
              <a:buSzPct val="130000"/>
              <a:buFont typeface="Trebuchet MS"/>
              <a:buAutoNum type="arabicPeriod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Importing the raw signal from a Biopac text export</a:t>
            </a:r>
            <a:endParaRPr/>
          </a:p>
          <a:p>
            <a:pPr lvl="1">
              <a:lnSpc>
                <a:spcPct val="150000"/>
              </a:lnSpc>
              <a:buSzPct val="130000"/>
              <a:buFont typeface="Trebuchet MS"/>
              <a:buAutoNum type="arabicPeriod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Entering a sampling frequency</a:t>
            </a:r>
            <a:endParaRPr/>
          </a:p>
          <a:p>
            <a:pPr lvl="1">
              <a:lnSpc>
                <a:spcPct val="150000"/>
              </a:lnSpc>
              <a:buSzPct val="130000"/>
              <a:buFont typeface="Trebuchet MS"/>
              <a:buAutoNum type="arabicPeriod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Displaying plots of the raw signal</a:t>
            </a:r>
            <a:endParaRPr/>
          </a:p>
          <a:p>
            <a:pPr lvl="1">
              <a:lnSpc>
                <a:spcPct val="150000"/>
              </a:lnSpc>
              <a:buSzPct val="130000"/>
              <a:buFont typeface="Trebuchet MS"/>
              <a:buAutoNum type="arabicPeriod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Displaying Peak to Peak, Pulse Height 
(within a chosen time interval).</a:t>
            </a:r>
            <a:endParaRPr/>
          </a:p>
          <a:p>
            <a:pPr lvl="1">
              <a:lnSpc>
                <a:spcPct val="150000"/>
              </a:lnSpc>
              <a:buSzPct val="130000"/>
              <a:buFont typeface="Trebuchet MS"/>
              <a:buAutoNum type="arabicPeriod"/>
            </a:pPr>
            <a:r>
              <a:rPr lang="en-US" sz="2000">
                <a:solidFill>
                  <a:srgbClr val="404040"/>
                </a:solidFill>
                <a:latin typeface="Trebuchet MS"/>
              </a:rPr>
              <a:t>Computing Mean Arterial Pressure and Heart Rate Variability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631600" y="5486400"/>
            <a:ext cx="6512040" cy="1142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600" b="1">
                <a:latin typeface="Trebuchet MS"/>
              </a:rPr>
              <a:t>GUI Demonstration . .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Georgia</vt:lpstr>
      <vt:lpstr>StarSymbol</vt:lpstr>
      <vt:lpstr>Trebuchet MS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</dc:creator>
  <cp:lastModifiedBy>kana</cp:lastModifiedBy>
  <cp:revision>1</cp:revision>
  <dcterms:modified xsi:type="dcterms:W3CDTF">2019-06-06T22:43:44Z</dcterms:modified>
</cp:coreProperties>
</file>