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61" r:id="rId5"/>
    <p:sldId id="257" r:id="rId6"/>
    <p:sldId id="269" r:id="rId7"/>
    <p:sldId id="266" r:id="rId8"/>
    <p:sldId id="258" r:id="rId9"/>
    <p:sldId id="262" r:id="rId10"/>
    <p:sldId id="263" r:id="rId11"/>
    <p:sldId id="267" r:id="rId12"/>
    <p:sldId id="265" r:id="rId13"/>
    <p:sldId id="270" r:id="rId14"/>
    <p:sldId id="271" r:id="rId15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16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869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2102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787400"/>
            <a:ext cx="533400" cy="61384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1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>
                <a:solidFill>
                  <a:srgbClr val="464646"/>
                </a:solidFill>
              </a:rPr>
              <a:pPr>
                <a:defRPr/>
              </a:pPr>
              <a:t>6/7/2019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787400"/>
            <a:ext cx="533400" cy="61384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807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680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8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148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145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357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73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027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6A0B-A3A9-4AF8-8072-6EFF5ECEFE58}" type="datetimeFigureOut">
              <a:rPr lang="x-none" smtClean="0"/>
              <a:t>6/7/2019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E0C2-5E2D-4FAB-9C59-A2A2DBBC1B7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8937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PPG Analyzer 9800FX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Timo, Mirva, Miloš</a:t>
            </a:r>
          </a:p>
        </p:txBody>
      </p:sp>
    </p:spTree>
    <p:extLst>
      <p:ext uri="{BB962C8B-B14F-4D97-AF65-F5344CB8AC3E}">
        <p14:creationId xmlns:p14="http://schemas.microsoft.com/office/powerpoint/2010/main" val="159257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estimation using PH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72827"/>
            <a:ext cx="780566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3491716"/>
            <a:ext cx="25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*Using mean peak height</a:t>
            </a:r>
          </a:p>
        </p:txBody>
      </p:sp>
    </p:spTree>
    <p:extLst>
      <p:ext uri="{BB962C8B-B14F-4D97-AF65-F5344CB8AC3E}">
        <p14:creationId xmlns:p14="http://schemas.microsoft.com/office/powerpoint/2010/main" val="42800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Fourier transform of PP intervals and estimation of HF and 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Doubling of </a:t>
            </a:r>
            <a:r>
              <a:rPr lang="en-US" dirty="0" err="1"/>
              <a:t>Fs</a:t>
            </a:r>
            <a:endParaRPr lang="en-US" dirty="0"/>
          </a:p>
          <a:p>
            <a:r>
              <a:rPr lang="x-none" dirty="0"/>
              <a:t>Fast Fourier transform of peak to peak intervals</a:t>
            </a:r>
          </a:p>
          <a:p>
            <a:r>
              <a:rPr lang="x-none" dirty="0"/>
              <a:t>Interpolation of the amplitude spectrum</a:t>
            </a:r>
          </a:p>
          <a:p>
            <a:r>
              <a:rPr lang="x-none" dirty="0"/>
              <a:t>Integration of HF and LF intervals</a:t>
            </a:r>
          </a:p>
          <a:p>
            <a:pPr lvl="1"/>
            <a:r>
              <a:rPr lang="x-none" dirty="0"/>
              <a:t>LF: 0.04 – 0.15 Hz</a:t>
            </a:r>
          </a:p>
          <a:p>
            <a:pPr lvl="1"/>
            <a:r>
              <a:rPr lang="x-none" dirty="0"/>
              <a:t>HF: 0.15 – 0.</a:t>
            </a:r>
            <a:r>
              <a:rPr lang="en-US" dirty="0"/>
              <a:t>5</a:t>
            </a:r>
            <a:r>
              <a:rPr lang="x-none" dirty="0"/>
              <a:t> Hz </a:t>
            </a:r>
          </a:p>
          <a:p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7232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>
                <a:latin typeface="+mj-lt"/>
              </a:rPr>
              <a:t>Implementation in </a:t>
            </a:r>
            <a:r>
              <a:rPr lang="en-US" sz="4000" dirty="0" err="1">
                <a:latin typeface="+mj-lt"/>
              </a:rPr>
              <a:t>Matlab</a:t>
            </a:r>
            <a:endParaRPr lang="x-none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[sound of Matlab opening]</a:t>
            </a:r>
          </a:p>
        </p:txBody>
      </p:sp>
    </p:spTree>
    <p:extLst>
      <p:ext uri="{BB962C8B-B14F-4D97-AF65-F5344CB8AC3E}">
        <p14:creationId xmlns:p14="http://schemas.microsoft.com/office/powerpoint/2010/main" val="418358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Every physician can use it without background knowledge</a:t>
            </a:r>
          </a:p>
          <a:p>
            <a:pPr lvl="1"/>
            <a:r>
              <a:rPr lang="en-US" dirty="0"/>
              <a:t>Low number of mathematical operations -&gt; Fast</a:t>
            </a:r>
          </a:p>
          <a:p>
            <a:pPr lvl="1"/>
            <a:r>
              <a:rPr lang="en-US" dirty="0"/>
              <a:t>Easily user-adaptable</a:t>
            </a:r>
          </a:p>
          <a:p>
            <a:pPr lvl="1"/>
            <a:r>
              <a:rPr lang="en-US" dirty="0"/>
              <a:t>User can evaluate peak detection</a:t>
            </a:r>
          </a:p>
          <a:p>
            <a:r>
              <a:rPr lang="en-US" dirty="0"/>
              <a:t>Possible improvements</a:t>
            </a:r>
          </a:p>
          <a:p>
            <a:pPr lvl="1"/>
            <a:r>
              <a:rPr lang="en-US" dirty="0"/>
              <a:t>Program is not compatibility-tested with different operating systems and Matlab versions</a:t>
            </a:r>
          </a:p>
          <a:p>
            <a:pPr lvl="1"/>
            <a:r>
              <a:rPr lang="en-US" dirty="0"/>
              <a:t>Parameters are set after 1 PPG data set, validation with other sets required</a:t>
            </a:r>
          </a:p>
          <a:p>
            <a:pPr lvl="1"/>
            <a:r>
              <a:rPr lang="en-US" dirty="0"/>
              <a:t>Stand-alone program</a:t>
            </a:r>
          </a:p>
          <a:p>
            <a:pPr lvl="1"/>
            <a:r>
              <a:rPr lang="en-US" dirty="0"/>
              <a:t>Added functions: HR, PA, MAP, Amplitude spectrum over a user-defined interval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3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The team!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x-none" dirty="0"/>
              <a:t>Timo Lauteslager BSc. – born in 1990, finished his bachelor in Biomedical engineering, currently part of CEMACUBE programme  </a:t>
            </a:r>
          </a:p>
          <a:p>
            <a:r>
              <a:rPr lang="x-none" dirty="0"/>
              <a:t>Mirva Reijonen – born in 1990, has a bachelor in Chemical engineering, currently in student exchange in Czech Republic</a:t>
            </a:r>
          </a:p>
          <a:p>
            <a:r>
              <a:rPr lang="x-none" dirty="0"/>
              <a:t>Miloš Kaćanski Ing. – born in 1989, got his degree in Biochemical engineering, currently part of CEMACUBE programme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908720"/>
            <a:ext cx="179814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132856"/>
            <a:ext cx="2014415" cy="26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86" y="3933056"/>
            <a:ext cx="21336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5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4112840" cy="397933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dirty="0" err="1"/>
              <a:t>Photoplethysmography</a:t>
            </a:r>
            <a:r>
              <a:rPr lang="en-US" dirty="0"/>
              <a:t> (PPG) is an optical measurement technique that can be used to detect blood volume changes in the </a:t>
            </a:r>
            <a:r>
              <a:rPr lang="en-US" dirty="0" err="1"/>
              <a:t>microvascular</a:t>
            </a:r>
            <a:r>
              <a:rPr lang="en-US" dirty="0"/>
              <a:t> bed of tissue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PPG</a:t>
            </a:r>
          </a:p>
        </p:txBody>
      </p:sp>
      <p:pic>
        <p:nvPicPr>
          <p:cNvPr id="17412" name="Picture 16" descr="http://www.adinstruments.com/sites/default/files/wysiwyg-resources/images/lte_pcmlm_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385385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5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9552" y="1916832"/>
            <a:ext cx="4108648" cy="2612256"/>
          </a:xfrm>
        </p:spPr>
        <p:txBody>
          <a:bodyPr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Parameters in the PPG signal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b="1" dirty="0"/>
              <a:t>PH: </a:t>
            </a:r>
            <a:r>
              <a:rPr lang="en-US" sz="2300" dirty="0"/>
              <a:t>pulse height or pulse amplitude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b="1" dirty="0"/>
              <a:t>CP: </a:t>
            </a:r>
            <a:r>
              <a:rPr lang="en-US" sz="2300" dirty="0"/>
              <a:t>cardiac period 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b="1" dirty="0"/>
              <a:t>FWHM</a:t>
            </a:r>
            <a:r>
              <a:rPr lang="en-US" sz="2300" dirty="0"/>
              <a:t>: full width half max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b="1" dirty="0"/>
              <a:t>PW</a:t>
            </a:r>
            <a:r>
              <a:rPr lang="en-US" sz="2300" dirty="0"/>
              <a:t>: peak width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b="1" dirty="0"/>
              <a:t>PT</a:t>
            </a:r>
            <a:r>
              <a:rPr lang="en-US" sz="2300" dirty="0"/>
              <a:t>: peak threshold</a:t>
            </a:r>
          </a:p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Structure of the PPG Signal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07995"/>
            <a:ext cx="3581400" cy="308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4293096"/>
            <a:ext cx="4651375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4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20675" lvl="1" indent="0">
              <a:buNone/>
              <a:defRPr/>
            </a:pPr>
            <a:r>
              <a:rPr lang="en-US" dirty="0"/>
              <a:t>Digital filtering of a raw PPG signal</a:t>
            </a:r>
          </a:p>
          <a:p>
            <a:pPr marL="320675" lvl="1" indent="0">
              <a:buNone/>
              <a:defRPr/>
            </a:pPr>
            <a:r>
              <a:rPr lang="en-US" dirty="0"/>
              <a:t>Extraction of PH (pulse height) and PP (peak-to-peak) values from a filtered PPG signal</a:t>
            </a:r>
          </a:p>
          <a:p>
            <a:pPr marL="320675" lvl="1" indent="0">
              <a:buNone/>
              <a:defRPr/>
            </a:pPr>
            <a:r>
              <a:rPr lang="en-US" dirty="0"/>
              <a:t>MAP estimation using PH</a:t>
            </a:r>
          </a:p>
          <a:p>
            <a:pPr marL="320675" lvl="1" indent="0">
              <a:buNone/>
              <a:defRPr/>
            </a:pPr>
            <a:r>
              <a:rPr lang="en-US" dirty="0"/>
              <a:t>Fourier transform of PP intervals and estimation of HF and LF</a:t>
            </a:r>
          </a:p>
          <a:p>
            <a:pPr marL="320675" lvl="1" indent="0">
              <a:buNone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595312" lvl="2" indent="0">
              <a:buNone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595312" lvl="2" indent="0">
              <a:buNone/>
              <a:defRPr/>
            </a:pPr>
            <a:r>
              <a:rPr lang="en-US" dirty="0"/>
              <a:t>User should be able to enter the sampling frequency,</a:t>
            </a:r>
            <a:endParaRPr lang="x-none" dirty="0"/>
          </a:p>
          <a:p>
            <a:pPr marL="595312" lvl="2" indent="0">
              <a:buNone/>
              <a:defRPr/>
            </a:pPr>
            <a:r>
              <a:rPr lang="en-US" dirty="0"/>
              <a:t>User should be able to filter the raw signal</a:t>
            </a:r>
          </a:p>
          <a:p>
            <a:pPr marL="595312" lvl="2" indent="0">
              <a:buNone/>
              <a:defRPr/>
            </a:pPr>
            <a:r>
              <a:rPr lang="en-US" dirty="0"/>
              <a:t>User should be able to execute PP, PH, MAP, LF, HF computation</a:t>
            </a:r>
          </a:p>
          <a:p>
            <a:pPr marL="595312" lvl="2" indent="0">
              <a:buNone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595312" lvl="2" indent="0">
              <a:buNone/>
              <a:defRPr/>
            </a:pPr>
            <a:r>
              <a:rPr lang="en-US" i="1" dirty="0"/>
              <a:t>User should be able to display plots of PP, PH, MAP over the time for a given start and end timestamp and display the value of LF and HF</a:t>
            </a:r>
          </a:p>
        </p:txBody>
      </p:sp>
    </p:spTree>
    <p:extLst>
      <p:ext uri="{BB962C8B-B14F-4D97-AF65-F5344CB8AC3E}">
        <p14:creationId xmlns:p14="http://schemas.microsoft.com/office/powerpoint/2010/main" val="30845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The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Data for project design was:</a:t>
            </a:r>
          </a:p>
          <a:p>
            <a:pPr lvl="1"/>
            <a:r>
              <a:rPr lang="en-US" dirty="0"/>
              <a:t>F</a:t>
            </a:r>
            <a:r>
              <a:rPr lang="x-none" dirty="0"/>
              <a:t>rom a superficialy healthy subject treated with Czech culture for last nine months, with some interuptions </a:t>
            </a:r>
          </a:p>
          <a:p>
            <a:pPr lvl="1"/>
            <a:r>
              <a:rPr lang="x-none" dirty="0"/>
              <a:t>Recorded by </a:t>
            </a:r>
            <a:r>
              <a:rPr lang="en-US" dirty="0" err="1"/>
              <a:t>Biopac</a:t>
            </a:r>
            <a:r>
              <a:rPr lang="x-none" dirty="0"/>
              <a:t>k</a:t>
            </a:r>
            <a:r>
              <a:rPr lang="en-US" dirty="0"/>
              <a:t> SS4LA </a:t>
            </a:r>
            <a:r>
              <a:rPr lang="en-US" dirty="0" err="1"/>
              <a:t>plethysmograph</a:t>
            </a:r>
            <a:r>
              <a:rPr lang="en-US" dirty="0"/>
              <a:t> transducer </a:t>
            </a:r>
            <a:endParaRPr lang="x-none" dirty="0"/>
          </a:p>
          <a:p>
            <a:pPr lvl="1"/>
            <a:r>
              <a:rPr lang="x-none" dirty="0"/>
              <a:t>Exported into text file with Biopack student lab PRO software</a:t>
            </a:r>
          </a:p>
          <a:p>
            <a:pPr lvl="1"/>
            <a:r>
              <a:rPr lang="x-none" dirty="0"/>
              <a:t>Analysed in Mathlab, version 2011a</a:t>
            </a:r>
          </a:p>
        </p:txBody>
      </p:sp>
    </p:spTree>
    <p:extLst>
      <p:ext uri="{BB962C8B-B14F-4D97-AF65-F5344CB8AC3E}">
        <p14:creationId xmlns:p14="http://schemas.microsoft.com/office/powerpoint/2010/main" val="29445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Heart rate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Filtering with a strong FIR low pass filter</a:t>
            </a:r>
          </a:p>
          <a:p>
            <a:pPr lvl="1"/>
            <a:r>
              <a:rPr lang="x-none" dirty="0"/>
              <a:t>FIR for linear phase characteristics</a:t>
            </a:r>
          </a:p>
          <a:p>
            <a:r>
              <a:rPr lang="x-none" dirty="0"/>
              <a:t>Peak detection</a:t>
            </a:r>
          </a:p>
          <a:p>
            <a:r>
              <a:rPr lang="x-none" dirty="0"/>
              <a:t>Removal of small intervalls</a:t>
            </a:r>
          </a:p>
          <a:p>
            <a:pPr lvl="1"/>
            <a:r>
              <a:rPr lang="x-none" dirty="0"/>
              <a:t>Lower than 0.6 mean interval</a:t>
            </a:r>
          </a:p>
          <a:p>
            <a:r>
              <a:rPr lang="x-none" dirty="0"/>
              <a:t>Determ</a:t>
            </a:r>
            <a:r>
              <a:rPr lang="en-US" dirty="0" err="1"/>
              <a:t>i</a:t>
            </a:r>
            <a:r>
              <a:rPr lang="x-none" dirty="0"/>
              <a:t>nation of mean Heart rate</a:t>
            </a:r>
          </a:p>
        </p:txBody>
      </p:sp>
    </p:spTree>
    <p:extLst>
      <p:ext uri="{BB962C8B-B14F-4D97-AF65-F5344CB8AC3E}">
        <p14:creationId xmlns:p14="http://schemas.microsoft.com/office/powerpoint/2010/main" val="23174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filtering of a raw PPG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sz="2800" dirty="0"/>
              <a:t>FIR low pass (experimentaly determined values using Sptool ):</a:t>
            </a:r>
          </a:p>
          <a:p>
            <a:r>
              <a:rPr lang="en-US" sz="2800" dirty="0" err="1"/>
              <a:t>Passband</a:t>
            </a:r>
            <a:r>
              <a:rPr lang="en-US" sz="2800" dirty="0"/>
              <a:t> Frequency= 1</a:t>
            </a:r>
          </a:p>
          <a:p>
            <a:r>
              <a:rPr lang="en-US" sz="2800" dirty="0" err="1"/>
              <a:t>Stopband</a:t>
            </a:r>
            <a:r>
              <a:rPr lang="en-US" sz="2800" dirty="0"/>
              <a:t> Frequency= 12</a:t>
            </a:r>
          </a:p>
          <a:p>
            <a:r>
              <a:rPr lang="en-US" sz="2800" dirty="0" err="1"/>
              <a:t>Passband</a:t>
            </a:r>
            <a:r>
              <a:rPr lang="en-US" sz="2800" dirty="0"/>
              <a:t> Ripple= 0.057</a:t>
            </a:r>
          </a:p>
          <a:p>
            <a:r>
              <a:rPr lang="en-US" sz="2800" dirty="0" err="1"/>
              <a:t>Stopband</a:t>
            </a:r>
            <a:r>
              <a:rPr lang="en-US" sz="2800" dirty="0"/>
              <a:t> Attenuation= 0.003</a:t>
            </a:r>
          </a:p>
          <a:p>
            <a:r>
              <a:rPr lang="en-US" sz="2800" dirty="0"/>
              <a:t>Density Factor= 20</a:t>
            </a:r>
            <a:endParaRPr lang="x-none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48880"/>
            <a:ext cx="3510249" cy="310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34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Extraction of PH (pulse height) and PP (peak-to-peak) values from a filtered PPG signal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800" dirty="0"/>
              <a:t>Using the filtered data</a:t>
            </a:r>
          </a:p>
          <a:p>
            <a:r>
              <a:rPr lang="x-none" sz="2800" dirty="0"/>
              <a:t>Peak detection using minimal peak distance</a:t>
            </a:r>
          </a:p>
          <a:p>
            <a:pPr lvl="1"/>
            <a:r>
              <a:rPr lang="x-none" sz="2400" dirty="0"/>
              <a:t>Minimal peak distance intelligently set after heart rate</a:t>
            </a:r>
          </a:p>
          <a:p>
            <a:r>
              <a:rPr lang="x-none" sz="2800" dirty="0"/>
              <a:t>Intervals are determined for PP interval</a:t>
            </a:r>
          </a:p>
          <a:p>
            <a:r>
              <a:rPr lang="x-none" sz="2800" dirty="0"/>
              <a:t>F</a:t>
            </a:r>
            <a:r>
              <a:rPr lang="en-US" sz="2800" dirty="0"/>
              <a:t>o</a:t>
            </a:r>
            <a:r>
              <a:rPr lang="x-none" sz="2800" dirty="0"/>
              <a:t>r Pulse height:</a:t>
            </a:r>
          </a:p>
          <a:p>
            <a:pPr lvl="1"/>
            <a:r>
              <a:rPr lang="x-none" sz="2400" dirty="0"/>
              <a:t>Peak detection of negative signal</a:t>
            </a:r>
          </a:p>
          <a:p>
            <a:pPr lvl="1"/>
            <a:r>
              <a:rPr lang="x-none" sz="2400" dirty="0"/>
              <a:t>Positive and negative peaks are sorted</a:t>
            </a:r>
          </a:p>
          <a:p>
            <a:pPr lvl="1"/>
            <a:r>
              <a:rPr lang="x-none" sz="2400" dirty="0"/>
              <a:t>Difference between peak values are calculated</a:t>
            </a:r>
          </a:p>
          <a:p>
            <a:pPr lvl="1"/>
            <a:r>
              <a:rPr lang="en-GB" sz="2400" dirty="0"/>
              <a:t>Removal</a:t>
            </a:r>
            <a:r>
              <a:rPr lang="x-none" sz="2400" dirty="0"/>
              <a:t> of all even data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379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610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PPG Analyzer 9800FX </vt:lpstr>
      <vt:lpstr>The team!</vt:lpstr>
      <vt:lpstr>PPG</vt:lpstr>
      <vt:lpstr>Structure of the PPG Signal</vt:lpstr>
      <vt:lpstr>The project</vt:lpstr>
      <vt:lpstr>The signal</vt:lpstr>
      <vt:lpstr>Heart rate estimation</vt:lpstr>
      <vt:lpstr>Digital filtering of a raw PPG signal</vt:lpstr>
      <vt:lpstr>Extraction of PH (pulse height) and PP (peak-to-peak) values from a filtered PPG signal</vt:lpstr>
      <vt:lpstr>MAP estimation using PH</vt:lpstr>
      <vt:lpstr>Fourier transform of PP intervals and estimation of HF and LF</vt:lpstr>
      <vt:lpstr>Implementation in Matlab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 Analyzer 9800FX</dc:title>
  <dc:creator>Ja</dc:creator>
  <cp:lastModifiedBy>kana</cp:lastModifiedBy>
  <cp:revision>24</cp:revision>
  <dcterms:created xsi:type="dcterms:W3CDTF">2013-05-20T13:25:47Z</dcterms:created>
  <dcterms:modified xsi:type="dcterms:W3CDTF">2019-06-06T22:46:12Z</dcterms:modified>
</cp:coreProperties>
</file>