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8"/>
  </p:notesMasterIdLst>
  <p:sldIdLst>
    <p:sldId id="273" r:id="rId5"/>
    <p:sldId id="274" r:id="rId6"/>
    <p:sldId id="275" r:id="rId7"/>
    <p:sldId id="276" r:id="rId8"/>
    <p:sldId id="277" r:id="rId9"/>
    <p:sldId id="278" r:id="rId10"/>
    <p:sldId id="279" r:id="rId11"/>
    <p:sldId id="290" r:id="rId12"/>
    <p:sldId id="292" r:id="rId13"/>
    <p:sldId id="294" r:id="rId14"/>
    <p:sldId id="293" r:id="rId15"/>
    <p:sldId id="291" r:id="rId16"/>
    <p:sldId id="295" r:id="rId17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155A2-E18F-4946-B372-E0EC0850C22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72145-1D02-4C23-9A90-D5427616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8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569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887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712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962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070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926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89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0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6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24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18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86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44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16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96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88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1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7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06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786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70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76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43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064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587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482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987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3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451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230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32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357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811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326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531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814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42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877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09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101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3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91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1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62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2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0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1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>
                <a:buSzPct val="25000"/>
              </a:pPr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3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>
              <a:buSzPct val="25000"/>
            </a:pPr>
            <a:fld id="{00000000-1234-1234-1234-123412341234}" type="slidenum">
              <a:rPr lang="en" kern="0" smtClean="0">
                <a:solidFill>
                  <a:prstClr val="black">
                    <a:tint val="75000"/>
                  </a:prstClr>
                </a:solidFill>
                <a:latin typeface="Arial"/>
                <a:cs typeface="Arial"/>
                <a:sym typeface="Arial"/>
                <a:rtl val="0"/>
              </a:rPr>
              <a:pPr rtl="0">
                <a:buSzPct val="25000"/>
              </a:pPr>
              <a:t>‹#›</a:t>
            </a:fld>
            <a:endParaRPr lang="en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5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>
              <a:buSzPct val="25000"/>
            </a:pPr>
            <a:fld id="{00000000-1234-1234-1234-123412341234}" type="slidenum">
              <a:rPr lang="en" kern="0" smtClean="0">
                <a:solidFill>
                  <a:prstClr val="black">
                    <a:tint val="75000"/>
                  </a:prstClr>
                </a:solidFill>
                <a:latin typeface="Arial"/>
                <a:cs typeface="Arial"/>
                <a:sym typeface="Arial"/>
                <a:rtl val="0"/>
              </a:rPr>
              <a:pPr rtl="0">
                <a:buSzPct val="25000"/>
              </a:pPr>
              <a:t>‹#›</a:t>
            </a:fld>
            <a:endParaRPr lang="en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5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>
              <a:buSzPct val="25000"/>
            </a:pPr>
            <a:fld id="{00000000-1234-1234-1234-123412341234}" type="slidenum">
              <a:rPr lang="en" kern="0" smtClean="0">
                <a:solidFill>
                  <a:prstClr val="black">
                    <a:tint val="75000"/>
                  </a:prstClr>
                </a:solidFill>
                <a:latin typeface="Arial"/>
                <a:cs typeface="Arial"/>
                <a:sym typeface="Arial"/>
                <a:rtl val="0"/>
              </a:rPr>
              <a:pPr rtl="0">
                <a:buSzPct val="25000"/>
              </a:pPr>
              <a:t>‹#›</a:t>
            </a:fld>
            <a:endParaRPr lang="en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3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>
              <a:buSzPct val="25000"/>
            </a:pPr>
            <a:fld id="{00000000-1234-1234-1234-123412341234}" type="slidenum">
              <a:rPr lang="en" kern="0" smtClean="0">
                <a:solidFill>
                  <a:prstClr val="black">
                    <a:tint val="75000"/>
                  </a:prstClr>
                </a:solidFill>
                <a:latin typeface="Arial"/>
                <a:cs typeface="Arial"/>
                <a:sym typeface="Arial"/>
                <a:rtl val="0"/>
              </a:rPr>
              <a:pPr rtl="0">
                <a:buSzPct val="25000"/>
              </a:pPr>
              <a:t>‹#›</a:t>
            </a:fld>
            <a:endParaRPr lang="en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9144000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sabWadea/EAGLE-custome_settings" TargetMode="External"/><Relationship Id="rId2" Type="http://schemas.openxmlformats.org/officeDocument/2006/relationships/hyperlink" Target="https://github.com/sparkfun/SparkFun-Eagle-Librarie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paperduino.eu/doku.php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harah.net/courses/inro2eagle/" TargetMode="External"/><Relationship Id="rId2" Type="http://schemas.openxmlformats.org/officeDocument/2006/relationships/hyperlink" Target="mailto:mwaamh+fl@gmail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dsoftusa.com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0" y="3990975"/>
            <a:ext cx="9144000" cy="174168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4000" dirty="0">
                <a:latin typeface="Foco" panose="020B0504050202020203" pitchFamily="34" charset="0"/>
                <a:ea typeface="Cabin"/>
                <a:cs typeface="Cabin"/>
                <a:sym typeface="Cabin"/>
              </a:rPr>
              <a:t>Advanced Skills in EAGLE</a:t>
            </a:r>
            <a:br>
              <a:rPr lang="en-US" sz="4000" dirty="0">
                <a:latin typeface="Foco" panose="020B0504050202020203" pitchFamily="34" charset="0"/>
                <a:ea typeface="Cabin"/>
                <a:cs typeface="Cabin"/>
                <a:sym typeface="Cabin"/>
              </a:rPr>
            </a:br>
            <a:r>
              <a:rPr lang="en-US" sz="4000" dirty="0">
                <a:latin typeface="Foco" panose="020B0504050202020203" pitchFamily="34" charset="0"/>
                <a:ea typeface="Cabin"/>
                <a:cs typeface="Cabin"/>
                <a:sym typeface="Cabin"/>
              </a:rPr>
              <a:t>(Intermediate</a:t>
            </a:r>
            <a:r>
              <a:rPr lang="en-US" sz="4000" dirty="0" smtClean="0">
                <a:latin typeface="Foco" panose="020B0504050202020203" pitchFamily="34" charset="0"/>
                <a:ea typeface="Cabin"/>
                <a:cs typeface="Cabin"/>
                <a:sym typeface="Cabin"/>
              </a:rPr>
              <a:t>)</a:t>
            </a:r>
            <a:r>
              <a:rPr lang="en" sz="4000" dirty="0" smtClean="0">
                <a:latin typeface="Foco" panose="020B0504050202020203" pitchFamily="34" charset="0"/>
                <a:ea typeface="Cabin"/>
                <a:cs typeface="Cabin"/>
                <a:sym typeface="Cabin"/>
              </a:rPr>
              <a:t/>
            </a:r>
            <a:br>
              <a:rPr lang="en" sz="4000" dirty="0" smtClean="0">
                <a:latin typeface="Foco" panose="020B0504050202020203" pitchFamily="34" charset="0"/>
                <a:ea typeface="Cabin"/>
                <a:cs typeface="Cabin"/>
                <a:sym typeface="Cabin"/>
              </a:rPr>
            </a:br>
            <a:endParaRPr lang="en" sz="4000" dirty="0">
              <a:latin typeface="Foco" panose="020B0504050202020203" pitchFamily="34" charset="0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1948" y="6093296"/>
            <a:ext cx="14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1: EAGLE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889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EAGLE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2060848"/>
            <a:ext cx="7886700" cy="1944216"/>
          </a:xfrm>
          <a:prstGeom prst="rect">
            <a:avLst/>
          </a:prstGeom>
        </p:spPr>
        <p:txBody>
          <a:bodyPr vert="horz" lIns="77925" tIns="38963" rIns="77925" bIns="38963" rtlCol="0" anchor="ctr">
            <a:normAutofit fontScale="92500" lnSpcReduction="10000"/>
          </a:bodyPr>
          <a:lstStyle/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lang="en-US" sz="280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We have to add some libraries and scripts</a:t>
            </a:r>
            <a:endParaRPr lang="en-US" sz="2800" noProof="0" dirty="0" smtClean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lvl="0" indent="-457200" algn="l" defTabSz="779252" rtl="0">
              <a:spcBef>
                <a:spcPct val="0"/>
              </a:spcBef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defRPr/>
            </a:pPr>
            <a:r>
              <a:rPr lang="en-US" sz="2800" dirty="0">
                <a:latin typeface="Foco Light" panose="020B0304050202020203" pitchFamily="34" charset="0"/>
                <a:ea typeface="+mj-ea"/>
                <a:cs typeface="Ithra-Bold" panose="01000500000000020004" pitchFamily="2" charset="-78"/>
                <a:hlinkClick r:id="rId2"/>
              </a:rPr>
              <a:t>https://</a:t>
            </a:r>
            <a:r>
              <a:rPr lang="en-US" sz="280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  <a:hlinkClick r:id="rId2"/>
              </a:rPr>
              <a:t>github.com/sparkfun/SparkFun-Eagle-Libraries</a:t>
            </a:r>
            <a:endParaRPr lang="en-US" sz="2800" dirty="0" smtClean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lvl="0" indent="-457200" algn="l" defTabSz="779252" rtl="0">
              <a:spcBef>
                <a:spcPct val="0"/>
              </a:spcBef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defRPr/>
            </a:pPr>
            <a:endParaRPr lang="en-US" sz="2800" dirty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lvl="0" indent="-457200" algn="l" defTabSz="779252" rtl="0">
              <a:spcBef>
                <a:spcPct val="0"/>
              </a:spcBef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defRPr/>
            </a:pPr>
            <a:r>
              <a:rPr lang="en-US" sz="280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Script and </a:t>
            </a:r>
            <a:r>
              <a:rPr lang="en-US" sz="2800" dirty="0" err="1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ulp</a:t>
            </a:r>
            <a:endParaRPr lang="en-US" sz="2800" dirty="0" smtClean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lvl="0" indent="-457200" algn="l" defTabSz="779252" rtl="0">
              <a:spcBef>
                <a:spcPct val="0"/>
              </a:spcBef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defRPr/>
            </a:pPr>
            <a:r>
              <a:rPr lang="en-US" sz="2800" dirty="0">
                <a:latin typeface="Foco Light" panose="020B0304050202020203" pitchFamily="34" charset="0"/>
                <a:ea typeface="+mj-ea"/>
                <a:cs typeface="Ithra-Bold" panose="01000500000000020004" pitchFamily="2" charset="-78"/>
                <a:hlinkClick r:id="rId3"/>
              </a:rPr>
              <a:t>https://github.com/MosabWadea/EAGLE-custome_settings</a:t>
            </a:r>
            <a:endParaRPr lang="en-US" sz="2800" dirty="0" smtClean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lvl="0" indent="-457200" algn="l" defTabSz="779252" rtl="0">
              <a:spcBef>
                <a:spcPct val="0"/>
              </a:spcBef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defRPr/>
            </a:pPr>
            <a:endParaRPr lang="en-US" sz="2800" dirty="0" smtClean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283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1714970"/>
            <a:ext cx="4032448" cy="1944216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lang="en-US" sz="2800" dirty="0" err="1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Paperduino</a:t>
            </a:r>
            <a:endParaRPr lang="en-US" sz="2800" noProof="0" dirty="0" smtClean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lvl="0" indent="-457200" algn="l" defTabSz="779252" rtl="0">
              <a:spcBef>
                <a:spcPct val="0"/>
              </a:spcBef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defRPr/>
            </a:pPr>
            <a:r>
              <a:rPr lang="en-US" sz="2800" dirty="0">
                <a:latin typeface="Foco Light" panose="020B0304050202020203" pitchFamily="34" charset="0"/>
                <a:ea typeface="+mj-ea"/>
                <a:cs typeface="Ithra-Bold" panose="01000500000000020004" pitchFamily="2" charset="-78"/>
                <a:hlinkClick r:id="rId2"/>
              </a:rPr>
              <a:t>http://paperduino.eu/doku.php</a:t>
            </a:r>
            <a:endParaRPr lang="en-US" sz="2800" dirty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4758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5273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ANY QUESTIONS??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08" y="2780928"/>
            <a:ext cx="2820168" cy="359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7831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My Contact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96952"/>
            <a:ext cx="7886700" cy="30926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Name: Mosab Wadea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E-mail: </a:t>
            </a:r>
            <a:r>
              <a:rPr lang="en-US" sz="2400" b="1" dirty="0" smtClean="0">
                <a:solidFill>
                  <a:schemeClr val="bg1"/>
                </a:solidFill>
                <a:hlinkClick r:id="rId2"/>
              </a:rPr>
              <a:t>mwaamh+fl@gmail.com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Find full course and tutorial at: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hlinkClick r:id="rId3"/>
              </a:rPr>
              <a:t>https://www.maharah.net/courses/inro2eagle/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97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 idx="4294967295"/>
          </p:nvPr>
        </p:nvSpPr>
        <p:spPr>
          <a:xfrm>
            <a:off x="-1" y="973016"/>
            <a:ext cx="9144001" cy="76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 smtClean="0">
                <a:latin typeface="Foco" panose="020B0504050202020203" pitchFamily="34" charset="0"/>
                <a:ea typeface="Cabin"/>
                <a:cs typeface="Cabin"/>
                <a:sym typeface="Cabin"/>
              </a:rPr>
              <a:t>Safety Precautions</a:t>
            </a:r>
            <a:endParaRPr lang="en" sz="4000" dirty="0">
              <a:latin typeface="Foco" panose="020B0504050202020203" pitchFamily="34" charset="0"/>
              <a:ea typeface="Cabin"/>
              <a:cs typeface="Cabin"/>
              <a:sym typeface="Cabi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16" y="1828800"/>
            <a:ext cx="5128566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341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 idx="4294967295"/>
          </p:nvPr>
        </p:nvSpPr>
        <p:spPr>
          <a:xfrm>
            <a:off x="-1" y="973016"/>
            <a:ext cx="2949575" cy="76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>
                <a:latin typeface="Foco" panose="020B0504050202020203" pitchFamily="34" charset="0"/>
                <a:ea typeface="Cabin"/>
                <a:cs typeface="Cabin"/>
                <a:sym typeface="Cabin"/>
              </a:rPr>
              <a:t>Outline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sz="half" idx="4294967295"/>
          </p:nvPr>
        </p:nvSpPr>
        <p:spPr>
          <a:xfrm>
            <a:off x="1770184" y="1617785"/>
            <a:ext cx="5439508" cy="40327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B32781"/>
              </a:buClr>
              <a:buSzPct val="80000"/>
              <a:buFont typeface="Symbol" panose="05050102010706020507" pitchFamily="18" charset="2"/>
              <a:buChar char=""/>
            </a:pPr>
            <a:r>
              <a:rPr lang="en-US" sz="2000" dirty="0" smtClean="0">
                <a:solidFill>
                  <a:schemeClr val="dk1"/>
                </a:solidFill>
                <a:latin typeface="Foco Light" panose="020B0304050202020203" pitchFamily="34" charset="0"/>
                <a:ea typeface="Cabin"/>
                <a:cs typeface="Cabin"/>
                <a:sym typeface="Cabin"/>
              </a:rPr>
              <a:t>Introduction</a:t>
            </a:r>
          </a:p>
          <a:p>
            <a:pPr lvl="0">
              <a:spcBef>
                <a:spcPts val="0"/>
              </a:spcBef>
              <a:buClr>
                <a:srgbClr val="B32781"/>
              </a:buClr>
              <a:buSzPct val="80000"/>
              <a:buFont typeface="Symbol" panose="05050102010706020507" pitchFamily="18" charset="2"/>
              <a:buChar char=""/>
            </a:pPr>
            <a:r>
              <a:rPr lang="en-US" sz="2000" dirty="0">
                <a:solidFill>
                  <a:schemeClr val="dk1"/>
                </a:solidFill>
                <a:latin typeface="Foco Light" panose="020B0304050202020203" pitchFamily="34" charset="0"/>
                <a:ea typeface="Cabin"/>
                <a:cs typeface="Cabin"/>
                <a:sym typeface="Cabin"/>
              </a:rPr>
              <a:t>installation</a:t>
            </a:r>
            <a:endParaRPr lang="en-US" sz="2000" dirty="0" smtClean="0">
              <a:solidFill>
                <a:schemeClr val="dk1"/>
              </a:solidFill>
              <a:latin typeface="Foco Light" panose="020B0304050202020203" pitchFamily="34" charset="0"/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Clr>
                <a:srgbClr val="B32781"/>
              </a:buClr>
              <a:buSzPct val="80000"/>
              <a:buFont typeface="Symbol" panose="05050102010706020507" pitchFamily="18" charset="2"/>
              <a:buChar char=""/>
            </a:pPr>
            <a:r>
              <a:rPr lang="en-US" sz="2000" dirty="0" smtClean="0">
                <a:solidFill>
                  <a:schemeClr val="dk1"/>
                </a:solidFill>
                <a:latin typeface="Foco Light" panose="020B0304050202020203" pitchFamily="34" charset="0"/>
                <a:ea typeface="Cabin"/>
                <a:cs typeface="Cabin"/>
                <a:sym typeface="Cabin"/>
              </a:rPr>
              <a:t>Using EAGLE</a:t>
            </a:r>
          </a:p>
          <a:p>
            <a:pPr lvl="0">
              <a:spcBef>
                <a:spcPts val="0"/>
              </a:spcBef>
              <a:buClr>
                <a:srgbClr val="B32781"/>
              </a:buClr>
              <a:buSzPct val="80000"/>
              <a:buFont typeface="Symbol" panose="05050102010706020507" pitchFamily="18" charset="2"/>
              <a:buChar char=""/>
            </a:pPr>
            <a:r>
              <a:rPr lang="en-US" sz="2000" dirty="0" smtClean="0">
                <a:solidFill>
                  <a:schemeClr val="dk1"/>
                </a:solidFill>
                <a:latin typeface="Foco Light" panose="020B0304050202020203" pitchFamily="34" charset="0"/>
                <a:ea typeface="Cabin"/>
                <a:cs typeface="Cabin"/>
                <a:sym typeface="Cabin"/>
              </a:rPr>
              <a:t>Exporting</a:t>
            </a:r>
            <a:endParaRPr lang="en-US" sz="2000" dirty="0" smtClean="0">
              <a:solidFill>
                <a:schemeClr val="dk1"/>
              </a:solidFill>
              <a:latin typeface="Foco Light" panose="020B0304050202020203" pitchFamily="34" charset="0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887979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0" y="1055939"/>
            <a:ext cx="9144000" cy="6921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500" dirty="0" smtClean="0">
                <a:latin typeface="Foco" panose="020B0504050202020203" pitchFamily="34" charset="0"/>
                <a:ea typeface="Cabin"/>
                <a:cs typeface="Cabin"/>
                <a:sym typeface="Cabin"/>
              </a:rPr>
              <a:t>What is a PCB</a:t>
            </a:r>
            <a:endParaRPr lang="en" sz="3500" dirty="0">
              <a:latin typeface="Foco" panose="020B0504050202020203" pitchFamily="34" charset="0"/>
              <a:ea typeface="Cabin"/>
              <a:cs typeface="Cabin"/>
              <a:sym typeface="Cabin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39552" y="3140968"/>
            <a:ext cx="3456384" cy="1944216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lang="en-US" sz="280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Printed Circuit Board</a:t>
            </a: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lang="en-US" sz="2800" noProof="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Connects components using copper</a:t>
            </a: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lang="en-US" sz="2800" noProof="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Can not cross connections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thra-Bold" panose="01000500000000020004" pitchFamily="2" charset="-78"/>
              <a:ea typeface="+mj-ea"/>
              <a:cs typeface="Ithra-Bold" panose="01000500000000020004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378100"/>
            <a:ext cx="2840253" cy="21328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 rot="16200000">
            <a:off x="7859290" y="2179786"/>
            <a:ext cx="967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1967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572" y="3733254"/>
            <a:ext cx="4829219" cy="2703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82801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3500" dirty="0" smtClean="0">
                <a:latin typeface="Foco" panose="020B0504050202020203" pitchFamily="34" charset="0"/>
                <a:ea typeface="Cabin"/>
                <a:cs typeface="Cabin"/>
                <a:sym typeface="Cabin"/>
              </a:rPr>
              <a:t>Kinds of PCBs</a:t>
            </a:r>
            <a:endParaRPr lang="en" sz="3500" dirty="0">
              <a:latin typeface="Foco" panose="020B0504050202020203" pitchFamily="34" charset="0"/>
              <a:ea typeface="Cabin"/>
              <a:cs typeface="Cabin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056921"/>
            <a:ext cx="4048125" cy="1400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550739"/>
            <a:ext cx="4048125" cy="1400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079" y="4669110"/>
            <a:ext cx="3810000" cy="20002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9552" y="1550739"/>
            <a:ext cx="3456384" cy="5118621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lang="en-US" sz="2800" noProof="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Single sided</a:t>
            </a:r>
          </a:p>
          <a:p>
            <a:pPr marR="0" lvl="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tabLst/>
              <a:defRPr/>
            </a:pPr>
            <a:endParaRPr kumimoji="0" lang="en-US" sz="280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endParaRPr lang="en-US" sz="2800" noProof="0" dirty="0" smtClean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kumimoji="0" lang="en-US" sz="28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Double</a:t>
            </a:r>
            <a:r>
              <a:rPr kumimoji="0" lang="en-US" sz="28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 sided</a:t>
            </a: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endParaRPr lang="en-US" sz="2800" baseline="0" noProof="0" dirty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endParaRPr kumimoji="0" lang="en-US" sz="280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endParaRPr kumimoji="0" lang="en-US" sz="280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endParaRPr lang="en-US" sz="2800" baseline="0" noProof="0" dirty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kumimoji="0" lang="en-US" sz="28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Multi-layered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thra-Bold" panose="01000500000000020004" pitchFamily="2" charset="-78"/>
              <a:ea typeface="+mj-ea"/>
              <a:cs typeface="Ithra-Bold" panose="01000500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737432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3500" dirty="0" smtClean="0">
                <a:latin typeface="Foco" panose="020B0504050202020203" pitchFamily="34" charset="0"/>
                <a:ea typeface="Cabin"/>
                <a:cs typeface="Cabin"/>
                <a:sym typeface="Cabin"/>
              </a:rPr>
              <a:t>How to make them</a:t>
            </a:r>
            <a:endParaRPr lang="en" sz="3500" dirty="0">
              <a:latin typeface="Foco" panose="020B0504050202020203" pitchFamily="34" charset="0"/>
              <a:ea typeface="Cabin"/>
              <a:cs typeface="Cabin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96892"/>
            <a:ext cx="3757435" cy="2246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97" y="4365104"/>
            <a:ext cx="2922240" cy="19505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9552" y="1550739"/>
            <a:ext cx="3456384" cy="5118621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lang="en-US" sz="2800" noProof="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Chemical etching</a:t>
            </a: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endParaRPr lang="en-US" sz="2800" dirty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endParaRPr lang="en-US" sz="2800" noProof="0" dirty="0" smtClean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R="0" lvl="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tabLst/>
              <a:defRPr/>
            </a:pPr>
            <a:endParaRPr kumimoji="0" lang="en-US" sz="280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endParaRPr lang="en-US" sz="2800" noProof="0" dirty="0" smtClean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kumimoji="0" lang="en-US" sz="28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Milling (using</a:t>
            </a:r>
            <a:r>
              <a:rPr kumimoji="0" lang="en-US" sz="28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 CNC)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thra-Bold" panose="01000500000000020004" pitchFamily="2" charset="-78"/>
              <a:ea typeface="+mj-ea"/>
              <a:cs typeface="Ithra-Bold" panose="01000500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551234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3500" dirty="0" smtClean="0">
                <a:latin typeface="Foco" panose="020B0504050202020203" pitchFamily="34" charset="0"/>
                <a:ea typeface="Cabin"/>
                <a:cs typeface="Cabin"/>
                <a:sym typeface="Cabin"/>
              </a:rPr>
              <a:t>Drawing can be hard</a:t>
            </a:r>
            <a:endParaRPr lang="en" sz="3500" dirty="0">
              <a:latin typeface="Foco" panose="020B0504050202020203" pitchFamily="34" charset="0"/>
              <a:ea typeface="Cabin"/>
              <a:cs typeface="Cabin"/>
              <a:sym typeface="Cabi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708660"/>
            <a:ext cx="1954335" cy="195433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9552" y="1550739"/>
            <a:ext cx="3456384" cy="5118621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lang="en-US" sz="2800" noProof="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CAD (Computer Aided Design) </a:t>
            </a:r>
            <a:endParaRPr lang="en-US" sz="2800" baseline="0" noProof="0" dirty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endParaRPr kumimoji="0" lang="en-US" sz="280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endParaRPr kumimoji="0" lang="en-US" sz="280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endParaRPr lang="en-US" sz="2800" baseline="0" noProof="0" dirty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kumimoji="0" lang="en-US" sz="28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EAGLE cad soft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thra-Bold" panose="01000500000000020004" pitchFamily="2" charset="-78"/>
              <a:ea typeface="+mj-ea"/>
              <a:cs typeface="Ithra-Bold" panose="01000500000000020004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25" y="3933056"/>
            <a:ext cx="3178499" cy="250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407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1540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LET’S DO IT NOW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7903" y="3717032"/>
            <a:ext cx="25281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dirty="0" smtClean="0"/>
              <a:t>Install</a:t>
            </a:r>
          </a:p>
          <a:p>
            <a:pPr algn="ctr" rtl="0"/>
            <a:r>
              <a:rPr lang="en-US" dirty="0" smtClean="0"/>
              <a:t>View control panel</a:t>
            </a:r>
          </a:p>
          <a:p>
            <a:pPr algn="ctr" rtl="0"/>
            <a:r>
              <a:rPr lang="en-US" dirty="0" smtClean="0"/>
              <a:t>Start drawing schematics</a:t>
            </a:r>
          </a:p>
          <a:p>
            <a:pPr algn="ctr" rtl="0"/>
            <a:r>
              <a:rPr lang="en-US" dirty="0" smtClean="0"/>
              <a:t>Convert to layout</a:t>
            </a:r>
          </a:p>
          <a:p>
            <a:pPr algn="ctr" rtl="0"/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EAGLE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1714970"/>
            <a:ext cx="4032448" cy="1944216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pPr marL="457200" marR="0" lvl="0" indent="-45720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tabLst/>
              <a:defRPr/>
            </a:pPr>
            <a:r>
              <a:rPr lang="en-US" sz="2800" dirty="0" smtClean="0">
                <a:latin typeface="Foco Light" panose="020B0304050202020203" pitchFamily="34" charset="0"/>
                <a:ea typeface="+mj-ea"/>
                <a:cs typeface="Ithra-Bold" panose="01000500000000020004" pitchFamily="2" charset="-78"/>
              </a:rPr>
              <a:t>Google</a:t>
            </a:r>
            <a:endParaRPr lang="en-US" sz="2800" noProof="0" dirty="0" smtClean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  <a:p>
            <a:pPr marL="457200" lvl="0" indent="-457200" algn="l" defTabSz="779252" rtl="0">
              <a:spcBef>
                <a:spcPct val="0"/>
              </a:spcBef>
              <a:buClr>
                <a:srgbClr val="7030A0"/>
              </a:buClr>
              <a:buSzPct val="80000"/>
              <a:buFont typeface="Symbol" panose="05050102010706020507" pitchFamily="18" charset="2"/>
              <a:buChar char=""/>
              <a:defRPr/>
            </a:pPr>
            <a:r>
              <a:rPr lang="en-US" sz="2800" dirty="0">
                <a:latin typeface="Foco Light" panose="020B0304050202020203" pitchFamily="34" charset="0"/>
                <a:ea typeface="+mj-ea"/>
                <a:cs typeface="Ithra-Bold" panose="01000500000000020004" pitchFamily="2" charset="-78"/>
                <a:hlinkClick r:id="rId2"/>
              </a:rPr>
              <a:t>http://www.cadsoftusa.com/</a:t>
            </a:r>
            <a:endParaRPr lang="en-US" sz="2800" dirty="0">
              <a:latin typeface="Foco Light" panose="020B0304050202020203" pitchFamily="34" charset="0"/>
              <a:ea typeface="+mj-ea"/>
              <a:cs typeface="Ithra-Bold" panose="01000500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797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134</Words>
  <Application>Microsoft Office PowerPoint</Application>
  <PresentationFormat>On-screen Show (4:3)</PresentationFormat>
  <Paragraphs>61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Adobe Gothic Std B</vt:lpstr>
      <vt:lpstr>Aharoni</vt:lpstr>
      <vt:lpstr>Arial</vt:lpstr>
      <vt:lpstr>Cabin</vt:lpstr>
      <vt:lpstr>Calibri</vt:lpstr>
      <vt:lpstr>Calibri Light</vt:lpstr>
      <vt:lpstr>Foco</vt:lpstr>
      <vt:lpstr>Foco Light</vt:lpstr>
      <vt:lpstr>Ithra-Bold</vt:lpstr>
      <vt:lpstr>Symbol</vt:lpstr>
      <vt:lpstr>1_Office Theme</vt:lpstr>
      <vt:lpstr>2_Office Theme</vt:lpstr>
      <vt:lpstr>3_Office Theme</vt:lpstr>
      <vt:lpstr>4_Office Theme</vt:lpstr>
      <vt:lpstr>Advanced Skills in EAGLE (Intermediate) </vt:lpstr>
      <vt:lpstr>Safety Precautions</vt:lpstr>
      <vt:lpstr>Outline</vt:lpstr>
      <vt:lpstr>What is a PCB</vt:lpstr>
      <vt:lpstr>Kinds of PCBs</vt:lpstr>
      <vt:lpstr>How to make them</vt:lpstr>
      <vt:lpstr>Drawing can be hard</vt:lpstr>
      <vt:lpstr>LET’S DO IT NOW</vt:lpstr>
      <vt:lpstr>Install EAGLE</vt:lpstr>
      <vt:lpstr>Setup EAGLE</vt:lpstr>
      <vt:lpstr>Example</vt:lpstr>
      <vt:lpstr>ANY QUESTIONS??</vt:lpstr>
      <vt:lpstr>My Contact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Mosab Wadea</cp:lastModifiedBy>
  <cp:revision>37</cp:revision>
  <dcterms:created xsi:type="dcterms:W3CDTF">2015-02-28T11:43:21Z</dcterms:created>
  <dcterms:modified xsi:type="dcterms:W3CDTF">2015-07-09T02:39:30Z</dcterms:modified>
</cp:coreProperties>
</file>