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6.jpg" ContentType="image/jpg"/>
  <Override PartName="/ppt/media/image7.jpg" ContentType="image/jpg"/>
  <Override PartName="/ppt/media/image8.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6" r:id="rId3"/>
    <p:sldId id="260" r:id="rId4"/>
    <p:sldId id="262" r:id="rId5"/>
    <p:sldId id="283" r:id="rId6"/>
    <p:sldId id="265" r:id="rId7"/>
    <p:sldId id="266" r:id="rId8"/>
    <p:sldId id="267" r:id="rId9"/>
    <p:sldId id="268" r:id="rId10"/>
    <p:sldId id="270" r:id="rId11"/>
    <p:sldId id="271" r:id="rId12"/>
    <p:sldId id="284" r:id="rId13"/>
    <p:sldId id="285" r:id="rId14"/>
    <p:sldId id="281" r:id="rId15"/>
    <p:sldId id="277" r:id="rId16"/>
    <p:sldId id="282" r:id="rId17"/>
    <p:sldId id="2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AAE1FD-D58F-4346-93A0-E6BD1D6D8992}" type="datetimeFigureOut">
              <a:rPr lang="en-US" smtClean="0"/>
              <a:t>31-Jul-19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51A27B-9DA0-4958-9498-4A8BAFD32756}" type="slidenum">
              <a:rPr lang="en-US" smtClean="0"/>
              <a:t>‹#›</a:t>
            </a:fld>
            <a:endParaRPr lang="en-US"/>
          </a:p>
        </p:txBody>
      </p:sp>
    </p:spTree>
    <p:extLst>
      <p:ext uri="{BB962C8B-B14F-4D97-AF65-F5344CB8AC3E}">
        <p14:creationId xmlns:p14="http://schemas.microsoft.com/office/powerpoint/2010/main" val="428389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1A27B-9DA0-4958-9498-4A8BAFD32756}" type="slidenum">
              <a:rPr lang="en-US" smtClean="0"/>
              <a:t>1</a:t>
            </a:fld>
            <a:endParaRPr lang="en-US"/>
          </a:p>
        </p:txBody>
      </p:sp>
    </p:spTree>
    <p:extLst>
      <p:ext uri="{BB962C8B-B14F-4D97-AF65-F5344CB8AC3E}">
        <p14:creationId xmlns:p14="http://schemas.microsoft.com/office/powerpoint/2010/main" val="324679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6261" y="4854247"/>
            <a:ext cx="8551479" cy="814427"/>
          </a:xfrm>
          <a:noFill/>
          <a:effectLst>
            <a:outerShdw blurRad="50800" dist="38100" dir="2700000" algn="tl" rotWithShape="0">
              <a:prstClr val="black">
                <a:alpha val="40000"/>
              </a:prstClr>
            </a:outerShdw>
          </a:effectLst>
        </p:spPr>
        <p:txBody>
          <a:bodyPr>
            <a:normAutofit/>
          </a:bodyPr>
          <a:lstStyle>
            <a:lvl1pPr algn="ctr">
              <a:defRPr sz="360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96261" y="5668674"/>
            <a:ext cx="8551479" cy="610821"/>
          </a:xfrm>
        </p:spPr>
        <p:txBody>
          <a:bodyPr>
            <a:normAutofit/>
          </a:bodyPr>
          <a:lstStyle>
            <a:lvl1pPr marL="0" indent="0" algn="ct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FF29BA06-5941-41B9-8B58-A738297418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18306"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985720"/>
            <a:ext cx="8246070" cy="814427"/>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48966" y="2003754"/>
            <a:ext cx="8246070" cy="325770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0800" y="578507"/>
            <a:ext cx="6104234" cy="763525"/>
          </a:xfrm>
        </p:spPr>
        <p:txBody>
          <a:bodyPr>
            <a:normAutofit/>
          </a:bodyPr>
          <a:lstStyle>
            <a:lvl1pPr algn="l">
              <a:defRPr sz="36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590800" y="1392934"/>
            <a:ext cx="6104234" cy="4681415"/>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6" y="985720"/>
            <a:ext cx="8246071" cy="814427"/>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36879" y="2003753"/>
            <a:ext cx="4040188" cy="639763"/>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6879" y="2643515"/>
            <a:ext cx="4040188" cy="2850495"/>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1" y="2003753"/>
            <a:ext cx="4041775" cy="639763"/>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1" y="2643515"/>
            <a:ext cx="4041775" cy="2850495"/>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2000" t="-27000" r="-18000" b="4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31-Jul-19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extBox 6">
            <a:extLst>
              <a:ext uri="{FF2B5EF4-FFF2-40B4-BE49-F238E27FC236}">
                <a16:creationId xmlns:a16="http://schemas.microsoft.com/office/drawing/2014/main" xmlns="" id="{9527A9BA-A19D-4972-96D6-A17B84ACD75A}"/>
              </a:ext>
            </a:extLst>
          </p:cNvPr>
          <p:cNvSpPr txBox="1"/>
          <p:nvPr/>
        </p:nvSpPr>
        <p:spPr>
          <a:xfrm>
            <a:off x="-9150" y="6951663"/>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Tree>
    <p:extLst>
      <p:ext uri="{BB962C8B-B14F-4D97-AF65-F5344CB8AC3E}">
        <p14:creationId xmlns:p14="http://schemas.microsoft.com/office/powerpoint/2010/main" val="2230436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MITM attack in Wi-Fi</a:t>
            </a:r>
            <a:endParaRPr lang="en-US" dirty="0"/>
          </a:p>
        </p:txBody>
      </p:sp>
      <p:sp>
        <p:nvSpPr>
          <p:cNvPr id="3" name="Content Placeholder 2"/>
          <p:cNvSpPr>
            <a:spLocks noGrp="1"/>
          </p:cNvSpPr>
          <p:nvPr>
            <p:ph idx="1"/>
          </p:nvPr>
        </p:nvSpPr>
        <p:spPr/>
        <p:txBody>
          <a:bodyPr/>
          <a:lstStyle/>
          <a:p>
            <a:r>
              <a:rPr lang="en-US" dirty="0" smtClean="0"/>
              <a:t> </a:t>
            </a:r>
            <a:r>
              <a:rPr lang="en-US" dirty="0"/>
              <a:t>M</a:t>
            </a:r>
            <a:r>
              <a:rPr lang="en-US" dirty="0" smtClean="0"/>
              <a:t>utual </a:t>
            </a:r>
            <a:r>
              <a:rPr lang="en-US" dirty="0"/>
              <a:t>authentication between the corporate user and  the access point and providing protection against replay attacks.</a:t>
            </a:r>
          </a:p>
          <a:p>
            <a:r>
              <a:rPr lang="en-US" dirty="0" smtClean="0"/>
              <a:t>The </a:t>
            </a:r>
            <a:r>
              <a:rPr lang="en-US" dirty="0"/>
              <a:t>security methods for Wi-Fi called Wireless Protected Access  (WPA) and Robust Security Network (RSN/WPA2) do this.</a:t>
            </a:r>
          </a:p>
          <a:p>
            <a:endParaRPr lang="en-US" dirty="0"/>
          </a:p>
        </p:txBody>
      </p:sp>
    </p:spTree>
    <p:extLst>
      <p:ext uri="{BB962C8B-B14F-4D97-AF65-F5344CB8AC3E}">
        <p14:creationId xmlns:p14="http://schemas.microsoft.com/office/powerpoint/2010/main" val="3033094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45" dirty="0" smtClean="0"/>
              <a:t>Ways MITM attacks</a:t>
            </a:r>
            <a:endParaRPr lang="en-US" dirty="0"/>
          </a:p>
        </p:txBody>
      </p:sp>
      <p:sp>
        <p:nvSpPr>
          <p:cNvPr id="3" name="Content Placeholder 2"/>
          <p:cNvSpPr>
            <a:spLocks noGrp="1"/>
          </p:cNvSpPr>
          <p:nvPr>
            <p:ph idx="1"/>
          </p:nvPr>
        </p:nvSpPr>
        <p:spPr>
          <a:xfrm>
            <a:off x="380999" y="2133600"/>
            <a:ext cx="8314035" cy="3863646"/>
          </a:xfrm>
        </p:spPr>
        <p:txBody>
          <a:bodyPr>
            <a:noAutofit/>
          </a:bodyPr>
          <a:lstStyle/>
          <a:p>
            <a:pPr marL="469900" indent="-457200">
              <a:lnSpc>
                <a:spcPct val="100000"/>
              </a:lnSpc>
              <a:spcBef>
                <a:spcPts val="5"/>
              </a:spcBef>
              <a:buSzPct val="79166"/>
              <a:buFont typeface="Wingdings" panose="05000000000000000000" pitchFamily="2" charset="2"/>
              <a:buChar char="Ø"/>
              <a:tabLst>
                <a:tab pos="469265" algn="l"/>
                <a:tab pos="469900" algn="l"/>
              </a:tabLst>
            </a:pPr>
            <a:r>
              <a:rPr lang="en-US" b="1" spc="-35" dirty="0" smtClean="0">
                <a:cs typeface="Verdana"/>
              </a:rPr>
              <a:t>ARP </a:t>
            </a:r>
            <a:r>
              <a:rPr lang="en-US" b="1" spc="175" dirty="0">
                <a:cs typeface="Verdana"/>
              </a:rPr>
              <a:t>cache</a:t>
            </a:r>
            <a:r>
              <a:rPr lang="en-US" b="1" spc="-330" dirty="0">
                <a:cs typeface="Verdana"/>
              </a:rPr>
              <a:t> </a:t>
            </a:r>
            <a:r>
              <a:rPr lang="en-US" b="1" spc="-35" dirty="0" smtClean="0">
                <a:cs typeface="Verdana"/>
              </a:rPr>
              <a:t>poisoning:</a:t>
            </a:r>
            <a:r>
              <a:rPr lang="en-US" b="1" dirty="0"/>
              <a:t> </a:t>
            </a:r>
            <a:r>
              <a:rPr lang="en-US" dirty="0"/>
              <a:t>a form of attack in which an attacker changes the Media Access Control (MAC) address and attacks an Ethernet LAN by changing the target computer's ARP cache with a forged ARP request and reply packets</a:t>
            </a:r>
            <a:endParaRPr lang="en-US" dirty="0">
              <a:cs typeface="Verdana"/>
            </a:endParaRPr>
          </a:p>
          <a:p>
            <a:pPr marL="0" indent="0">
              <a:buNone/>
            </a:pPr>
            <a:endParaRPr lang="en-US" dirty="0"/>
          </a:p>
        </p:txBody>
      </p:sp>
      <p:sp>
        <p:nvSpPr>
          <p:cNvPr id="4" name="object 4"/>
          <p:cNvSpPr/>
          <p:nvPr/>
        </p:nvSpPr>
        <p:spPr>
          <a:xfrm>
            <a:off x="838200" y="4556113"/>
            <a:ext cx="2743200" cy="1419225"/>
          </a:xfrm>
          <a:prstGeom prst="rect">
            <a:avLst/>
          </a:prstGeom>
          <a:blipFill>
            <a:blip r:embed="rId2" cstate="print"/>
            <a:stretch>
              <a:fillRect/>
            </a:stretch>
          </a:blipFill>
        </p:spPr>
        <p:txBody>
          <a:bodyPr wrap="square" lIns="0" tIns="0" rIns="0" bIns="0" rtlCol="0"/>
          <a:lstStyle/>
          <a:p>
            <a:endParaRPr lang="en-US"/>
          </a:p>
        </p:txBody>
      </p:sp>
      <p:pic>
        <p:nvPicPr>
          <p:cNvPr id="1026" name="Picture 2" descr="Image result for arp cache poisoning"/>
          <p:cNvPicPr>
            <a:picLocks noChangeAspect="1" noChangeArrowheads="1"/>
          </p:cNvPicPr>
          <p:nvPr/>
        </p:nvPicPr>
        <p:blipFill rotWithShape="1">
          <a:blip r:embed="rId3">
            <a:extLst>
              <a:ext uri="{28A0092B-C50C-407E-A947-70E740481C1C}">
                <a14:useLocalDpi xmlns:a14="http://schemas.microsoft.com/office/drawing/2010/main" val="0"/>
              </a:ext>
            </a:extLst>
          </a:blip>
          <a:srcRect l="-1599" t="49213"/>
          <a:stretch/>
        </p:blipFill>
        <p:spPr bwMode="auto">
          <a:xfrm>
            <a:off x="4149635" y="4556113"/>
            <a:ext cx="2632076" cy="1453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859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16" y="1143000"/>
            <a:ext cx="8246070" cy="814427"/>
          </a:xfrm>
        </p:spPr>
        <p:txBody>
          <a:bodyPr/>
          <a:lstStyle/>
          <a:p>
            <a:r>
              <a:rPr lang="en-US" spc="-145" dirty="0"/>
              <a:t>Ways MITM </a:t>
            </a:r>
            <a:r>
              <a:rPr lang="en-US" spc="-145" dirty="0" smtClean="0"/>
              <a:t>attacks(cont.)</a:t>
            </a:r>
            <a:endParaRPr lang="en-US" dirty="0"/>
          </a:p>
        </p:txBody>
      </p:sp>
      <p:sp>
        <p:nvSpPr>
          <p:cNvPr id="3" name="Content Placeholder 2"/>
          <p:cNvSpPr>
            <a:spLocks noGrp="1"/>
          </p:cNvSpPr>
          <p:nvPr>
            <p:ph idx="1"/>
          </p:nvPr>
        </p:nvSpPr>
        <p:spPr>
          <a:xfrm>
            <a:off x="425016" y="2133600"/>
            <a:ext cx="8246070" cy="3257700"/>
          </a:xfrm>
        </p:spPr>
        <p:txBody>
          <a:bodyPr>
            <a:normAutofit/>
          </a:bodyPr>
          <a:lstStyle/>
          <a:p>
            <a:pPr marL="469900" indent="-457200">
              <a:lnSpc>
                <a:spcPct val="100000"/>
              </a:lnSpc>
              <a:spcBef>
                <a:spcPts val="994"/>
              </a:spcBef>
              <a:buSzPct val="79166"/>
              <a:buFont typeface="Wingdings" panose="05000000000000000000" pitchFamily="2" charset="2"/>
              <a:buChar char="Ø"/>
              <a:tabLst>
                <a:tab pos="469265" algn="l"/>
                <a:tab pos="469900" algn="l"/>
              </a:tabLst>
            </a:pPr>
            <a:r>
              <a:rPr lang="en-US" b="1" spc="-285" dirty="0">
                <a:cs typeface="Verdana"/>
              </a:rPr>
              <a:t>HTTP </a:t>
            </a:r>
            <a:r>
              <a:rPr lang="en-US" b="1" spc="-135" dirty="0">
                <a:cs typeface="Verdana"/>
              </a:rPr>
              <a:t>session</a:t>
            </a:r>
            <a:r>
              <a:rPr lang="en-US" b="1" spc="-65" dirty="0">
                <a:cs typeface="Verdana"/>
              </a:rPr>
              <a:t> </a:t>
            </a:r>
            <a:r>
              <a:rPr lang="en-US" b="1" spc="-50" dirty="0" smtClean="0">
                <a:cs typeface="Verdana"/>
              </a:rPr>
              <a:t>hijacking:</a:t>
            </a:r>
            <a:r>
              <a:rPr lang="en-US" b="1" dirty="0"/>
              <a:t> </a:t>
            </a:r>
            <a:r>
              <a:rPr lang="en-US" dirty="0" smtClean="0"/>
              <a:t>A</a:t>
            </a:r>
            <a:r>
              <a:rPr lang="en-US" b="1" dirty="0" smtClean="0"/>
              <a:t> </a:t>
            </a:r>
            <a:r>
              <a:rPr lang="en-US" dirty="0"/>
              <a:t>security attack on a user session over a protected network</a:t>
            </a:r>
            <a:endParaRPr lang="en-US" dirty="0">
              <a:cs typeface="Verdana"/>
            </a:endParaRPr>
          </a:p>
          <a:p>
            <a:pPr marL="469900" indent="-457200">
              <a:lnSpc>
                <a:spcPct val="100000"/>
              </a:lnSpc>
              <a:spcBef>
                <a:spcPts val="1000"/>
              </a:spcBef>
              <a:buSzPct val="79166"/>
              <a:buFont typeface="Wingdings" panose="05000000000000000000" pitchFamily="2" charset="2"/>
              <a:buChar char="Ø"/>
              <a:tabLst>
                <a:tab pos="469265" algn="l"/>
                <a:tab pos="469900" algn="l"/>
              </a:tabLst>
            </a:pPr>
            <a:r>
              <a:rPr lang="en-US" b="1" spc="-60" dirty="0">
                <a:cs typeface="Verdana"/>
              </a:rPr>
              <a:t>passing </a:t>
            </a:r>
            <a:r>
              <a:rPr lang="en-US" b="1" spc="-20" dirty="0">
                <a:cs typeface="Verdana"/>
              </a:rPr>
              <a:t>the</a:t>
            </a:r>
            <a:r>
              <a:rPr lang="en-US" b="1" spc="-340" dirty="0">
                <a:cs typeface="Verdana"/>
              </a:rPr>
              <a:t> </a:t>
            </a:r>
            <a:r>
              <a:rPr lang="en-US" b="1" spc="-60" dirty="0" smtClean="0">
                <a:cs typeface="Verdana"/>
              </a:rPr>
              <a:t>hash:  </a:t>
            </a:r>
            <a:r>
              <a:rPr lang="en-US" dirty="0"/>
              <a:t>A</a:t>
            </a:r>
            <a:r>
              <a:rPr lang="en-US" dirty="0" smtClean="0"/>
              <a:t>n </a:t>
            </a:r>
            <a:r>
              <a:rPr lang="en-US" dirty="0" err="1" smtClean="0"/>
              <a:t>expoit</a:t>
            </a:r>
            <a:r>
              <a:rPr lang="en-US" dirty="0" smtClean="0"/>
              <a:t>  </a:t>
            </a:r>
            <a:r>
              <a:rPr lang="en-US" dirty="0"/>
              <a:t>in which an attacker steals a </a:t>
            </a:r>
            <a:r>
              <a:rPr lang="en-US" dirty="0" smtClean="0"/>
              <a:t>hashed</a:t>
            </a:r>
            <a:r>
              <a:rPr lang="en-US" dirty="0"/>
              <a:t> user credential and, without cracking it, reuses it to trick an authentication system into creating a new authenticated session on the same network.</a:t>
            </a:r>
            <a:endParaRPr lang="en-US" b="1" spc="-60" dirty="0">
              <a:cs typeface="Verdana"/>
            </a:endParaRPr>
          </a:p>
          <a:p>
            <a:endParaRPr lang="en-US" dirty="0"/>
          </a:p>
        </p:txBody>
      </p:sp>
    </p:spTree>
    <p:extLst>
      <p:ext uri="{BB962C8B-B14F-4D97-AF65-F5344CB8AC3E}">
        <p14:creationId xmlns:p14="http://schemas.microsoft.com/office/powerpoint/2010/main" val="2601012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45" dirty="0"/>
              <a:t>Ways MITM attacks(cont.)</a:t>
            </a:r>
            <a:endParaRPr lang="en-US" dirty="0"/>
          </a:p>
        </p:txBody>
      </p:sp>
      <p:sp>
        <p:nvSpPr>
          <p:cNvPr id="3" name="Content Placeholder 2"/>
          <p:cNvSpPr>
            <a:spLocks noGrp="1"/>
          </p:cNvSpPr>
          <p:nvPr>
            <p:ph idx="1"/>
          </p:nvPr>
        </p:nvSpPr>
        <p:spPr/>
        <p:txBody>
          <a:bodyPr>
            <a:normAutofit/>
          </a:bodyPr>
          <a:lstStyle/>
          <a:p>
            <a:r>
              <a:rPr lang="en-US" b="1" dirty="0">
                <a:cs typeface="Verdana"/>
              </a:rPr>
              <a:t>IP address spoofing: </a:t>
            </a:r>
            <a:r>
              <a:rPr lang="en-US" dirty="0"/>
              <a:t>creation of Internet Protocol (IP) packets with a false source IP address, for the purpose of impersonating another computing system</a:t>
            </a:r>
            <a:r>
              <a:rPr lang="en-US" dirty="0" smtClean="0"/>
              <a:t>.</a:t>
            </a:r>
            <a:endParaRPr lang="en-US" b="1" spc="-180" dirty="0">
              <a:cs typeface="Verdana"/>
            </a:endParaRPr>
          </a:p>
          <a:p>
            <a:r>
              <a:rPr lang="en-US" b="1" spc="-180" dirty="0" smtClean="0">
                <a:cs typeface="Verdana"/>
              </a:rPr>
              <a:t>DNS</a:t>
            </a:r>
            <a:r>
              <a:rPr lang="en-US" b="1" spc="-185" dirty="0" smtClean="0">
                <a:cs typeface="Verdana"/>
              </a:rPr>
              <a:t> </a:t>
            </a:r>
            <a:r>
              <a:rPr lang="en-US" b="1" spc="-20" dirty="0">
                <a:cs typeface="Verdana"/>
              </a:rPr>
              <a:t>spoofing: </a:t>
            </a:r>
            <a:r>
              <a:rPr lang="en-US" dirty="0"/>
              <a:t>an attack in which altered DNS records are used to redirect online traffic to a fraudulent website that resembles its intended destination.</a:t>
            </a:r>
            <a:endParaRPr lang="en-US" dirty="0">
              <a:cs typeface="Verdana"/>
            </a:endParaRPr>
          </a:p>
          <a:p>
            <a:endParaRPr lang="en-US" b="1" dirty="0">
              <a:cs typeface="Verdana"/>
            </a:endParaRPr>
          </a:p>
          <a:p>
            <a:endParaRPr lang="en-US" dirty="0"/>
          </a:p>
        </p:txBody>
      </p:sp>
    </p:spTree>
    <p:extLst>
      <p:ext uri="{BB962C8B-B14F-4D97-AF65-F5344CB8AC3E}">
        <p14:creationId xmlns:p14="http://schemas.microsoft.com/office/powerpoint/2010/main" val="456987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46070" cy="814427"/>
          </a:xfrm>
        </p:spPr>
        <p:txBody>
          <a:bodyPr/>
          <a:lstStyle/>
          <a:p>
            <a:r>
              <a:rPr lang="en-US" dirty="0" smtClean="0"/>
              <a:t>Tools </a:t>
            </a:r>
            <a:r>
              <a:rPr lang="en-US" sz="4000" dirty="0" smtClean="0"/>
              <a:t>used</a:t>
            </a:r>
            <a:r>
              <a:rPr lang="en-US" dirty="0" smtClean="0"/>
              <a:t> for MITM</a:t>
            </a:r>
            <a:endParaRPr lang="en-US" dirty="0"/>
          </a:p>
        </p:txBody>
      </p:sp>
      <p:sp>
        <p:nvSpPr>
          <p:cNvPr id="3" name="Content Placeholder 2"/>
          <p:cNvSpPr>
            <a:spLocks noGrp="1"/>
          </p:cNvSpPr>
          <p:nvPr>
            <p:ph idx="1"/>
          </p:nvPr>
        </p:nvSpPr>
        <p:spPr>
          <a:xfrm>
            <a:off x="457200" y="2286000"/>
            <a:ext cx="8246070" cy="3257700"/>
          </a:xfrm>
        </p:spPr>
        <p:txBody>
          <a:bodyPr/>
          <a:lstStyle/>
          <a:p>
            <a:r>
              <a:rPr lang="en-US" dirty="0" smtClean="0"/>
              <a:t>Cain and Abel</a:t>
            </a:r>
          </a:p>
          <a:p>
            <a:r>
              <a:rPr lang="en-US" dirty="0" smtClean="0"/>
              <a:t>Wireshark</a:t>
            </a:r>
          </a:p>
          <a:p>
            <a:r>
              <a:rPr lang="en-US" dirty="0" smtClean="0"/>
              <a:t>Kali Linux</a:t>
            </a:r>
          </a:p>
          <a:p>
            <a:r>
              <a:rPr lang="en-US" dirty="0" smtClean="0"/>
              <a:t>Ettercap </a:t>
            </a:r>
          </a:p>
          <a:p>
            <a:r>
              <a:rPr lang="en-US" dirty="0" smtClean="0"/>
              <a:t>USB Wi-Fi Adapter</a:t>
            </a:r>
          </a:p>
          <a:p>
            <a:endParaRPr lang="en-US" dirty="0"/>
          </a:p>
        </p:txBody>
      </p:sp>
    </p:spTree>
    <p:extLst>
      <p:ext uri="{BB962C8B-B14F-4D97-AF65-F5344CB8AC3E}">
        <p14:creationId xmlns:p14="http://schemas.microsoft.com/office/powerpoint/2010/main" val="3941375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 MITM attack</a:t>
            </a:r>
            <a:endParaRPr lang="en-US" dirty="0"/>
          </a:p>
        </p:txBody>
      </p:sp>
      <p:sp>
        <p:nvSpPr>
          <p:cNvPr id="3" name="Content Placeholder 2"/>
          <p:cNvSpPr>
            <a:spLocks noGrp="1"/>
          </p:cNvSpPr>
          <p:nvPr>
            <p:ph idx="1"/>
          </p:nvPr>
        </p:nvSpPr>
        <p:spPr>
          <a:xfrm>
            <a:off x="228600" y="2286000"/>
            <a:ext cx="8390236" cy="4092246"/>
          </a:xfrm>
        </p:spPr>
        <p:txBody>
          <a:bodyPr>
            <a:normAutofit/>
          </a:bodyPr>
          <a:lstStyle/>
          <a:p>
            <a:r>
              <a:rPr lang="en-US" dirty="0"/>
              <a:t>Strong WEP/WAP Encryption on Access </a:t>
            </a:r>
            <a:r>
              <a:rPr lang="en-US" dirty="0"/>
              <a:t>Points</a:t>
            </a:r>
            <a:endParaRPr lang="en-US" dirty="0"/>
          </a:p>
          <a:p>
            <a:r>
              <a:rPr lang="en-US" dirty="0"/>
              <a:t>Virtual Private </a:t>
            </a:r>
            <a:r>
              <a:rPr lang="en-US" dirty="0"/>
              <a:t>Network</a:t>
            </a:r>
          </a:p>
          <a:p>
            <a:r>
              <a:rPr lang="en-US" dirty="0"/>
              <a:t>Force HTTPS</a:t>
            </a:r>
          </a:p>
          <a:p>
            <a:r>
              <a:rPr lang="en-US" dirty="0"/>
              <a:t>Public Key Pair Based Authentication</a:t>
            </a:r>
          </a:p>
          <a:p>
            <a:endParaRPr lang="en-US" dirty="0"/>
          </a:p>
        </p:txBody>
      </p:sp>
    </p:spTree>
    <p:extLst>
      <p:ext uri="{BB962C8B-B14F-4D97-AF65-F5344CB8AC3E}">
        <p14:creationId xmlns:p14="http://schemas.microsoft.com/office/powerpoint/2010/main" val="124393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46070" cy="814427"/>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lgn="just">
              <a:buNone/>
            </a:pPr>
            <a:r>
              <a:rPr lang="en-US" dirty="0"/>
              <a:t>It’s unfortunate that cyber-attacks are becoming so </a:t>
            </a:r>
            <a:r>
              <a:rPr lang="en-US" dirty="0" smtClean="0"/>
              <a:t>much sophisticated. So, we have to take action against the cyber attack and secure our online communication. Remember, Cyber security is important to everyone, So every person that secures communications make an impact on internet users as a whole.</a:t>
            </a:r>
            <a:endParaRPr lang="en-US" dirty="0"/>
          </a:p>
        </p:txBody>
      </p:sp>
    </p:spTree>
    <p:extLst>
      <p:ext uri="{BB962C8B-B14F-4D97-AF65-F5344CB8AC3E}">
        <p14:creationId xmlns:p14="http://schemas.microsoft.com/office/powerpoint/2010/main" val="2387336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038601"/>
            <a:ext cx="7772400" cy="1066799"/>
          </a:xfrm>
        </p:spPr>
        <p:txBody>
          <a:bodyPr/>
          <a:lstStyle/>
          <a:p>
            <a:r>
              <a:rPr lang="en-US" dirty="0" smtClean="0"/>
              <a:t>              Any question?</a:t>
            </a:r>
            <a:endParaRPr lang="en-US" dirty="0"/>
          </a:p>
        </p:txBody>
      </p:sp>
      <p:sp>
        <p:nvSpPr>
          <p:cNvPr id="3" name="Text Placeholder 2"/>
          <p:cNvSpPr>
            <a:spLocks noGrp="1"/>
          </p:cNvSpPr>
          <p:nvPr>
            <p:ph type="body" idx="1"/>
          </p:nvPr>
        </p:nvSpPr>
        <p:spPr>
          <a:xfrm>
            <a:off x="722313" y="2362201"/>
            <a:ext cx="7772400" cy="1295400"/>
          </a:xfrm>
        </p:spPr>
        <p:txBody>
          <a:bodyPr>
            <a:normAutofit/>
          </a:bodyPr>
          <a:lstStyle/>
          <a:p>
            <a:r>
              <a:rPr lang="en-US" sz="7200" dirty="0" smtClean="0">
                <a:solidFill>
                  <a:schemeClr val="accent1"/>
                </a:solidFill>
                <a:latin typeface="+mj-lt"/>
              </a:rPr>
              <a:t>Thank you so much</a:t>
            </a:r>
            <a:endParaRPr lang="en-US" sz="7200" dirty="0">
              <a:solidFill>
                <a:schemeClr val="accent1"/>
              </a:solidFill>
              <a:latin typeface="+mj-lt"/>
            </a:endParaRPr>
          </a:p>
        </p:txBody>
      </p:sp>
    </p:spTree>
    <p:extLst>
      <p:ext uri="{BB962C8B-B14F-4D97-AF65-F5344CB8AC3E}">
        <p14:creationId xmlns:p14="http://schemas.microsoft.com/office/powerpoint/2010/main" val="2081316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03" y="1295400"/>
            <a:ext cx="8246070" cy="814427"/>
          </a:xfrm>
        </p:spPr>
        <p:txBody>
          <a:bodyPr>
            <a:normAutofit/>
          </a:bodyPr>
          <a:lstStyle/>
          <a:p>
            <a:r>
              <a:rPr lang="en-US" sz="4000" dirty="0" smtClean="0">
                <a:solidFill>
                  <a:schemeClr val="bg2"/>
                </a:solidFill>
              </a:rPr>
              <a:t>Man-in-the-middle attack </a:t>
            </a:r>
            <a:endParaRPr lang="en-US" sz="4000" dirty="0">
              <a:solidFill>
                <a:schemeClr val="bg2"/>
              </a:solidFill>
            </a:endParaRPr>
          </a:p>
        </p:txBody>
      </p:sp>
      <p:sp>
        <p:nvSpPr>
          <p:cNvPr id="3" name="Content Placeholder 2"/>
          <p:cNvSpPr>
            <a:spLocks noGrp="1"/>
          </p:cNvSpPr>
          <p:nvPr>
            <p:ph idx="1"/>
          </p:nvPr>
        </p:nvSpPr>
        <p:spPr>
          <a:xfrm>
            <a:off x="422840" y="2209800"/>
            <a:ext cx="8272196" cy="4038600"/>
          </a:xfrm>
        </p:spPr>
        <p:txBody>
          <a:bodyPr>
            <a:normAutofit fontScale="92500" lnSpcReduction="10000"/>
          </a:bodyPr>
          <a:lstStyle/>
          <a:p>
            <a:r>
              <a:rPr lang="en-US" sz="3200" dirty="0" smtClean="0"/>
              <a:t>Group :9</a:t>
            </a:r>
          </a:p>
          <a:p>
            <a:pPr lvl="0"/>
            <a:r>
              <a:rPr lang="en-US" dirty="0"/>
              <a:t> </a:t>
            </a:r>
            <a:r>
              <a:rPr lang="en-US" dirty="0" smtClean="0"/>
              <a:t> </a:t>
            </a:r>
            <a:r>
              <a:rPr lang="en-US" b="1" dirty="0"/>
              <a:t> </a:t>
            </a:r>
            <a:r>
              <a:rPr lang="en-US" b="1" dirty="0" err="1"/>
              <a:t>Name:Lia,Earun</a:t>
            </a:r>
            <a:r>
              <a:rPr lang="en-US" b="1" dirty="0"/>
              <a:t> </a:t>
            </a:r>
            <a:r>
              <a:rPr lang="en-US" b="1" dirty="0" err="1"/>
              <a:t>Nesa</a:t>
            </a:r>
            <a:endParaRPr lang="en-US" b="1" dirty="0"/>
          </a:p>
          <a:p>
            <a:pPr lvl="1"/>
            <a:r>
              <a:rPr lang="en-US" b="1" dirty="0"/>
              <a:t>ID:16-32062-2</a:t>
            </a:r>
          </a:p>
          <a:p>
            <a:pPr lvl="0"/>
            <a:r>
              <a:rPr lang="en-US" b="1" dirty="0" err="1"/>
              <a:t>Name:Fatema,Kaniz</a:t>
            </a:r>
            <a:endParaRPr lang="en-US" b="1" dirty="0"/>
          </a:p>
          <a:p>
            <a:pPr lvl="1"/>
            <a:r>
              <a:rPr lang="en-US" b="1" dirty="0"/>
              <a:t>ID:16-32033-2</a:t>
            </a:r>
          </a:p>
          <a:p>
            <a:pPr lvl="0"/>
            <a:r>
              <a:rPr lang="en-US" b="1" dirty="0" err="1"/>
              <a:t>Name:Mosaddeq,Shadman</a:t>
            </a:r>
            <a:endParaRPr lang="en-US" b="1" dirty="0"/>
          </a:p>
          <a:p>
            <a:pPr lvl="1"/>
            <a:r>
              <a:rPr lang="en-US" b="1" dirty="0"/>
              <a:t>ID:15-30748-3</a:t>
            </a:r>
          </a:p>
          <a:p>
            <a:pPr lvl="0"/>
            <a:r>
              <a:rPr lang="en-US" b="1" dirty="0" err="1"/>
              <a:t>Name:Ghosh,Rajesh</a:t>
            </a:r>
            <a:endParaRPr lang="en-US" b="1" dirty="0"/>
          </a:p>
          <a:p>
            <a:pPr lvl="1"/>
            <a:r>
              <a:rPr lang="en-US" b="1" dirty="0"/>
              <a:t>ID:15-30471-3</a:t>
            </a:r>
          </a:p>
          <a:p>
            <a:pPr>
              <a:buFont typeface="Wingdings" panose="05000000000000000000" pitchFamily="2" charset="2"/>
              <a:buChar char="Ø"/>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88851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1596540"/>
            <a:ext cx="8246070" cy="814427"/>
          </a:xfrm>
        </p:spPr>
        <p:txBody>
          <a:bodyPr>
            <a:normAutofit fontScale="90000"/>
          </a:bodyPr>
          <a:lstStyle/>
          <a:p>
            <a:r>
              <a:rPr lang="en-US" sz="4000" dirty="0"/>
              <a:t>What is Man in the middle attack(MITM)?</a:t>
            </a:r>
            <a:r>
              <a:rPr lang="en-US" dirty="0"/>
              <a:t/>
            </a:r>
            <a:br>
              <a:rPr lang="en-US" dirty="0"/>
            </a:br>
            <a:endParaRPr lang="en-US" dirty="0"/>
          </a:p>
        </p:txBody>
      </p:sp>
      <p:sp>
        <p:nvSpPr>
          <p:cNvPr id="3" name="Content Placeholder 2"/>
          <p:cNvSpPr>
            <a:spLocks noGrp="1"/>
          </p:cNvSpPr>
          <p:nvPr>
            <p:ph idx="1"/>
          </p:nvPr>
        </p:nvSpPr>
        <p:spPr>
          <a:xfrm>
            <a:off x="457200" y="2209800"/>
            <a:ext cx="8237836" cy="4016046"/>
          </a:xfrm>
        </p:spPr>
        <p:txBody>
          <a:bodyPr>
            <a:normAutofit/>
          </a:bodyPr>
          <a:lstStyle/>
          <a:p>
            <a:r>
              <a:rPr lang="en-US" dirty="0" smtClean="0"/>
              <a:t>The </a:t>
            </a:r>
            <a:r>
              <a:rPr lang="en-US" dirty="0"/>
              <a:t>attacker makes independent connections with the victims </a:t>
            </a:r>
            <a:r>
              <a:rPr lang="en-US" dirty="0" smtClean="0"/>
              <a:t>and</a:t>
            </a:r>
            <a:r>
              <a:rPr lang="en-US" dirty="0" smtClean="0">
                <a:cs typeface="Verdana"/>
              </a:rPr>
              <a:t> </a:t>
            </a:r>
            <a:r>
              <a:rPr lang="en-US" spc="-35" dirty="0">
                <a:cs typeface="Verdana"/>
              </a:rPr>
              <a:t>modify </a:t>
            </a:r>
            <a:r>
              <a:rPr lang="en-US" spc="-55" dirty="0">
                <a:cs typeface="Verdana"/>
              </a:rPr>
              <a:t>messages </a:t>
            </a:r>
            <a:r>
              <a:rPr lang="en-US" spc="-105" dirty="0">
                <a:cs typeface="Verdana"/>
              </a:rPr>
              <a:t>in </a:t>
            </a:r>
            <a:r>
              <a:rPr lang="en-US" spc="-110" dirty="0">
                <a:cs typeface="Verdana"/>
              </a:rPr>
              <a:t>transit </a:t>
            </a:r>
            <a:r>
              <a:rPr lang="en-US" spc="-55" dirty="0">
                <a:cs typeface="Verdana"/>
              </a:rPr>
              <a:t>without  </a:t>
            </a:r>
            <a:r>
              <a:rPr lang="en-US" spc="10" dirty="0">
                <a:cs typeface="Verdana"/>
              </a:rPr>
              <a:t>detection</a:t>
            </a:r>
            <a:r>
              <a:rPr lang="en-US" spc="10" dirty="0" smtClean="0">
                <a:cs typeface="Verdana"/>
              </a:rPr>
              <a:t>.</a:t>
            </a:r>
            <a:endParaRPr lang="en-US" dirty="0" smtClean="0"/>
          </a:p>
          <a:p>
            <a:r>
              <a:rPr lang="en-US" spc="55" dirty="0" smtClean="0">
                <a:cs typeface="Verdana"/>
              </a:rPr>
              <a:t>Able </a:t>
            </a:r>
            <a:r>
              <a:rPr lang="en-US" spc="-10" dirty="0">
                <a:cs typeface="Verdana"/>
              </a:rPr>
              <a:t>to  </a:t>
            </a:r>
            <a:r>
              <a:rPr lang="en-US" spc="-15" dirty="0">
                <a:cs typeface="Verdana"/>
              </a:rPr>
              <a:t>intercept </a:t>
            </a:r>
            <a:r>
              <a:rPr lang="en-US" spc="75" dirty="0">
                <a:cs typeface="Verdana"/>
              </a:rPr>
              <a:t>and </a:t>
            </a:r>
            <a:r>
              <a:rPr lang="en-US" spc="25" dirty="0">
                <a:cs typeface="Verdana"/>
              </a:rPr>
              <a:t>cut </a:t>
            </a:r>
            <a:r>
              <a:rPr lang="en-US" spc="-20" dirty="0">
                <a:cs typeface="Verdana"/>
              </a:rPr>
              <a:t>off </a:t>
            </a:r>
            <a:r>
              <a:rPr lang="en-US" spc="-15" dirty="0">
                <a:cs typeface="Verdana"/>
              </a:rPr>
              <a:t>the </a:t>
            </a:r>
            <a:r>
              <a:rPr lang="en-US" spc="-20" dirty="0">
                <a:cs typeface="Verdana"/>
              </a:rPr>
              <a:t>communications. </a:t>
            </a:r>
          </a:p>
          <a:p>
            <a:r>
              <a:rPr lang="en-US" dirty="0" smtClean="0"/>
              <a:t>Active </a:t>
            </a:r>
            <a:r>
              <a:rPr lang="en-US" dirty="0"/>
              <a:t>eavesdropping. </a:t>
            </a:r>
          </a:p>
          <a:p>
            <a:endParaRPr lang="en-US" dirty="0" smtClean="0"/>
          </a:p>
        </p:txBody>
      </p:sp>
      <p:sp>
        <p:nvSpPr>
          <p:cNvPr id="4" name="object 5"/>
          <p:cNvSpPr/>
          <p:nvPr/>
        </p:nvSpPr>
        <p:spPr>
          <a:xfrm>
            <a:off x="4724400" y="4126536"/>
            <a:ext cx="3333750" cy="209931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71273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382000" cy="600892"/>
          </a:xfrm>
        </p:spPr>
        <p:txBody>
          <a:bodyPr>
            <a:normAutofit fontScale="90000"/>
          </a:bodyPr>
          <a:lstStyle/>
          <a:p>
            <a:pPr algn="l"/>
            <a:r>
              <a:rPr lang="en-US" dirty="0" smtClean="0">
                <a:solidFill>
                  <a:schemeClr val="bg2"/>
                </a:solidFill>
              </a:rPr>
              <a:t>Types of MITM attack</a:t>
            </a:r>
            <a:endParaRPr lang="en-US" dirty="0">
              <a:solidFill>
                <a:schemeClr val="bg2"/>
              </a:solidFill>
            </a:endParaRPr>
          </a:p>
        </p:txBody>
      </p:sp>
      <p:sp>
        <p:nvSpPr>
          <p:cNvPr id="3" name="Content Placeholder 2"/>
          <p:cNvSpPr>
            <a:spLocks noGrp="1"/>
          </p:cNvSpPr>
          <p:nvPr>
            <p:ph sz="half" idx="1"/>
          </p:nvPr>
        </p:nvSpPr>
        <p:spPr>
          <a:xfrm>
            <a:off x="304800" y="2286000"/>
            <a:ext cx="4038600" cy="4221164"/>
          </a:xfrm>
        </p:spPr>
        <p:txBody>
          <a:bodyPr/>
          <a:lstStyle/>
          <a:p>
            <a:r>
              <a:rPr lang="en-US" spc="-105" dirty="0" smtClean="0">
                <a:cs typeface="Verdana"/>
              </a:rPr>
              <a:t>Passive</a:t>
            </a:r>
            <a:r>
              <a:rPr lang="en-US" spc="-200" dirty="0" smtClean="0">
                <a:cs typeface="Verdana"/>
              </a:rPr>
              <a:t> </a:t>
            </a:r>
            <a:r>
              <a:rPr lang="en-US" spc="-165" dirty="0">
                <a:cs typeface="Verdana"/>
              </a:rPr>
              <a:t>MITM</a:t>
            </a:r>
            <a:endParaRPr lang="en-US" dirty="0">
              <a:cs typeface="Verdana"/>
            </a:endParaRPr>
          </a:p>
          <a:p>
            <a:pPr marL="0" indent="0">
              <a:lnSpc>
                <a:spcPct val="150000"/>
              </a:lnSpc>
              <a:buNone/>
            </a:pPr>
            <a:r>
              <a:rPr lang="en-US" sz="1800" dirty="0" smtClean="0"/>
              <a:t> </a:t>
            </a:r>
            <a:r>
              <a:rPr lang="en-US" sz="2000" dirty="0"/>
              <a:t>Attackers </a:t>
            </a:r>
            <a:r>
              <a:rPr lang="en-US" sz="2000" dirty="0" smtClean="0"/>
              <a:t>‘</a:t>
            </a:r>
            <a:r>
              <a:rPr lang="en-US" sz="2000" dirty="0"/>
              <a:t>tap’ the communication, capturing information in transit without changing it</a:t>
            </a:r>
            <a:endParaRPr lang="en-US" sz="2000" dirty="0" smtClean="0"/>
          </a:p>
          <a:p>
            <a:pPr marL="0" indent="0">
              <a:buNone/>
            </a:pPr>
            <a:r>
              <a:rPr lang="en-US" dirty="0" smtClean="0"/>
              <a:t> </a:t>
            </a:r>
            <a:endParaRPr lang="en-US" dirty="0"/>
          </a:p>
        </p:txBody>
      </p:sp>
      <p:sp>
        <p:nvSpPr>
          <p:cNvPr id="9" name="Content Placeholder 8"/>
          <p:cNvSpPr>
            <a:spLocks noGrp="1"/>
          </p:cNvSpPr>
          <p:nvPr>
            <p:ph sz="half" idx="2"/>
          </p:nvPr>
        </p:nvSpPr>
        <p:spPr>
          <a:xfrm>
            <a:off x="4419600" y="2209800"/>
            <a:ext cx="4038600" cy="4221164"/>
          </a:xfrm>
        </p:spPr>
        <p:txBody>
          <a:bodyPr/>
          <a:lstStyle/>
          <a:p>
            <a:r>
              <a:rPr lang="en-US" spc="30" dirty="0">
                <a:cs typeface="Verdana"/>
              </a:rPr>
              <a:t>Active</a:t>
            </a:r>
            <a:r>
              <a:rPr lang="en-US" spc="-200" dirty="0">
                <a:cs typeface="Verdana"/>
              </a:rPr>
              <a:t> </a:t>
            </a:r>
            <a:r>
              <a:rPr lang="en-US" spc="-170" dirty="0" smtClean="0">
                <a:cs typeface="Verdana"/>
              </a:rPr>
              <a:t>MI TM  </a:t>
            </a:r>
          </a:p>
          <a:p>
            <a:pPr marL="0" indent="0">
              <a:buNone/>
            </a:pPr>
            <a:r>
              <a:rPr lang="en-US" sz="2000" dirty="0" smtClean="0"/>
              <a:t>Attackers access </a:t>
            </a:r>
            <a:r>
              <a:rPr lang="en-US" sz="2000" dirty="0"/>
              <a:t>sensitive information by intercepting and </a:t>
            </a:r>
            <a:r>
              <a:rPr lang="en-US" sz="2000" dirty="0" smtClean="0"/>
              <a:t>altering communications </a:t>
            </a:r>
            <a:r>
              <a:rPr lang="en-US" sz="2000" dirty="0"/>
              <a:t>between the user of a public network and any requested website.</a:t>
            </a:r>
            <a:endParaRPr lang="en-US" sz="2000" spc="-170" dirty="0">
              <a:cs typeface="Verdana"/>
            </a:endParaRPr>
          </a:p>
        </p:txBody>
      </p:sp>
      <p:sp>
        <p:nvSpPr>
          <p:cNvPr id="10" name="object 4"/>
          <p:cNvSpPr/>
          <p:nvPr/>
        </p:nvSpPr>
        <p:spPr>
          <a:xfrm>
            <a:off x="746760" y="4320382"/>
            <a:ext cx="2895600" cy="1973738"/>
          </a:xfrm>
          <a:prstGeom prst="rect">
            <a:avLst/>
          </a:prstGeom>
          <a:blipFill>
            <a:blip r:embed="rId2" cstate="print"/>
            <a:stretch>
              <a:fillRect/>
            </a:stretch>
          </a:blipFill>
        </p:spPr>
        <p:txBody>
          <a:bodyPr wrap="square" lIns="0" tIns="0" rIns="0" bIns="0" rtlCol="0"/>
          <a:lstStyle/>
          <a:p>
            <a:endParaRPr lang="en-US"/>
          </a:p>
        </p:txBody>
      </p:sp>
      <p:sp>
        <p:nvSpPr>
          <p:cNvPr id="11" name="object 4"/>
          <p:cNvSpPr/>
          <p:nvPr/>
        </p:nvSpPr>
        <p:spPr>
          <a:xfrm>
            <a:off x="4785360" y="4320382"/>
            <a:ext cx="2923903" cy="1973738"/>
          </a:xfrm>
          <a:prstGeom prst="rect">
            <a:avLst/>
          </a:prstGeom>
          <a:blipFill>
            <a:blip r:embed="rId3"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4105401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95400"/>
            <a:ext cx="7239000" cy="763525"/>
          </a:xfrm>
        </p:spPr>
        <p:txBody>
          <a:bodyPr>
            <a:noAutofit/>
          </a:bodyPr>
          <a:lstStyle/>
          <a:p>
            <a:r>
              <a:rPr lang="en-US" dirty="0" smtClean="0">
                <a:solidFill>
                  <a:schemeClr val="bg2"/>
                </a:solidFill>
              </a:rPr>
              <a:t>Evolved versions of MITM attack </a:t>
            </a:r>
            <a:endParaRPr lang="en-US" dirty="0">
              <a:solidFill>
                <a:schemeClr val="bg2"/>
              </a:solidFill>
            </a:endParaRPr>
          </a:p>
        </p:txBody>
      </p:sp>
      <p:sp>
        <p:nvSpPr>
          <p:cNvPr id="6" name="Content Placeholder 5"/>
          <p:cNvSpPr>
            <a:spLocks noGrp="1"/>
          </p:cNvSpPr>
          <p:nvPr>
            <p:ph idx="1"/>
          </p:nvPr>
        </p:nvSpPr>
        <p:spPr>
          <a:xfrm>
            <a:off x="609600" y="2438400"/>
            <a:ext cx="5334000" cy="2743200"/>
          </a:xfrm>
        </p:spPr>
        <p:txBody>
          <a:bodyPr>
            <a:normAutofit/>
          </a:bodyPr>
          <a:lstStyle/>
          <a:p>
            <a:r>
              <a:rPr lang="en-US" dirty="0" smtClean="0"/>
              <a:t>MITC</a:t>
            </a:r>
          </a:p>
          <a:p>
            <a:r>
              <a:rPr lang="en-US" dirty="0" smtClean="0"/>
              <a:t>MTTB</a:t>
            </a:r>
          </a:p>
          <a:p>
            <a:r>
              <a:rPr lang="en-US" dirty="0" smtClean="0"/>
              <a:t>MITMO</a:t>
            </a:r>
          </a:p>
          <a:p>
            <a:r>
              <a:rPr lang="en-US" dirty="0" smtClean="0"/>
              <a:t>MITA</a:t>
            </a:r>
          </a:p>
          <a:p>
            <a:r>
              <a:rPr lang="en-US" dirty="0" smtClean="0"/>
              <a:t>MIT-IOT</a:t>
            </a:r>
            <a:endParaRPr lang="en-US" dirty="0"/>
          </a:p>
        </p:txBody>
      </p:sp>
    </p:spTree>
    <p:extLst>
      <p:ext uri="{BB962C8B-B14F-4D97-AF65-F5344CB8AC3E}">
        <p14:creationId xmlns:p14="http://schemas.microsoft.com/office/powerpoint/2010/main" val="1352261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0" dirty="0" smtClean="0">
                <a:solidFill>
                  <a:srgbClr val="FFFFFF"/>
                </a:solidFill>
                <a:latin typeface="Verdana"/>
                <a:cs typeface="Verdana"/>
              </a:rPr>
              <a:t>Ways</a:t>
            </a:r>
            <a:r>
              <a:rPr lang="en-US" spc="-165" dirty="0" smtClean="0">
                <a:solidFill>
                  <a:srgbClr val="FFFFFF"/>
                </a:solidFill>
                <a:latin typeface="Verdana"/>
                <a:cs typeface="Verdana"/>
              </a:rPr>
              <a:t> </a:t>
            </a:r>
            <a:r>
              <a:rPr lang="en-US" spc="-5" dirty="0" smtClean="0">
                <a:solidFill>
                  <a:srgbClr val="FFFFFF"/>
                </a:solidFill>
                <a:latin typeface="Verdana"/>
                <a:cs typeface="Verdana"/>
              </a:rPr>
              <a:t>to</a:t>
            </a:r>
            <a:r>
              <a:rPr lang="en-US" spc="-180" dirty="0" smtClean="0">
                <a:solidFill>
                  <a:srgbClr val="FFFFFF"/>
                </a:solidFill>
                <a:latin typeface="Verdana"/>
                <a:cs typeface="Verdana"/>
              </a:rPr>
              <a:t> </a:t>
            </a:r>
            <a:r>
              <a:rPr lang="en-US" spc="-35" dirty="0">
                <a:solidFill>
                  <a:srgbClr val="FFFFFF"/>
                </a:solidFill>
                <a:latin typeface="Verdana"/>
                <a:cs typeface="Verdana"/>
              </a:rPr>
              <a:t>modify</a:t>
            </a:r>
            <a:r>
              <a:rPr lang="en-US" spc="-155" dirty="0">
                <a:solidFill>
                  <a:srgbClr val="FFFFFF"/>
                </a:solidFill>
                <a:latin typeface="Verdana"/>
                <a:cs typeface="Verdana"/>
              </a:rPr>
              <a:t> </a:t>
            </a:r>
            <a:r>
              <a:rPr lang="en-US" spc="165" dirty="0">
                <a:solidFill>
                  <a:srgbClr val="FFFFFF"/>
                </a:solidFill>
                <a:latin typeface="Verdana"/>
                <a:cs typeface="Verdana"/>
              </a:rPr>
              <a:t>a</a:t>
            </a:r>
            <a:r>
              <a:rPr lang="en-US" spc="-150" dirty="0">
                <a:solidFill>
                  <a:srgbClr val="FFFFFF"/>
                </a:solidFill>
                <a:latin typeface="Verdana"/>
                <a:cs typeface="Verdana"/>
              </a:rPr>
              <a:t> </a:t>
            </a:r>
            <a:r>
              <a:rPr lang="en-US" spc="-60" dirty="0">
                <a:solidFill>
                  <a:srgbClr val="FFFFFF"/>
                </a:solidFill>
                <a:latin typeface="Verdana"/>
                <a:cs typeface="Verdana"/>
              </a:rPr>
              <a:t>message</a:t>
            </a:r>
            <a:endParaRPr lang="en-US" dirty="0"/>
          </a:p>
        </p:txBody>
      </p:sp>
      <p:sp>
        <p:nvSpPr>
          <p:cNvPr id="3" name="Content Placeholder 2"/>
          <p:cNvSpPr>
            <a:spLocks noGrp="1"/>
          </p:cNvSpPr>
          <p:nvPr>
            <p:ph idx="1"/>
          </p:nvPr>
        </p:nvSpPr>
        <p:spPr/>
        <p:txBody>
          <a:bodyPr/>
          <a:lstStyle/>
          <a:p>
            <a:pPr marL="12700">
              <a:lnSpc>
                <a:spcPct val="100000"/>
              </a:lnSpc>
              <a:spcBef>
                <a:spcPts val="1095"/>
              </a:spcBef>
              <a:tabLst>
                <a:tab pos="354965" algn="l"/>
              </a:tabLst>
            </a:pPr>
            <a:r>
              <a:rPr lang="en-US" spc="-95" dirty="0">
                <a:cs typeface="Verdana"/>
              </a:rPr>
              <a:t>There</a:t>
            </a:r>
            <a:r>
              <a:rPr lang="en-US" spc="-170" dirty="0">
                <a:cs typeface="Verdana"/>
              </a:rPr>
              <a:t> </a:t>
            </a:r>
            <a:r>
              <a:rPr lang="en-US" spc="5" dirty="0">
                <a:cs typeface="Verdana"/>
              </a:rPr>
              <a:t>are</a:t>
            </a:r>
            <a:r>
              <a:rPr lang="en-US" spc="-165" dirty="0">
                <a:cs typeface="Verdana"/>
              </a:rPr>
              <a:t> </a:t>
            </a:r>
            <a:r>
              <a:rPr lang="en-US" spc="-55" dirty="0">
                <a:cs typeface="Verdana"/>
              </a:rPr>
              <a:t>(at</a:t>
            </a:r>
            <a:r>
              <a:rPr lang="en-US" spc="-130" dirty="0">
                <a:cs typeface="Verdana"/>
              </a:rPr>
              <a:t> </a:t>
            </a:r>
            <a:r>
              <a:rPr lang="en-US" spc="-70" dirty="0">
                <a:cs typeface="Verdana"/>
              </a:rPr>
              <a:t>least)</a:t>
            </a:r>
            <a:r>
              <a:rPr lang="en-US" spc="-180" dirty="0">
                <a:cs typeface="Verdana"/>
              </a:rPr>
              <a:t> </a:t>
            </a:r>
            <a:r>
              <a:rPr lang="en-US" spc="5" dirty="0">
                <a:cs typeface="Verdana"/>
              </a:rPr>
              <a:t>two</a:t>
            </a:r>
            <a:r>
              <a:rPr lang="en-US" spc="-180" dirty="0">
                <a:cs typeface="Verdana"/>
              </a:rPr>
              <a:t> </a:t>
            </a:r>
            <a:r>
              <a:rPr lang="en-US" spc="-50" dirty="0">
                <a:cs typeface="Verdana"/>
              </a:rPr>
              <a:t>ways</a:t>
            </a:r>
            <a:r>
              <a:rPr lang="en-US" spc="-165" dirty="0">
                <a:cs typeface="Verdana"/>
              </a:rPr>
              <a:t> </a:t>
            </a:r>
            <a:r>
              <a:rPr lang="en-US" spc="-5" dirty="0">
                <a:cs typeface="Verdana"/>
              </a:rPr>
              <a:t>to</a:t>
            </a:r>
            <a:r>
              <a:rPr lang="en-US" spc="-180" dirty="0">
                <a:cs typeface="Verdana"/>
              </a:rPr>
              <a:t> </a:t>
            </a:r>
            <a:r>
              <a:rPr lang="en-US" spc="-35" dirty="0">
                <a:cs typeface="Verdana"/>
              </a:rPr>
              <a:t>modify</a:t>
            </a:r>
            <a:r>
              <a:rPr lang="en-US" spc="-155" dirty="0">
                <a:cs typeface="Verdana"/>
              </a:rPr>
              <a:t> </a:t>
            </a:r>
            <a:r>
              <a:rPr lang="en-US" spc="165" dirty="0">
                <a:cs typeface="Verdana"/>
              </a:rPr>
              <a:t>a</a:t>
            </a:r>
            <a:r>
              <a:rPr lang="en-US" spc="-150" dirty="0">
                <a:cs typeface="Verdana"/>
              </a:rPr>
              <a:t> </a:t>
            </a:r>
            <a:r>
              <a:rPr lang="en-US" spc="-60" dirty="0">
                <a:cs typeface="Verdana"/>
              </a:rPr>
              <a:t>message:</a:t>
            </a:r>
            <a:endParaRPr lang="en-US" dirty="0">
              <a:cs typeface="Verdana"/>
            </a:endParaRPr>
          </a:p>
          <a:p>
            <a:pPr marL="469900" indent="-457200">
              <a:lnSpc>
                <a:spcPct val="100000"/>
              </a:lnSpc>
              <a:spcBef>
                <a:spcPts val="1000"/>
              </a:spcBef>
              <a:buClr>
                <a:srgbClr val="9FC1D4"/>
              </a:buClr>
              <a:buSzPct val="80000"/>
              <a:buFont typeface="Wingdings" panose="05000000000000000000" pitchFamily="2" charset="2"/>
              <a:buChar char="Ø"/>
              <a:tabLst>
                <a:tab pos="469265" algn="l"/>
                <a:tab pos="469900" algn="l"/>
              </a:tabLst>
            </a:pPr>
            <a:r>
              <a:rPr lang="en-US" dirty="0"/>
              <a:t>Modify it on the fly (ex. </a:t>
            </a:r>
            <a:r>
              <a:rPr lang="en-US" dirty="0"/>
              <a:t>in </a:t>
            </a:r>
            <a:r>
              <a:rPr lang="en-US" dirty="0"/>
              <a:t>Wi-Fi LANs)</a:t>
            </a:r>
          </a:p>
          <a:p>
            <a:pPr marL="469900" marR="5080" indent="-457200" algn="just">
              <a:lnSpc>
                <a:spcPct val="100000"/>
              </a:lnSpc>
              <a:spcBef>
                <a:spcPts val="1005"/>
              </a:spcBef>
              <a:buClr>
                <a:srgbClr val="9FC1D4"/>
              </a:buClr>
              <a:buSzPct val="80000"/>
              <a:buFont typeface="Wingdings" panose="05000000000000000000" pitchFamily="2" charset="2"/>
              <a:buChar char="Ø"/>
              <a:tabLst>
                <a:tab pos="469265" algn="l"/>
                <a:tab pos="469900" algn="l"/>
              </a:tabLst>
            </a:pPr>
            <a:r>
              <a:rPr lang="en-US" spc="114" dirty="0">
                <a:cs typeface="Verdana"/>
              </a:rPr>
              <a:t>Can</a:t>
            </a:r>
            <a:r>
              <a:rPr lang="en-US" spc="-165" dirty="0">
                <a:cs typeface="Verdana"/>
              </a:rPr>
              <a:t> </a:t>
            </a:r>
            <a:r>
              <a:rPr lang="en-US" spc="10" dirty="0">
                <a:cs typeface="Verdana"/>
              </a:rPr>
              <a:t>capture,</a:t>
            </a:r>
            <a:r>
              <a:rPr lang="en-US" spc="-195" dirty="0">
                <a:cs typeface="Verdana"/>
              </a:rPr>
              <a:t> </a:t>
            </a:r>
            <a:r>
              <a:rPr lang="en-US" spc="-55" dirty="0">
                <a:cs typeface="Verdana"/>
              </a:rPr>
              <a:t>modify,</a:t>
            </a:r>
            <a:r>
              <a:rPr lang="en-US" spc="-160" dirty="0">
                <a:cs typeface="Verdana"/>
              </a:rPr>
              <a:t> </a:t>
            </a:r>
            <a:r>
              <a:rPr lang="en-US" spc="80" dirty="0">
                <a:cs typeface="Verdana"/>
              </a:rPr>
              <a:t>and</a:t>
            </a:r>
            <a:r>
              <a:rPr lang="en-US" spc="-145" dirty="0">
                <a:cs typeface="Verdana"/>
              </a:rPr>
              <a:t> </a:t>
            </a:r>
            <a:r>
              <a:rPr lang="en-US" spc="-20" dirty="0">
                <a:cs typeface="Verdana"/>
              </a:rPr>
              <a:t>replay</a:t>
            </a:r>
            <a:r>
              <a:rPr lang="en-US" spc="-185" dirty="0">
                <a:cs typeface="Verdana"/>
              </a:rPr>
              <a:t> </a:t>
            </a:r>
            <a:r>
              <a:rPr lang="en-US" spc="-15" dirty="0">
                <a:cs typeface="Verdana"/>
              </a:rPr>
              <a:t>the</a:t>
            </a:r>
            <a:r>
              <a:rPr lang="en-US" spc="-170" dirty="0">
                <a:cs typeface="Verdana"/>
              </a:rPr>
              <a:t> </a:t>
            </a:r>
            <a:r>
              <a:rPr lang="en-US" spc="-20" dirty="0">
                <a:cs typeface="Verdana"/>
              </a:rPr>
              <a:t>message</a:t>
            </a:r>
            <a:r>
              <a:rPr lang="en-US" spc="-180" dirty="0">
                <a:cs typeface="Verdana"/>
              </a:rPr>
              <a:t> </a:t>
            </a:r>
            <a:r>
              <a:rPr lang="en-US" spc="-60" dirty="0">
                <a:cs typeface="Verdana"/>
              </a:rPr>
              <a:t>(known</a:t>
            </a:r>
            <a:r>
              <a:rPr lang="en-US" spc="-105" dirty="0">
                <a:cs typeface="Verdana"/>
              </a:rPr>
              <a:t> </a:t>
            </a:r>
            <a:r>
              <a:rPr lang="en-US" spc="-55" dirty="0">
                <a:cs typeface="Verdana"/>
              </a:rPr>
              <a:t>as</a:t>
            </a:r>
            <a:r>
              <a:rPr lang="en-US" spc="-165" dirty="0">
                <a:cs typeface="Verdana"/>
              </a:rPr>
              <a:t> </a:t>
            </a:r>
            <a:r>
              <a:rPr lang="en-US" spc="-85" dirty="0">
                <a:cs typeface="Verdana"/>
              </a:rPr>
              <a:t>store</a:t>
            </a:r>
            <a:r>
              <a:rPr lang="en-US" spc="-180" dirty="0">
                <a:cs typeface="Verdana"/>
              </a:rPr>
              <a:t> </a:t>
            </a:r>
            <a:r>
              <a:rPr lang="en-US" spc="75" dirty="0">
                <a:cs typeface="Verdana"/>
              </a:rPr>
              <a:t>and  </a:t>
            </a:r>
            <a:r>
              <a:rPr lang="en-US" spc="-45" dirty="0">
                <a:cs typeface="Verdana"/>
              </a:rPr>
              <a:t>forward) </a:t>
            </a:r>
            <a:r>
              <a:rPr lang="en-US" spc="-175" dirty="0">
                <a:cs typeface="Verdana"/>
              </a:rPr>
              <a:t>(</a:t>
            </a:r>
            <a:r>
              <a:rPr lang="en-US" spc="-175" dirty="0" smtClean="0">
                <a:cs typeface="Verdana"/>
              </a:rPr>
              <a:t>ex. </a:t>
            </a:r>
            <a:r>
              <a:rPr lang="en-US" spc="-100" dirty="0" smtClean="0">
                <a:cs typeface="Verdana"/>
              </a:rPr>
              <a:t>in </a:t>
            </a:r>
            <a:r>
              <a:rPr lang="en-US" spc="-35" dirty="0">
                <a:cs typeface="Verdana"/>
              </a:rPr>
              <a:t>wired</a:t>
            </a:r>
            <a:r>
              <a:rPr lang="en-US" spc="-260" dirty="0">
                <a:cs typeface="Verdana"/>
              </a:rPr>
              <a:t> </a:t>
            </a:r>
            <a:r>
              <a:rPr lang="en-US" spc="-90" dirty="0">
                <a:cs typeface="Verdana"/>
              </a:rPr>
              <a:t>networks)</a:t>
            </a:r>
            <a:endParaRPr lang="en-US" dirty="0">
              <a:cs typeface="Verdana"/>
            </a:endParaRPr>
          </a:p>
          <a:p>
            <a:endParaRPr lang="en-US" dirty="0"/>
          </a:p>
        </p:txBody>
      </p:sp>
    </p:spTree>
    <p:extLst>
      <p:ext uri="{BB962C8B-B14F-4D97-AF65-F5344CB8AC3E}">
        <p14:creationId xmlns:p14="http://schemas.microsoft.com/office/powerpoint/2010/main" val="370044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MITM in different networks: store &amp; forward (LANs)</a:t>
            </a:r>
            <a:endParaRPr lang="en-US" dirty="0"/>
          </a:p>
        </p:txBody>
      </p:sp>
      <p:sp>
        <p:nvSpPr>
          <p:cNvPr id="3" name="Content Placeholder 2"/>
          <p:cNvSpPr>
            <a:spLocks noGrp="1"/>
          </p:cNvSpPr>
          <p:nvPr>
            <p:ph idx="1"/>
          </p:nvPr>
        </p:nvSpPr>
        <p:spPr>
          <a:xfrm>
            <a:off x="457200" y="2003754"/>
            <a:ext cx="8237836" cy="2796846"/>
          </a:xfrm>
        </p:spPr>
        <p:txBody>
          <a:bodyPr>
            <a:normAutofit lnSpcReduction="10000"/>
          </a:bodyPr>
          <a:lstStyle/>
          <a:p>
            <a:r>
              <a:rPr lang="en-US" spc="-60" dirty="0" smtClean="0"/>
              <a:t>Man-in-the-middle </a:t>
            </a:r>
            <a:r>
              <a:rPr lang="en-US" spc="-35" dirty="0"/>
              <a:t>modification  </a:t>
            </a:r>
            <a:r>
              <a:rPr lang="en-US" spc="-5" dirty="0"/>
              <a:t>attack. </a:t>
            </a:r>
            <a:endParaRPr lang="en-US" spc="-5" dirty="0" smtClean="0"/>
          </a:p>
          <a:p>
            <a:pPr algn="just"/>
            <a:r>
              <a:rPr lang="en-US" spc="55" dirty="0"/>
              <a:t>A</a:t>
            </a:r>
            <a:r>
              <a:rPr lang="en-US" spc="55" dirty="0" smtClean="0"/>
              <a:t>n </a:t>
            </a:r>
            <a:r>
              <a:rPr lang="en-US" dirty="0"/>
              <a:t>attacker </a:t>
            </a:r>
            <a:r>
              <a:rPr lang="en-US" spc="-50" dirty="0"/>
              <a:t>cuts  </a:t>
            </a:r>
            <a:r>
              <a:rPr lang="en-US" spc="-15" dirty="0"/>
              <a:t>the </a:t>
            </a:r>
            <a:r>
              <a:rPr lang="en-US" spc="-95" dirty="0"/>
              <a:t>wire, </a:t>
            </a:r>
            <a:r>
              <a:rPr lang="en-US" spc="-20" dirty="0"/>
              <a:t>receives </a:t>
            </a:r>
            <a:r>
              <a:rPr lang="en-US" spc="-50" dirty="0"/>
              <a:t>all </a:t>
            </a:r>
            <a:r>
              <a:rPr lang="en-US" spc="-15" dirty="0"/>
              <a:t>the </a:t>
            </a:r>
            <a:r>
              <a:rPr lang="en-US" spc="30" dirty="0" smtClean="0"/>
              <a:t>data without consent. </a:t>
            </a:r>
          </a:p>
          <a:p>
            <a:pPr algn="just"/>
            <a:r>
              <a:rPr lang="en-US" spc="-55" dirty="0" smtClean="0"/>
              <a:t>Possible </a:t>
            </a:r>
            <a:r>
              <a:rPr lang="en-US" spc="20" dirty="0"/>
              <a:t>at </a:t>
            </a:r>
            <a:r>
              <a:rPr lang="en-US" spc="-50" dirty="0"/>
              <a:t>every </a:t>
            </a:r>
            <a:r>
              <a:rPr lang="en-US" spc="-30" dirty="0"/>
              <a:t>forwarding  </a:t>
            </a:r>
            <a:r>
              <a:rPr lang="en-US" spc="-80" dirty="0"/>
              <a:t>router </a:t>
            </a:r>
            <a:r>
              <a:rPr lang="en-US" spc="-105" dirty="0"/>
              <a:t>in </a:t>
            </a:r>
            <a:r>
              <a:rPr lang="en-US" spc="-15" dirty="0"/>
              <a:t>the </a:t>
            </a:r>
            <a:r>
              <a:rPr lang="en-US" spc="-100" dirty="0"/>
              <a:t>Internet, </a:t>
            </a:r>
            <a:r>
              <a:rPr lang="en-US" spc="5" dirty="0"/>
              <a:t>which </a:t>
            </a:r>
            <a:r>
              <a:rPr lang="en-US" spc="-215" dirty="0"/>
              <a:t>is </a:t>
            </a:r>
            <a:r>
              <a:rPr lang="en-US" spc="55" dirty="0"/>
              <a:t>one </a:t>
            </a:r>
            <a:r>
              <a:rPr lang="en-US" spc="-35" dirty="0"/>
              <a:t>reason </a:t>
            </a:r>
            <a:r>
              <a:rPr lang="en-US" spc="-15" dirty="0"/>
              <a:t>the </a:t>
            </a:r>
            <a:r>
              <a:rPr lang="en-US" spc="-95" dirty="0"/>
              <a:t>Internet </a:t>
            </a:r>
            <a:r>
              <a:rPr lang="en-US" spc="-215" dirty="0"/>
              <a:t>is </a:t>
            </a:r>
            <a:r>
              <a:rPr lang="en-US" spc="-215" dirty="0" smtClean="0"/>
              <a:t> </a:t>
            </a:r>
            <a:r>
              <a:rPr lang="en-US" dirty="0" smtClean="0"/>
              <a:t>treated </a:t>
            </a:r>
            <a:r>
              <a:rPr lang="en-US" spc="-55" dirty="0"/>
              <a:t>as totally </a:t>
            </a:r>
            <a:r>
              <a:rPr lang="en-US" spc="-55" dirty="0" smtClean="0"/>
              <a:t>insecure</a:t>
            </a:r>
            <a:r>
              <a:rPr lang="en-US" spc="-55" dirty="0"/>
              <a:t>.</a:t>
            </a:r>
            <a:endParaRPr lang="en-US" sz="2000" dirty="0">
              <a:latin typeface="Arial"/>
              <a:cs typeface="Arial"/>
            </a:endParaRPr>
          </a:p>
          <a:p>
            <a:endParaRPr lang="en-US" dirty="0"/>
          </a:p>
        </p:txBody>
      </p:sp>
      <p:sp>
        <p:nvSpPr>
          <p:cNvPr id="4" name="object 4"/>
          <p:cNvSpPr/>
          <p:nvPr/>
        </p:nvSpPr>
        <p:spPr>
          <a:xfrm>
            <a:off x="2362200" y="4236720"/>
            <a:ext cx="5386197" cy="228170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27229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MITM in different networks: store &amp; forward </a:t>
            </a:r>
            <a:r>
              <a:rPr lang="en-US" dirty="0" smtClean="0"/>
              <a:t>(Wi-Fi LANs</a:t>
            </a:r>
            <a:r>
              <a:rPr lang="en-US" dirty="0"/>
              <a:t>)</a:t>
            </a:r>
          </a:p>
        </p:txBody>
      </p:sp>
      <p:sp>
        <p:nvSpPr>
          <p:cNvPr id="3" name="Content Placeholder 2"/>
          <p:cNvSpPr>
            <a:spLocks noGrp="1"/>
          </p:cNvSpPr>
          <p:nvPr>
            <p:ph idx="1"/>
          </p:nvPr>
        </p:nvSpPr>
        <p:spPr>
          <a:xfrm>
            <a:off x="457200" y="2003754"/>
            <a:ext cx="8237836" cy="2949246"/>
          </a:xfrm>
        </p:spPr>
        <p:txBody>
          <a:bodyPr>
            <a:normAutofit fontScale="92500" lnSpcReduction="10000"/>
          </a:bodyPr>
          <a:lstStyle/>
          <a:p>
            <a:r>
              <a:rPr lang="en-US" dirty="0"/>
              <a:t>M</a:t>
            </a:r>
            <a:r>
              <a:rPr lang="en-US" dirty="0" smtClean="0"/>
              <a:t>ore </a:t>
            </a:r>
            <a:r>
              <a:rPr lang="en-US" dirty="0"/>
              <a:t>difficult </a:t>
            </a:r>
            <a:r>
              <a:rPr lang="en-US" dirty="0" smtClean="0"/>
              <a:t> </a:t>
            </a:r>
            <a:r>
              <a:rPr lang="en-US" dirty="0"/>
              <a:t>because there is no wire to cut. </a:t>
            </a:r>
            <a:endParaRPr lang="en-US" dirty="0" smtClean="0"/>
          </a:p>
          <a:p>
            <a:r>
              <a:rPr lang="en-US" dirty="0" smtClean="0"/>
              <a:t>Must </a:t>
            </a:r>
            <a:r>
              <a:rPr lang="en-US" dirty="0"/>
              <a:t>stop the receiver from  getting the message on the initial transmission so he can then forward it after  exercising his evil intent. </a:t>
            </a:r>
            <a:endParaRPr lang="en-US" dirty="0" smtClean="0"/>
          </a:p>
          <a:p>
            <a:r>
              <a:rPr lang="en-US" dirty="0" smtClean="0"/>
              <a:t>To  </a:t>
            </a:r>
            <a:r>
              <a:rPr lang="en-US" dirty="0"/>
              <a:t>become a man-in-the-middle between mobile device (Mob) and the access  point (AP), the enemy must do the following steps:</a:t>
            </a:r>
          </a:p>
          <a:p>
            <a:endParaRPr lang="en-US" dirty="0"/>
          </a:p>
        </p:txBody>
      </p:sp>
      <p:sp>
        <p:nvSpPr>
          <p:cNvPr id="4" name="object 4"/>
          <p:cNvSpPr/>
          <p:nvPr/>
        </p:nvSpPr>
        <p:spPr>
          <a:xfrm>
            <a:off x="3124200" y="4495800"/>
            <a:ext cx="4623816" cy="1600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09990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46070" cy="814427"/>
          </a:xfrm>
        </p:spPr>
        <p:txBody>
          <a:bodyPr/>
          <a:lstStyle/>
          <a:p>
            <a:r>
              <a:rPr lang="en-US" dirty="0" smtClean="0"/>
              <a:t>Steps of MITM attack in Wi-Fi LANs</a:t>
            </a:r>
            <a:endParaRPr lang="en-US" dirty="0"/>
          </a:p>
        </p:txBody>
      </p:sp>
      <p:sp>
        <p:nvSpPr>
          <p:cNvPr id="3" name="Content Placeholder 2"/>
          <p:cNvSpPr>
            <a:spLocks noGrp="1"/>
          </p:cNvSpPr>
          <p:nvPr>
            <p:ph idx="1"/>
          </p:nvPr>
        </p:nvSpPr>
        <p:spPr>
          <a:xfrm>
            <a:off x="457200" y="2362200"/>
            <a:ext cx="8305800" cy="4397046"/>
          </a:xfrm>
        </p:spPr>
        <p:txBody>
          <a:bodyPr>
            <a:normAutofit/>
          </a:bodyPr>
          <a:lstStyle/>
          <a:p>
            <a:pPr marL="469900" marR="208915" indent="-457200">
              <a:lnSpc>
                <a:spcPts val="1830"/>
              </a:lnSpc>
              <a:spcBef>
                <a:spcPts val="975"/>
              </a:spcBef>
              <a:buSzPct val="78947"/>
              <a:buFont typeface="Wingdings" panose="05000000000000000000" pitchFamily="2" charset="2"/>
              <a:buChar char="Ø"/>
              <a:tabLst>
                <a:tab pos="469265" algn="l"/>
                <a:tab pos="470534" algn="l"/>
              </a:tabLst>
            </a:pPr>
            <a:endParaRPr lang="en-US" dirty="0" smtClean="0"/>
          </a:p>
          <a:p>
            <a:pPr marL="469900" marR="208915" indent="-457200">
              <a:lnSpc>
                <a:spcPts val="1830"/>
              </a:lnSpc>
              <a:spcBef>
                <a:spcPts val="975"/>
              </a:spcBef>
              <a:buSzPct val="78947"/>
              <a:buFont typeface="Wingdings" panose="05000000000000000000" pitchFamily="2" charset="2"/>
              <a:buChar char="Ø"/>
              <a:tabLst>
                <a:tab pos="469265" algn="l"/>
                <a:tab pos="470534" algn="l"/>
              </a:tabLst>
            </a:pPr>
            <a:r>
              <a:rPr lang="en-US" dirty="0"/>
              <a:t>Listen to a massage </a:t>
            </a:r>
          </a:p>
          <a:p>
            <a:pPr marL="469900" marR="208915" indent="-457200">
              <a:lnSpc>
                <a:spcPts val="1830"/>
              </a:lnSpc>
              <a:spcBef>
                <a:spcPts val="975"/>
              </a:spcBef>
              <a:buSzPct val="78947"/>
              <a:buFont typeface="Wingdings" panose="05000000000000000000" pitchFamily="2" charset="2"/>
              <a:buChar char="Ø"/>
              <a:tabLst>
                <a:tab pos="469265" algn="l"/>
                <a:tab pos="470534" algn="l"/>
              </a:tabLst>
            </a:pPr>
            <a:r>
              <a:rPr lang="en-US" dirty="0"/>
              <a:t>Transmit a sudden burst</a:t>
            </a:r>
          </a:p>
          <a:p>
            <a:pPr marL="469900" marR="208915" indent="-457200">
              <a:lnSpc>
                <a:spcPts val="1830"/>
              </a:lnSpc>
              <a:spcBef>
                <a:spcPts val="975"/>
              </a:spcBef>
              <a:buSzPct val="78947"/>
              <a:buFont typeface="Wingdings" panose="05000000000000000000" pitchFamily="2" charset="2"/>
              <a:buChar char="Ø"/>
              <a:tabLst>
                <a:tab pos="469265" algn="l"/>
                <a:tab pos="470534" algn="l"/>
              </a:tabLst>
            </a:pPr>
            <a:r>
              <a:rPr lang="en-US" dirty="0"/>
              <a:t>Forge an acknowledgment massage </a:t>
            </a:r>
          </a:p>
          <a:p>
            <a:pPr marL="469900" marR="208915" indent="-457200">
              <a:lnSpc>
                <a:spcPts val="1830"/>
              </a:lnSpc>
              <a:spcBef>
                <a:spcPts val="975"/>
              </a:spcBef>
              <a:buSzPct val="78947"/>
              <a:buFont typeface="Wingdings" panose="05000000000000000000" pitchFamily="2" charset="2"/>
              <a:buChar char="Ø"/>
              <a:tabLst>
                <a:tab pos="469265" algn="l"/>
                <a:tab pos="470534" algn="l"/>
              </a:tabLst>
            </a:pPr>
            <a:r>
              <a:rPr lang="en-US" dirty="0" smtClean="0"/>
              <a:t>Recalculates </a:t>
            </a:r>
            <a:r>
              <a:rPr lang="en-US" dirty="0"/>
              <a:t>the correct check word</a:t>
            </a:r>
          </a:p>
          <a:p>
            <a:pPr marL="469900" marR="208915" indent="-457200">
              <a:lnSpc>
                <a:spcPts val="1830"/>
              </a:lnSpc>
              <a:spcBef>
                <a:spcPts val="975"/>
              </a:spcBef>
              <a:buSzPct val="78947"/>
              <a:buFont typeface="Wingdings" panose="05000000000000000000" pitchFamily="2" charset="2"/>
              <a:buChar char="Ø"/>
              <a:tabLst>
                <a:tab pos="469265" algn="l"/>
                <a:tab pos="470534" algn="l"/>
              </a:tabLst>
            </a:pPr>
            <a:r>
              <a:rPr lang="en-US" dirty="0"/>
              <a:t>Wait for an acknowledge message </a:t>
            </a:r>
          </a:p>
        </p:txBody>
      </p:sp>
    </p:spTree>
    <p:extLst>
      <p:ext uri="{BB962C8B-B14F-4D97-AF65-F5344CB8AC3E}">
        <p14:creationId xmlns:p14="http://schemas.microsoft.com/office/powerpoint/2010/main" val="2375388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60180-computers-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TotalTime>
  <Words>545</Words>
  <Application>Microsoft Office PowerPoint</Application>
  <PresentationFormat>On-screen Show (4:3)</PresentationFormat>
  <Paragraphs>76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Verdana</vt:lpstr>
      <vt:lpstr>Wingdings</vt:lpstr>
      <vt:lpstr>160180-computers-template-16x9</vt:lpstr>
      <vt:lpstr>PowerPoint Presentation</vt:lpstr>
      <vt:lpstr>Man-in-the-middle attack </vt:lpstr>
      <vt:lpstr>What is Man in the middle attack(MITM)? </vt:lpstr>
      <vt:lpstr>Types of MITM attack</vt:lpstr>
      <vt:lpstr>Evolved versions of MITM attack </vt:lpstr>
      <vt:lpstr>Ways to modify a message</vt:lpstr>
      <vt:lpstr>MITM in different networks: store &amp; forward (LANs)</vt:lpstr>
      <vt:lpstr>MITM in different networks: store &amp; forward (Wi-Fi LANs)</vt:lpstr>
      <vt:lpstr>Steps of MITM attack in Wi-Fi LANs</vt:lpstr>
      <vt:lpstr>Prevention of MITM attack in Wi-Fi</vt:lpstr>
      <vt:lpstr>Ways MITM attacks</vt:lpstr>
      <vt:lpstr>Ways MITM attacks(cont.)</vt:lpstr>
      <vt:lpstr>Ways MITM attacks(cont.)</vt:lpstr>
      <vt:lpstr>Tools used for MITM</vt:lpstr>
      <vt:lpstr>Prevent MITM attack</vt:lpstr>
      <vt:lpstr>Conclusion</vt:lpstr>
      <vt:lpstr>              Any 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Ayatul Islam Choyon</dc:creator>
  <cp:lastModifiedBy>SAMSUNG</cp:lastModifiedBy>
  <cp:revision>81</cp:revision>
  <dcterms:created xsi:type="dcterms:W3CDTF">2006-08-16T00:00:00Z</dcterms:created>
  <dcterms:modified xsi:type="dcterms:W3CDTF">2019-07-31T15:18:47Z</dcterms:modified>
</cp:coreProperties>
</file>