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010B6-4FFE-4DF3-8F01-3C32A5C98D18}" type="datetimeFigureOut">
              <a:rPr lang="en-US"/>
              <a:t>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AE772-0044-49ED-BF7B-2B6BCACD7E9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2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AE772-0044-49ED-BF7B-2B6BCACD7E92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52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AE772-0044-49ED-BF7B-2B6BCACD7E92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84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AE772-0044-49ED-BF7B-2B6BCACD7E92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AE772-0044-49ED-BF7B-2B6BCACD7E9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37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AE772-0044-49ED-BF7B-2B6BCACD7E9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AE772-0044-49ED-BF7B-2B6BCACD7E9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55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AE772-0044-49ED-BF7B-2B6BCACD7E9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5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AE772-0044-49ED-BF7B-2B6BCACD7E9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6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AE772-0044-49ED-BF7B-2B6BCACD7E9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64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AE772-0044-49ED-BF7B-2B6BCACD7E9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AE772-0044-49ED-BF7B-2B6BCACD7E9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1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devtrends.co.uk/blog/the-complete-guide-to-validation-in-asp.net-mvc-3-part-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download.microsoft.com/download/9/C/3/9C31B8B7-6E13-4A69-B378-9A04C80616EF/Web%20API%20Poster.zip" TargetMode="External"/><Relationship Id="rId5" Type="http://schemas.openxmlformats.org/officeDocument/2006/relationships/hyperlink" Target="https://github.com/richardlawley/WebApi-FluentValidation/tree/master/src/RichardLawley.WebApi.FluentValidation" TargetMode="External"/><Relationship Id="rId4" Type="http://schemas.openxmlformats.org/officeDocument/2006/relationships/hyperlink" Target="https://github.com/JeremySkinner/FluentValidatio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Business Rule Validation Across The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 Validating User Submitted Data with FluentValidation</a:t>
            </a:r>
            <a:endParaRPr lang="en-US" dirty="0"/>
          </a:p>
        </p:txBody>
      </p:sp>
      <p:pic>
        <p:nvPicPr>
          <p:cNvPr id="5" name="Picture 4" descr="MosaixLogo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846" y="-4112"/>
            <a:ext cx="2395733" cy="646177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1532508" y="4664588"/>
            <a:ext cx="1001871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lang="en-US" sz="2400" b="0" kern="120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Stefan Vantchev</a:t>
            </a:r>
            <a:endParaRPr lang="en-US" sz="180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561240" y="5478737"/>
            <a:ext cx="10018710" cy="101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Software Architect, Mosaix Software</a:t>
            </a:r>
            <a:endParaRPr lang="en-US" sz="1200" dirty="0"/>
          </a:p>
          <a:p>
            <a:r>
              <a:rPr lang="en-US" sz="1200"/>
              <a:t>Pittsburgh, PA</a:t>
            </a:r>
            <a:endParaRPr lang="en-US" sz="1200" dirty="0"/>
          </a:p>
          <a:p>
            <a:r>
              <a:rPr lang="en-US" sz="1200"/>
              <a:t>svantchev@mosaixsoftware.com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365605" y="-119617"/>
            <a:ext cx="10018712" cy="9160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Appendix B</a:t>
            </a:r>
            <a:endParaRPr lang="en-US" dirty="0"/>
          </a:p>
        </p:txBody>
      </p:sp>
      <p:pic>
        <p:nvPicPr>
          <p:cNvPr id="8" name="Picture 7" descr="MosaixLogo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566" y="0"/>
            <a:ext cx="2395733" cy="64617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782763" y="1262173"/>
            <a:ext cx="10159788" cy="462915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FluentValidation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rbel" charset="0"/>
                <a:hlinkClick r:id="rId4"/>
              </a:rPr>
              <a:t>https://github.com/JeremySkinner/FluentValidation/</a:t>
            </a:r>
            <a:endParaRPr lang="en-US" dirty="0">
              <a:latin typeface="Corbel" charset="0"/>
            </a:endParaRPr>
          </a:p>
          <a:p>
            <a:endParaRPr lang="en-US" dirty="0">
              <a:latin typeface="Corbel" charset="0"/>
            </a:endParaRPr>
          </a:p>
          <a:p>
            <a:r>
              <a:rPr lang="en-US" dirty="0">
                <a:latin typeface="Corbel" charset="0"/>
              </a:rPr>
              <a:t>FluentValidation Action Filter</a:t>
            </a:r>
          </a:p>
          <a:p>
            <a:pPr marL="0" indent="0">
              <a:buNone/>
            </a:pPr>
            <a:r>
              <a:rPr lang="en-US" dirty="0">
                <a:latin typeface="Corbel" charset="0"/>
                <a:hlinkClick r:id="rId5"/>
              </a:rPr>
              <a:t>https://github.com/richardlawley/WebApi-FluentValidation/tree/master/src/RichardLawley.WebApi.FluentValidation</a:t>
            </a:r>
            <a:endParaRPr lang="en-US" dirty="0">
              <a:latin typeface="Corbel" charset="0"/>
            </a:endParaRPr>
          </a:p>
          <a:p>
            <a:pPr marL="0" indent="0">
              <a:buNone/>
            </a:pPr>
            <a:endParaRPr lang="en-US" dirty="0">
              <a:latin typeface="Corbel" charset="0"/>
            </a:endParaRPr>
          </a:p>
          <a:p>
            <a:r>
              <a:rPr lang="en-US" dirty="0">
                <a:latin typeface="Corbel" charset="0"/>
              </a:rPr>
              <a:t>WebAPI HTTP Message Lifecycle </a:t>
            </a:r>
          </a:p>
          <a:p>
            <a:pPr marL="0" indent="0">
              <a:buNone/>
            </a:pPr>
            <a:r>
              <a:rPr lang="en-US" dirty="0">
                <a:latin typeface="Corbel" charset="0"/>
                <a:hlinkClick r:id="rId6"/>
              </a:rPr>
              <a:t>http://download.microsoft.com/download/9/C/3/9C31B8B7-6E13-4A69-B378-9A04C80616EF/Web%20API%20Poster.zip</a:t>
            </a:r>
            <a:endParaRPr lang="en-US" dirty="0">
              <a:latin typeface="Corbel" charset="0"/>
            </a:endParaRPr>
          </a:p>
          <a:p>
            <a:endParaRPr lang="en-US" dirty="0">
              <a:latin typeface="Corbel" charset="0"/>
            </a:endParaRPr>
          </a:p>
          <a:p>
            <a:r>
              <a:rPr lang="en-US" dirty="0">
                <a:latin typeface="Corbel" charset="0"/>
              </a:rPr>
              <a:t>Complete Guide To Validation In MVC</a:t>
            </a:r>
          </a:p>
          <a:p>
            <a:pPr marL="0" indent="0">
              <a:buNone/>
            </a:pPr>
            <a:r>
              <a:rPr lang="en-US" dirty="0">
                <a:latin typeface="Corbel" charset="0"/>
                <a:hlinkClick r:id="rId7"/>
              </a:rPr>
              <a:t>http://www.devtrends.co.uk/blog/the-complete-guide-to-validation-in-asp.net-mvc-3-part-2</a:t>
            </a:r>
            <a:endParaRPr lang="en-US" dirty="0">
              <a:latin typeface="Corbel" charset="0"/>
            </a:endParaRPr>
          </a:p>
          <a:p>
            <a:endParaRPr lang="en-US" dirty="0">
              <a:latin typeface="Corbe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7081" y="867218"/>
            <a:ext cx="3949440" cy="307777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1400" b="1"/>
              <a:t>Resources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2992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81818"/>
                </a:solidFill>
                <a:latin typeface="Georgia" charset="0"/>
              </a:rPr>
              <a:t>The Only Thing That Is Constant Is Change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Stefan Vantchev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Software Architect, Mosaix Software</a:t>
            </a:r>
            <a:endParaRPr lang="en-US" dirty="0"/>
          </a:p>
          <a:p>
            <a:r>
              <a:rPr lang="en-US"/>
              <a:t>Pittsburgh, PA</a:t>
            </a:r>
            <a:endParaRPr lang="en-US" dirty="0"/>
          </a:p>
          <a:p>
            <a:r>
              <a:rPr lang="en-US"/>
              <a:t>svantchev@mosaixsoftware.com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24818" y="3164847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>
                <a:latin typeface="Georgia" charset="0"/>
              </a:rPr>
              <a:t>Heraclitus</a:t>
            </a:r>
          </a:p>
        </p:txBody>
      </p:sp>
    </p:spTree>
    <p:extLst>
      <p:ext uri="{BB962C8B-B14F-4D97-AF65-F5344CB8AC3E}">
        <p14:creationId xmlns:p14="http://schemas.microsoft.com/office/powerpoint/2010/main" val="181695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406" y="-2733"/>
            <a:ext cx="10018712" cy="916025"/>
          </a:xfrm>
        </p:spPr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796" y="712529"/>
            <a:ext cx="10336787" cy="5726113"/>
          </a:xfrm>
        </p:spPr>
        <p:txBody>
          <a:bodyPr>
            <a:normAutofit/>
          </a:bodyPr>
          <a:lstStyle/>
          <a:p>
            <a:r>
              <a:rPr lang="en-US"/>
              <a:t>Unobtrusive  -  reduce clutter in controller code</a:t>
            </a:r>
            <a:endParaRPr lang="en-US" dirty="0"/>
          </a:p>
          <a:p>
            <a:endParaRPr lang="en-US" dirty="0"/>
          </a:p>
          <a:p>
            <a:r>
              <a:rPr lang="en-US"/>
              <a:t>Testable - increase code coverage and allow for fully dedicated validation testing</a:t>
            </a:r>
            <a:endParaRPr lang="en-US" dirty="0"/>
          </a:p>
          <a:p>
            <a:endParaRPr lang="en-US" dirty="0"/>
          </a:p>
          <a:p>
            <a:r>
              <a:rPr lang="en-US"/>
              <a:t>Extensible - provide for pain-free development of add-on functionality and high degree of customization</a:t>
            </a:r>
            <a:endParaRPr lang="en-US" dirty="0"/>
          </a:p>
          <a:p>
            <a:endParaRPr lang="en-US" dirty="0"/>
          </a:p>
          <a:p>
            <a:r>
              <a:rPr lang="en-US"/>
              <a:t>Injectable - DI ready, allow for custom integration scenarios</a:t>
            </a:r>
            <a:endParaRPr lang="en-US" dirty="0"/>
          </a:p>
          <a:p>
            <a:endParaRPr lang="en-US" dirty="0"/>
          </a:p>
          <a:p>
            <a:r>
              <a:rPr lang="en-US"/>
              <a:t>Easy to read and understand</a:t>
            </a:r>
            <a:endParaRPr lang="en-US" dirty="0"/>
          </a:p>
        </p:txBody>
      </p:sp>
      <p:pic>
        <p:nvPicPr>
          <p:cNvPr id="4" name="Picture 3" descr="MosaixLogo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536" y="0"/>
            <a:ext cx="2395733" cy="64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3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ataAnno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32488" y="892175"/>
            <a:ext cx="6220872" cy="5967413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65605" y="-129585"/>
            <a:ext cx="10018712" cy="9160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Unobtrusive</a:t>
            </a:r>
            <a:endParaRPr lang="en-US" dirty="0"/>
          </a:p>
        </p:txBody>
      </p:sp>
      <p:pic>
        <p:nvPicPr>
          <p:cNvPr id="8" name="Picture 7" descr="MosaixLogo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8566" y="0"/>
            <a:ext cx="2395733" cy="646177"/>
          </a:xfrm>
          <a:prstGeom prst="rect">
            <a:avLst/>
          </a:prstGeom>
        </p:spPr>
      </p:pic>
      <p:pic>
        <p:nvPicPr>
          <p:cNvPr id="14" name="Content Placeholder 13" descr="Embedded_Full.png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6584" y="889000"/>
            <a:ext cx="5786054" cy="5970588"/>
          </a:xfrm>
        </p:spPr>
      </p:pic>
      <p:sp>
        <p:nvSpPr>
          <p:cNvPr id="2" name="TextBox 1"/>
          <p:cNvSpPr txBox="1"/>
          <p:nvPr/>
        </p:nvSpPr>
        <p:spPr>
          <a:xfrm>
            <a:off x="960776" y="573827"/>
            <a:ext cx="3949440" cy="30777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400" b="1"/>
              <a:t>Controller Action Embedded Validation Logic 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97481" y="588113"/>
            <a:ext cx="3949440" cy="30777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400" b="1"/>
              <a:t>Data Model Embedded Validation Logic </a:t>
            </a:r>
            <a:endParaRPr lang="en-US" sz="1400" b="1" dirty="0"/>
          </a:p>
        </p:txBody>
      </p:sp>
      <p:pic>
        <p:nvPicPr>
          <p:cNvPr id="10" name="Picture 9" descr="IcoX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8234" y="912406"/>
            <a:ext cx="398515" cy="416180"/>
          </a:xfrm>
          <a:prstGeom prst="rect">
            <a:avLst/>
          </a:prstGeom>
        </p:spPr>
      </p:pic>
      <p:pic>
        <p:nvPicPr>
          <p:cNvPr id="13" name="Picture 12" descr="IcoX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3451" y="897122"/>
            <a:ext cx="398515" cy="41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2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365605" y="-119617"/>
            <a:ext cx="10018712" cy="9160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Unobtrusive</a:t>
            </a:r>
            <a:endParaRPr lang="en-US" dirty="0"/>
          </a:p>
        </p:txBody>
      </p:sp>
      <p:pic>
        <p:nvPicPr>
          <p:cNvPr id="8" name="Picture 7" descr="MosaixLogo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566" y="0"/>
            <a:ext cx="2395733" cy="6461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81278" y="683254"/>
            <a:ext cx="4527897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400" b="1"/>
              <a:t>Controller After Validation Moved to Fluent IValidator&lt;T&gt;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15813" y="608050"/>
            <a:ext cx="3949440" cy="30777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400" b="1"/>
              <a:t>Fluent Validator</a:t>
            </a:r>
            <a:endParaRPr lang="en-US" sz="1400" b="1" dirty="0"/>
          </a:p>
        </p:txBody>
      </p:sp>
      <p:pic>
        <p:nvPicPr>
          <p:cNvPr id="12" name="Content Placeholder 11" descr="FluentValidator.png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-4763" y="952500"/>
            <a:ext cx="7389813" cy="5906497"/>
          </a:xfrm>
        </p:spPr>
      </p:pic>
      <p:pic>
        <p:nvPicPr>
          <p:cNvPr id="10" name="Content Placeholder 9" descr="FluentController.png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219950" y="969963"/>
            <a:ext cx="4904135" cy="1523335"/>
          </a:xfrm>
        </p:spPr>
      </p:pic>
      <p:pic>
        <p:nvPicPr>
          <p:cNvPr id="13" name="Picture 12" descr="IcoCheck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8161" y="982109"/>
            <a:ext cx="408484" cy="4266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78750" y="3194050"/>
            <a:ext cx="3610496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/>
              <a:t>By encapsulating the validation logic in its own class, we have achieved clean controller code and reusable validation object.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58724" y="6603815"/>
            <a:ext cx="2743200" cy="2308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900"/>
              <a:t>The messages are here for consistency purposes.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0583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344" y="17942"/>
            <a:ext cx="10018712" cy="725894"/>
          </a:xfrm>
        </p:spPr>
        <p:txBody>
          <a:bodyPr/>
          <a:lstStyle/>
          <a:p>
            <a:r>
              <a:rPr lang="en-US"/>
              <a:t>Testable</a:t>
            </a:r>
            <a:endParaRPr lang="en-US" dirty="0"/>
          </a:p>
        </p:txBody>
      </p:sp>
      <p:pic>
        <p:nvPicPr>
          <p:cNvPr id="7" name="Content Placeholder 6" descr="ProjectStructure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02532" y="973138"/>
            <a:ext cx="5039493" cy="5791200"/>
          </a:xfrm>
        </p:spPr>
      </p:pic>
      <p:pic>
        <p:nvPicPr>
          <p:cNvPr id="5" name="Picture 4" descr="MosaixLogo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8598" y="0"/>
            <a:ext cx="2395733" cy="6461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4963" y="638175"/>
            <a:ext cx="4289425" cy="30777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400" b="1"/>
              <a:t>Proper Project Structure Allows For Ease of Testing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07377" y="697761"/>
            <a:ext cx="4289425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400" b="1"/>
              <a:t>Unit Testing Example</a:t>
            </a:r>
            <a:endParaRPr lang="en-US" sz="1400" b="1" dirty="0"/>
          </a:p>
          <a:p>
            <a:pPr algn="ctr"/>
            <a:endParaRPr lang="en-US" sz="1400" b="1" dirty="0"/>
          </a:p>
        </p:txBody>
      </p:sp>
      <p:pic>
        <p:nvPicPr>
          <p:cNvPr id="4" name="Content Placeholder 3" descr="FluentTest.png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125275" y="1081198"/>
            <a:ext cx="6005512" cy="5697427"/>
          </a:xfrm>
        </p:spPr>
      </p:pic>
      <p:sp>
        <p:nvSpPr>
          <p:cNvPr id="19" name="Up Arrow 18"/>
          <p:cNvSpPr/>
          <p:nvPr/>
        </p:nvSpPr>
        <p:spPr>
          <a:xfrm rot="3360000">
            <a:off x="5988427" y="1224547"/>
            <a:ext cx="190500" cy="6236729"/>
          </a:xfrm>
          <a:prstGeom prst="upArrow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5760000">
            <a:off x="6091235" y="1640215"/>
            <a:ext cx="307975" cy="5854528"/>
          </a:xfrm>
          <a:prstGeom prst="bentArrow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5520000">
            <a:off x="7056033" y="464731"/>
            <a:ext cx="349250" cy="8467043"/>
          </a:xfrm>
          <a:prstGeom prst="bentArrow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28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365605" y="-119617"/>
            <a:ext cx="10018712" cy="9160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Extensible</a:t>
            </a:r>
            <a:endParaRPr lang="en-US" dirty="0"/>
          </a:p>
        </p:txBody>
      </p:sp>
      <p:pic>
        <p:nvPicPr>
          <p:cNvPr id="8" name="Picture 7" descr="MosaixLogo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566" y="0"/>
            <a:ext cx="2395733" cy="6461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19238" y="2825750"/>
            <a:ext cx="10060186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400" b="1"/>
              <a:t>Fluent Validation Custom Validators</a:t>
            </a:r>
            <a:endParaRPr lang="en-US" sz="1400" b="1" dirty="0"/>
          </a:p>
          <a:p>
            <a:pPr algn="ctr"/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46989" y="657891"/>
            <a:ext cx="3949440" cy="30777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400" b="1"/>
              <a:t>Fluent Validation Extensions</a:t>
            </a:r>
            <a:endParaRPr lang="en-US" sz="1400" b="1" dirty="0"/>
          </a:p>
        </p:txBody>
      </p:sp>
      <p:pic>
        <p:nvPicPr>
          <p:cNvPr id="15" name="Content Placeholder 14" descr="FluentCustom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504506" y="3171124"/>
            <a:ext cx="10077904" cy="3673475"/>
          </a:xfrm>
        </p:spPr>
      </p:pic>
      <p:pic>
        <p:nvPicPr>
          <p:cNvPr id="5" name="Content Placeholder 4" descr="FluentExtensions.png"/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1507937" y="935961"/>
            <a:ext cx="10080625" cy="1893481"/>
          </a:xfrm>
        </p:spPr>
      </p:pic>
      <p:sp>
        <p:nvSpPr>
          <p:cNvPr id="11" name="Curved Down Arrow 10"/>
          <p:cNvSpPr/>
          <p:nvPr/>
        </p:nvSpPr>
        <p:spPr>
          <a:xfrm rot="5400000">
            <a:off x="9401874" y="2668260"/>
            <a:ext cx="1095067" cy="5032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5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365605" y="-119617"/>
            <a:ext cx="10018712" cy="9160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Injectable</a:t>
            </a:r>
            <a:endParaRPr lang="en-US" dirty="0"/>
          </a:p>
        </p:txBody>
      </p:sp>
      <p:pic>
        <p:nvPicPr>
          <p:cNvPr id="8" name="Picture 7" descr="MosaixLogo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566" y="0"/>
            <a:ext cx="2395733" cy="646177"/>
          </a:xfrm>
          <a:prstGeom prst="rect">
            <a:avLst/>
          </a:prstGeom>
        </p:spPr>
      </p:pic>
      <p:pic>
        <p:nvPicPr>
          <p:cNvPr id="6" name="Content Placeholder 5" descr="FluentValidatorExtendedSignature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36688" y="912997"/>
            <a:ext cx="10155237" cy="1645426"/>
          </a:xfrm>
        </p:spPr>
      </p:pic>
      <p:pic>
        <p:nvPicPr>
          <p:cNvPr id="5" name="Content Placeholder 4" descr="FluentValidationDI.png"/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1392238" y="2857500"/>
            <a:ext cx="10174287" cy="1957425"/>
          </a:xfrm>
        </p:spPr>
      </p:pic>
      <p:pic>
        <p:nvPicPr>
          <p:cNvPr id="10" name="Picture 9" descr="FluentInjectionControlle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2338" y="4949825"/>
            <a:ext cx="9141840" cy="191135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883275" y="4237038"/>
            <a:ext cx="3556000" cy="5158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45250" y="5711825"/>
            <a:ext cx="4826508" cy="6254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72583" y="856549"/>
            <a:ext cx="2069670" cy="515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88996" y="1396852"/>
            <a:ext cx="515643" cy="302762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6877691" y="2850050"/>
            <a:ext cx="4657221" cy="338554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/>
              <a:t>Autofac Dependency Injection Container Setup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826500" y="952500"/>
            <a:ext cx="2743200" cy="58477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/>
              <a:t>Validator Extended Signature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59855" y="4913623"/>
            <a:ext cx="2743200" cy="58477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/>
              <a:t>Controller Constructor Injection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8624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365605" y="-119617"/>
            <a:ext cx="10018712" cy="9160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Possibilities</a:t>
            </a:r>
            <a:endParaRPr lang="en-US" dirty="0"/>
          </a:p>
        </p:txBody>
      </p:sp>
      <p:pic>
        <p:nvPicPr>
          <p:cNvPr id="8" name="Picture 7" descr="MosaixLogo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566" y="0"/>
            <a:ext cx="2395733" cy="646177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2242588" y="1202402"/>
            <a:ext cx="8164512" cy="5525791"/>
          </a:xfrm>
        </p:spPr>
        <p:txBody>
          <a:bodyPr>
            <a:normAutofit fontScale="77500" lnSpcReduction="20000"/>
          </a:bodyPr>
          <a:lstStyle/>
          <a:p>
            <a:r>
              <a:rPr lang="en-US" sz="2000"/>
              <a:t>Convert the </a:t>
            </a:r>
            <a:r>
              <a:rPr lang="en-US" sz="2000" dirty="0">
                <a:latin typeface="Corbel" charset="0"/>
              </a:rPr>
              <a:t>FluentValidationActionFilter to a DelegateHandler to allow for integration of in a delegate pipelines for purposes route execution optimization</a:t>
            </a:r>
          </a:p>
          <a:p>
            <a:pPr marL="457200" lvl="1" indent="0">
              <a:buNone/>
            </a:pPr>
            <a:r>
              <a:rPr lang="en-US" sz="1800" dirty="0">
                <a:latin typeface="Corbel" charset="0"/>
              </a:rPr>
              <a:t>early execution of validation logic prevents unnecessary instantiation of the rest of the HttpMessage lifecycle players. Refer to Appendix A</a:t>
            </a:r>
          </a:p>
          <a:p>
            <a:endParaRPr lang="en-US" sz="2000" dirty="0">
              <a:latin typeface="Corbel" charset="0"/>
            </a:endParaRPr>
          </a:p>
          <a:p>
            <a:endParaRPr lang="en-US" sz="2000" dirty="0">
              <a:latin typeface="Corbel" charset="0"/>
            </a:endParaRPr>
          </a:p>
          <a:p>
            <a:r>
              <a:rPr lang="en-US" sz="2000" dirty="0">
                <a:latin typeface="Corbel" charset="0"/>
              </a:rPr>
              <a:t>Develop functionality for dynamic validation based on configuration parameters - an injectable validation configurator</a:t>
            </a:r>
          </a:p>
          <a:p>
            <a:pPr marL="457200" lvl="1" indent="0">
              <a:buNone/>
            </a:pPr>
            <a:r>
              <a:rPr lang="en-US" sz="1800" dirty="0">
                <a:latin typeface="Corbel" charset="0"/>
              </a:rPr>
              <a:t>via DI we can already inject database driven error messages, regular expression strings; a custom validator could possibly be devised to accept field validation definitions to allow for customized validation experience </a:t>
            </a:r>
          </a:p>
          <a:p>
            <a:endParaRPr lang="en-US" sz="2000" dirty="0">
              <a:latin typeface="Corbel" charset="0"/>
            </a:endParaRPr>
          </a:p>
          <a:p>
            <a:endParaRPr lang="en-US" sz="2000" dirty="0">
              <a:latin typeface="Corbel" charset="0"/>
            </a:endParaRPr>
          </a:p>
          <a:p>
            <a:r>
              <a:rPr lang="en-US" sz="2000" dirty="0">
                <a:latin typeface="Corbel" charset="0"/>
              </a:rPr>
              <a:t>Associate data validity with the version of the validator used at the time of validation</a:t>
            </a:r>
          </a:p>
          <a:p>
            <a:pPr marL="457200" lvl="1" indent="0">
              <a:buNone/>
            </a:pPr>
            <a:r>
              <a:rPr lang="en-US" sz="1800" dirty="0">
                <a:latin typeface="Corbel" charset="0"/>
              </a:rPr>
              <a:t>with some clever engineering, it is possible to associate data at time of creation with the validation version which was applied at that time</a:t>
            </a:r>
          </a:p>
          <a:p>
            <a:endParaRPr lang="en-US" sz="2000" dirty="0">
              <a:latin typeface="Corbel" charset="0"/>
            </a:endParaRPr>
          </a:p>
          <a:p>
            <a:endParaRPr lang="en-US" sz="2000" dirty="0">
              <a:latin typeface="Corbel" charset="0"/>
            </a:endParaRPr>
          </a:p>
          <a:p>
            <a:r>
              <a:rPr lang="en-US" sz="2000" dirty="0">
                <a:latin typeface="Corbel" charset="0"/>
              </a:rPr>
              <a:t>Validation-only routes</a:t>
            </a:r>
          </a:p>
          <a:p>
            <a:pPr marL="457200" lvl="1" indent="0">
              <a:buNone/>
            </a:pPr>
            <a:r>
              <a:rPr lang="en-US" sz="1400" dirty="0">
                <a:latin typeface="Corbel" charset="0"/>
              </a:rPr>
              <a:t>most of data validation is done on data submission; why not provide validation-only routes for pre-submission</a:t>
            </a:r>
          </a:p>
        </p:txBody>
      </p:sp>
    </p:spTree>
    <p:extLst>
      <p:ext uri="{BB962C8B-B14F-4D97-AF65-F5344CB8AC3E}">
        <p14:creationId xmlns:p14="http://schemas.microsoft.com/office/powerpoint/2010/main" val="293188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365605" y="-119617"/>
            <a:ext cx="10018712" cy="9160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Appendix A</a:t>
            </a:r>
            <a:endParaRPr lang="en-US" dirty="0"/>
          </a:p>
        </p:txBody>
      </p:sp>
      <p:pic>
        <p:nvPicPr>
          <p:cNvPr id="8" name="Picture 7" descr="MosaixLogo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566" y="0"/>
            <a:ext cx="2395733" cy="646177"/>
          </a:xfrm>
          <a:prstGeom prst="rect">
            <a:avLst/>
          </a:prstGeom>
        </p:spPr>
      </p:pic>
      <p:pic>
        <p:nvPicPr>
          <p:cNvPr id="9" name="Content Placeholder 8" descr="Pipeline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609850" y="635000"/>
            <a:ext cx="9580452" cy="6338888"/>
          </a:xfrm>
        </p:spPr>
      </p:pic>
      <p:sp>
        <p:nvSpPr>
          <p:cNvPr id="10" name="Oval 9"/>
          <p:cNvSpPr/>
          <p:nvPr/>
        </p:nvSpPr>
        <p:spPr>
          <a:xfrm>
            <a:off x="5144413" y="1715645"/>
            <a:ext cx="1433512" cy="1214105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17928" y="5188355"/>
            <a:ext cx="2743200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Current Execution Stage of </a:t>
            </a:r>
            <a:r>
              <a:rPr lang="en-US" sz="1600" dirty="0">
                <a:solidFill>
                  <a:srgbClr val="FFFFFF"/>
                </a:solidFill>
                <a:latin typeface="Corbel" charset="0"/>
              </a:rPr>
              <a:t>FluentValidationActionFilter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909613" y="5583422"/>
            <a:ext cx="2355407" cy="3960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95258" y="5631933"/>
            <a:ext cx="1433512" cy="1214105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489223" y="1006770"/>
            <a:ext cx="2903698" cy="99414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21090" y="727961"/>
            <a:ext cx="3501552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New Execution Stage for FluentValidationDelegateHandler</a:t>
            </a:r>
            <a:endParaRPr lang="en-US" sz="1600" dirty="0">
              <a:solidFill>
                <a:srgbClr val="FFFFFF"/>
              </a:solidFill>
            </a:endParaRPr>
          </a:p>
          <a:p>
            <a:pPr algn="ctr"/>
            <a:endParaRPr lang="en-US" sz="1600" dirty="0">
              <a:solidFill>
                <a:srgbClr val="FFFFFF"/>
              </a:solidFill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672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Parallax</vt:lpstr>
      <vt:lpstr>Business Rule Validation Across The Stack</vt:lpstr>
      <vt:lpstr>Goals</vt:lpstr>
      <vt:lpstr>PowerPoint Presentation</vt:lpstr>
      <vt:lpstr>PowerPoint Presentation</vt:lpstr>
      <vt:lpstr>Testable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Only Thing That Is Constant Is Change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11</cp:revision>
  <dcterms:created xsi:type="dcterms:W3CDTF">2014-09-12T02:11:33Z</dcterms:created>
  <dcterms:modified xsi:type="dcterms:W3CDTF">2015-08-12T16:47:08Z</dcterms:modified>
</cp:coreProperties>
</file>