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6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CFACCE5-CA14-469B-8F67-024B378334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91232-1E07-4396-94ED-36F607F612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CCE5-CA14-469B-8F67-024B378334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1232-1E07-4396-94ED-36F607F61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CFACCE5-CA14-469B-8F67-024B378334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A991232-1E07-4396-94ED-36F607F612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CCE5-CA14-469B-8F67-024B378334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991232-1E07-4396-94ED-36F607F612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CCE5-CA14-469B-8F67-024B378334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A991232-1E07-4396-94ED-36F607F612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FACCE5-CA14-469B-8F67-024B378334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A991232-1E07-4396-94ED-36F607F612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CFACCE5-CA14-469B-8F67-024B378334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A991232-1E07-4396-94ED-36F607F612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CCE5-CA14-469B-8F67-024B378334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991232-1E07-4396-94ED-36F607F61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CCE5-CA14-469B-8F67-024B378334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91232-1E07-4396-94ED-36F607F612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CCE5-CA14-469B-8F67-024B378334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991232-1E07-4396-94ED-36F607F612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CFACCE5-CA14-469B-8F67-024B378334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A991232-1E07-4396-94ED-36F607F612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FACCE5-CA14-469B-8F67-024B3783349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A991232-1E07-4396-94ED-36F607F612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Programming Training 2020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Generic Graph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    public String </a:t>
            </a:r>
            <a:r>
              <a:rPr lang="en-US" dirty="0" err="1"/>
              <a:t>toString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StringBuilder</a:t>
            </a:r>
            <a:r>
              <a:rPr lang="en-US" dirty="0"/>
              <a:t> builder = new </a:t>
            </a:r>
            <a:r>
              <a:rPr lang="en-US" dirty="0" err="1"/>
              <a:t>StringBuilder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for (A v : </a:t>
            </a:r>
            <a:r>
              <a:rPr lang="en-US" dirty="0" err="1"/>
              <a:t>map.keySet</a:t>
            </a:r>
            <a:r>
              <a:rPr lang="en-US" dirty="0"/>
              <a:t>())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builder.append</a:t>
            </a:r>
            <a:r>
              <a:rPr lang="en-US" dirty="0"/>
              <a:t>(</a:t>
            </a:r>
            <a:r>
              <a:rPr lang="en-US" dirty="0" err="1"/>
              <a:t>v.toString</a:t>
            </a:r>
            <a:r>
              <a:rPr lang="en-US" dirty="0"/>
              <a:t>() + ": "); </a:t>
            </a:r>
          </a:p>
          <a:p>
            <a:pPr marL="0" indent="0">
              <a:buNone/>
            </a:pPr>
            <a:r>
              <a:rPr lang="en-US" dirty="0"/>
              <a:t>            for (A w : </a:t>
            </a:r>
            <a:r>
              <a:rPr lang="en-US" dirty="0" err="1"/>
              <a:t>map.get</a:t>
            </a:r>
            <a:r>
              <a:rPr lang="en-US" dirty="0"/>
              <a:t>(v)) {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builder.append</a:t>
            </a:r>
            <a:r>
              <a:rPr lang="en-US" dirty="0"/>
              <a:t>(</a:t>
            </a:r>
            <a:r>
              <a:rPr lang="en-US" dirty="0" err="1"/>
              <a:t>w.toString</a:t>
            </a:r>
            <a:r>
              <a:rPr lang="en-US" dirty="0"/>
              <a:t>() + " "); </a:t>
            </a:r>
          </a:p>
          <a:p>
            <a:pPr marL="0" indent="0">
              <a:buNone/>
            </a:pPr>
            <a:r>
              <a:rPr lang="en-US" dirty="0"/>
              <a:t>            }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builder.append</a:t>
            </a:r>
            <a:r>
              <a:rPr lang="en-US" dirty="0"/>
              <a:t>("\n"); 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return (</a:t>
            </a:r>
            <a:r>
              <a:rPr lang="en-US" dirty="0" err="1"/>
              <a:t>builder.toString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2338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Generic Graph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// Driver Code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public class Main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</a:t>
            </a:r>
            <a:r>
              <a:rPr lang="en-US" sz="1200" dirty="0" smtClean="0"/>
              <a:t>    </a:t>
            </a:r>
            <a:r>
              <a:rPr lang="en-US" sz="1200" dirty="0"/>
              <a:t>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 </a:t>
            </a:r>
            <a:r>
              <a:rPr lang="en-US" sz="1200" dirty="0" smtClean="0"/>
              <a:t>    </a:t>
            </a:r>
            <a:r>
              <a:rPr lang="en-US" sz="1200" dirty="0"/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// Object of graph is created.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Graph&lt;Integer&gt; g = new Graph&lt;Integer&gt;();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// edges are added.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// Since the graph is bidirectional,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// so </a:t>
            </a:r>
            <a:r>
              <a:rPr lang="en-US" sz="1200" dirty="0" err="1"/>
              <a:t>boolean</a:t>
            </a:r>
            <a:r>
              <a:rPr lang="en-US" sz="1200" dirty="0"/>
              <a:t> bidirectional is passed as true.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</a:t>
            </a:r>
            <a:r>
              <a:rPr lang="en-US" sz="1200" dirty="0" err="1"/>
              <a:t>g.addEdge</a:t>
            </a:r>
            <a:r>
              <a:rPr lang="en-US" sz="1200" dirty="0"/>
              <a:t>(0, 1, true);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</a:t>
            </a:r>
            <a:r>
              <a:rPr lang="en-US" sz="1200" dirty="0" err="1"/>
              <a:t>g.addEdge</a:t>
            </a:r>
            <a:r>
              <a:rPr lang="en-US" sz="1200" dirty="0"/>
              <a:t>(0, 4, true);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</a:t>
            </a:r>
            <a:r>
              <a:rPr lang="en-US" sz="1200" dirty="0" err="1"/>
              <a:t>g.addEdge</a:t>
            </a:r>
            <a:r>
              <a:rPr lang="en-US" sz="1200" dirty="0"/>
              <a:t>(1, 2, true);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</a:t>
            </a:r>
            <a:r>
              <a:rPr lang="en-US" sz="1200" dirty="0" err="1"/>
              <a:t>g.addEdge</a:t>
            </a:r>
            <a:r>
              <a:rPr lang="en-US" sz="1200" dirty="0"/>
              <a:t>(1, 3, true);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</a:t>
            </a:r>
            <a:r>
              <a:rPr lang="en-US" sz="1200" dirty="0" err="1"/>
              <a:t>g.addEdge</a:t>
            </a:r>
            <a:r>
              <a:rPr lang="en-US" sz="1200" dirty="0"/>
              <a:t>(1, 4, true);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</a:t>
            </a:r>
            <a:r>
              <a:rPr lang="en-US" sz="1200" dirty="0" err="1"/>
              <a:t>g.addEdge</a:t>
            </a:r>
            <a:r>
              <a:rPr lang="en-US" sz="1200" dirty="0"/>
              <a:t>(2, 3, true);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</a:t>
            </a:r>
            <a:r>
              <a:rPr lang="en-US" sz="1200" dirty="0" err="1"/>
              <a:t>g.addEdge</a:t>
            </a:r>
            <a:r>
              <a:rPr lang="en-US" sz="1200" dirty="0"/>
              <a:t>(3, 4, true);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</a:t>
            </a:r>
            <a:r>
              <a:rPr lang="en-US" sz="1200" dirty="0" smtClean="0"/>
              <a:t>        </a:t>
            </a:r>
            <a:r>
              <a:rPr lang="en-US" sz="1200" dirty="0"/>
              <a:t>// print the graph.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("Graph:\n</a:t>
            </a:r>
            <a:r>
              <a:rPr lang="en-US" sz="1200" dirty="0" smtClean="0"/>
              <a:t>" </a:t>
            </a:r>
            <a:r>
              <a:rPr lang="en-US" sz="1200" dirty="0"/>
              <a:t>+ </a:t>
            </a:r>
            <a:r>
              <a:rPr lang="en-US" sz="1200" dirty="0" err="1"/>
              <a:t>g.toString</a:t>
            </a:r>
            <a:r>
              <a:rPr lang="en-US" sz="1200" dirty="0"/>
              <a:t>());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       </a:t>
            </a:r>
            <a:r>
              <a:rPr lang="en-US" sz="1200" dirty="0" smtClean="0"/>
              <a:t>} </a:t>
            </a:r>
            <a:endParaRPr lang="en-US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667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Generic Graph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This function gives the count of vertices 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getVertexCount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("The graph has "</a:t>
            </a:r>
          </a:p>
          <a:p>
            <a:pPr marL="0" indent="0">
              <a:buNone/>
            </a:pPr>
            <a:r>
              <a:rPr lang="en-US" dirty="0"/>
              <a:t>                           + </a:t>
            </a:r>
            <a:r>
              <a:rPr lang="en-US" dirty="0" err="1"/>
              <a:t>map.keySet</a:t>
            </a:r>
            <a:r>
              <a:rPr lang="en-US" dirty="0"/>
              <a:t>().size() </a:t>
            </a:r>
          </a:p>
          <a:p>
            <a:pPr marL="0" indent="0">
              <a:buNone/>
            </a:pPr>
            <a:r>
              <a:rPr lang="en-US" dirty="0"/>
              <a:t>                           + " vertex");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2905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Generic Graph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This function gives the count of edges 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getEdgesCount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bidirection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count = 0; </a:t>
            </a:r>
          </a:p>
          <a:p>
            <a:pPr marL="0" indent="0">
              <a:buNone/>
            </a:pPr>
            <a:r>
              <a:rPr lang="en-US" dirty="0"/>
              <a:t>        for (A v : </a:t>
            </a:r>
            <a:r>
              <a:rPr lang="en-US" dirty="0" err="1"/>
              <a:t>map.keySet</a:t>
            </a:r>
            <a:r>
              <a:rPr lang="en-US" dirty="0"/>
              <a:t>()) { </a:t>
            </a:r>
          </a:p>
          <a:p>
            <a:pPr marL="0" indent="0">
              <a:buNone/>
            </a:pPr>
            <a:r>
              <a:rPr lang="en-US" dirty="0"/>
              <a:t>            count += </a:t>
            </a:r>
            <a:r>
              <a:rPr lang="en-US" dirty="0" err="1"/>
              <a:t>map.get</a:t>
            </a:r>
            <a:r>
              <a:rPr lang="en-US" dirty="0"/>
              <a:t>(v).size(); 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bidirection</a:t>
            </a:r>
            <a:r>
              <a:rPr lang="en-US" dirty="0"/>
              <a:t> == true) { </a:t>
            </a:r>
          </a:p>
          <a:p>
            <a:pPr marL="0" indent="0">
              <a:buNone/>
            </a:pPr>
            <a:r>
              <a:rPr lang="en-US" dirty="0"/>
              <a:t>            count = count / 2; 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("The graph has </a:t>
            </a:r>
            <a:r>
              <a:rPr lang="en-US" dirty="0" smtClean="0"/>
              <a:t>"+ count + </a:t>
            </a:r>
            <a:r>
              <a:rPr lang="en-US" dirty="0"/>
              <a:t>" edges.");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9126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Generic Graph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This function gives whether </a:t>
            </a:r>
          </a:p>
          <a:p>
            <a:pPr marL="0" indent="0">
              <a:buNone/>
            </a:pPr>
            <a:r>
              <a:rPr lang="en-US" dirty="0"/>
              <a:t>    // a vertex is present or not. 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hasVertex</a:t>
            </a:r>
            <a:r>
              <a:rPr lang="en-US" dirty="0"/>
              <a:t>(A s)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map.containsKey</a:t>
            </a:r>
            <a:r>
              <a:rPr lang="en-US" dirty="0"/>
              <a:t>(s))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("The graph contains "</a:t>
            </a:r>
          </a:p>
          <a:p>
            <a:pPr marL="0" indent="0">
              <a:buNone/>
            </a:pPr>
            <a:r>
              <a:rPr lang="en-US" dirty="0"/>
              <a:t>                               + s + " as a vertex."); 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      else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("The graph does not contain </a:t>
            </a:r>
            <a:r>
              <a:rPr lang="en-US" dirty="0" smtClean="0"/>
              <a:t>" </a:t>
            </a:r>
            <a:r>
              <a:rPr lang="en-US" dirty="0"/>
              <a:t>+ s + " as a vertex."); 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96085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Generic Graph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This function gives whether an edge is present or not. 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hasEdge</a:t>
            </a:r>
            <a:r>
              <a:rPr lang="en-US" dirty="0"/>
              <a:t>(A s, A d)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map.get</a:t>
            </a:r>
            <a:r>
              <a:rPr lang="en-US" dirty="0"/>
              <a:t>(s).contains(d))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("The graph has an edge between "</a:t>
            </a:r>
          </a:p>
          <a:p>
            <a:pPr marL="0" indent="0">
              <a:buNone/>
            </a:pPr>
            <a:r>
              <a:rPr lang="en-US" dirty="0"/>
              <a:t>                               + s + " and " + d + "."); 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      else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("The graph has no edge between "</a:t>
            </a:r>
          </a:p>
          <a:p>
            <a:pPr marL="0" indent="0">
              <a:buNone/>
            </a:pPr>
            <a:r>
              <a:rPr lang="en-US" dirty="0"/>
              <a:t>                               + s + " and " + d + "."); 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9303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Run (Bidirectional)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Graph:</a:t>
            </a:r>
          </a:p>
          <a:p>
            <a:pPr marL="0" indent="0">
              <a:buNone/>
            </a:pPr>
            <a:r>
              <a:rPr lang="en-US" dirty="0"/>
              <a:t>0: 1 4 </a:t>
            </a:r>
          </a:p>
          <a:p>
            <a:pPr marL="0" indent="0">
              <a:buNone/>
            </a:pPr>
            <a:r>
              <a:rPr lang="en-US" dirty="0"/>
              <a:t>1: 0 2 3 4 </a:t>
            </a:r>
          </a:p>
          <a:p>
            <a:pPr marL="0" indent="0">
              <a:buNone/>
            </a:pPr>
            <a:r>
              <a:rPr lang="en-US" dirty="0"/>
              <a:t>2: 1 3 </a:t>
            </a:r>
          </a:p>
          <a:p>
            <a:pPr marL="0" indent="0">
              <a:buNone/>
            </a:pPr>
            <a:r>
              <a:rPr lang="en-US" dirty="0"/>
              <a:t>3: 1 2 4 </a:t>
            </a:r>
          </a:p>
          <a:p>
            <a:pPr marL="0" indent="0">
              <a:buNone/>
            </a:pPr>
            <a:r>
              <a:rPr lang="en-US" dirty="0"/>
              <a:t>4: 0 1 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graph has 5 vertex</a:t>
            </a:r>
          </a:p>
          <a:p>
            <a:pPr marL="0" indent="0">
              <a:buNone/>
            </a:pPr>
            <a:r>
              <a:rPr lang="en-US" dirty="0"/>
              <a:t>The graph has 7 edges.</a:t>
            </a:r>
          </a:p>
          <a:p>
            <a:pPr marL="0" indent="0">
              <a:buNone/>
            </a:pPr>
            <a:r>
              <a:rPr lang="en-US" dirty="0"/>
              <a:t>The graph has an edge between 3 and 4.</a:t>
            </a:r>
          </a:p>
          <a:p>
            <a:pPr marL="0" indent="0">
              <a:buNone/>
            </a:pPr>
            <a:r>
              <a:rPr lang="en-US" dirty="0"/>
              <a:t>The graph does not contain 5 as a vertex.</a:t>
            </a:r>
          </a:p>
        </p:txBody>
      </p:sp>
      <p:pic>
        <p:nvPicPr>
          <p:cNvPr id="5" name="Picture 2" descr="https://media.geeksforgeeks.org/wp-content/uploads/undirected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07233"/>
            <a:ext cx="3352800" cy="193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83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Run (Directed)</a:t>
            </a:r>
            <a:br>
              <a:rPr lang="en-US" dirty="0" smtClean="0"/>
            </a:br>
            <a:r>
              <a:rPr lang="en-US" dirty="0" smtClean="0"/>
              <a:t>Change Boolean argument to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Graph:</a:t>
            </a:r>
          </a:p>
          <a:p>
            <a:pPr marL="0" indent="0">
              <a:buNone/>
            </a:pPr>
            <a:r>
              <a:rPr lang="en-US" dirty="0"/>
              <a:t>0: 1 4 </a:t>
            </a:r>
          </a:p>
          <a:p>
            <a:pPr marL="0" indent="0">
              <a:buNone/>
            </a:pPr>
            <a:r>
              <a:rPr lang="en-US" dirty="0"/>
              <a:t>1: 2 3 4 </a:t>
            </a:r>
          </a:p>
          <a:p>
            <a:pPr marL="0" indent="0">
              <a:buNone/>
            </a:pPr>
            <a:r>
              <a:rPr lang="en-US" dirty="0"/>
              <a:t>2: 3 </a:t>
            </a:r>
          </a:p>
          <a:p>
            <a:pPr marL="0" indent="0">
              <a:buNone/>
            </a:pPr>
            <a:r>
              <a:rPr lang="en-US" dirty="0"/>
              <a:t>3: 4 </a:t>
            </a:r>
          </a:p>
          <a:p>
            <a:pPr marL="0" indent="0">
              <a:buNone/>
            </a:pPr>
            <a:r>
              <a:rPr lang="en-US" dirty="0"/>
              <a:t>4: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graph has 5 vertex</a:t>
            </a:r>
          </a:p>
          <a:p>
            <a:pPr marL="0" indent="0">
              <a:buNone/>
            </a:pPr>
            <a:r>
              <a:rPr lang="en-US" dirty="0"/>
              <a:t>The graph has 7 edges.</a:t>
            </a:r>
          </a:p>
          <a:p>
            <a:pPr marL="0" indent="0">
              <a:buNone/>
            </a:pPr>
            <a:r>
              <a:rPr lang="en-US" dirty="0"/>
              <a:t>The graph has an edge between 3 and 4.</a:t>
            </a:r>
          </a:p>
          <a:p>
            <a:pPr marL="0" indent="0">
              <a:buNone/>
            </a:pPr>
            <a:r>
              <a:rPr lang="en-US" dirty="0"/>
              <a:t>The graph does not contain 5 as a vertex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media.geeksforgeeks.org/wp-content/uploads/undirected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05000"/>
            <a:ext cx="3352800" cy="193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927122" y="2090470"/>
            <a:ext cx="914400" cy="1524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4208252" y="2802985"/>
            <a:ext cx="914400" cy="1524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8096323">
            <a:off x="4654659" y="2780835"/>
            <a:ext cx="1449410" cy="1685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751715">
            <a:off x="6296538" y="2401703"/>
            <a:ext cx="1043350" cy="1705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5638800" y="2793935"/>
            <a:ext cx="914400" cy="1705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4919930" y="3505200"/>
            <a:ext cx="914400" cy="1705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179423">
            <a:off x="6292153" y="3229996"/>
            <a:ext cx="1114987" cy="17773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 Java Code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Download from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https://bit.ly/2viwCPh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is a data structure that consists of following two components: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finite set of vertices also called as nodes.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finite set of ordered pair of the form (u, v) called as edge. </a:t>
            </a:r>
            <a:endParaRPr lang="en-US" dirty="0" smtClean="0"/>
          </a:p>
          <a:p>
            <a:pPr lvl="2"/>
            <a:r>
              <a:rPr lang="en-US" dirty="0"/>
              <a:t>The pair is ordered because (u, v) is not same as (v, u) in case of a directed graph(di-graph).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pair of the form (u, v) indicates that there is an edge from vertex u to vertex v.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edges may contain weight/value/cost.</a:t>
            </a:r>
          </a:p>
        </p:txBody>
      </p:sp>
    </p:spTree>
    <p:extLst>
      <p:ext uri="{BB962C8B-B14F-4D97-AF65-F5344CB8AC3E}">
        <p14:creationId xmlns:p14="http://schemas.microsoft.com/office/powerpoint/2010/main" val="230369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17409"/>
            <a:ext cx="8153400" cy="4495800"/>
          </a:xfrm>
        </p:spPr>
        <p:txBody>
          <a:bodyPr/>
          <a:lstStyle/>
          <a:p>
            <a:r>
              <a:rPr lang="en-US" dirty="0"/>
              <a:t>Following two are the most commonly used representations of a graph.</a:t>
            </a:r>
          </a:p>
          <a:p>
            <a:pPr lvl="1"/>
            <a:r>
              <a:rPr lang="en-US" dirty="0" smtClean="0"/>
              <a:t>Adjacency </a:t>
            </a:r>
            <a:r>
              <a:rPr lang="en-US" dirty="0"/>
              <a:t>Matrix</a:t>
            </a:r>
          </a:p>
          <a:p>
            <a:pPr lvl="1"/>
            <a:r>
              <a:rPr lang="en-US" dirty="0" smtClean="0"/>
              <a:t>Adjacency </a:t>
            </a:r>
            <a:r>
              <a:rPr lang="en-US" dirty="0"/>
              <a:t>List</a:t>
            </a:r>
          </a:p>
        </p:txBody>
      </p:sp>
      <p:pic>
        <p:nvPicPr>
          <p:cNvPr id="1026" name="Picture 2" descr="https://media.geeksforgeeks.org/wp-content/uploads/undirected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9800"/>
            <a:ext cx="2695575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jacency Matrix Repres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83"/>
          <a:stretch/>
        </p:blipFill>
        <p:spPr bwMode="auto">
          <a:xfrm>
            <a:off x="1066800" y="3871174"/>
            <a:ext cx="2486025" cy="26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jacency List Representation of 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4495800"/>
            <a:ext cx="4305300" cy="168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36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Generics in </a:t>
            </a:r>
            <a:r>
              <a:rPr lang="en-US" dirty="0" smtClean="0"/>
              <a:t>Java</a:t>
            </a:r>
          </a:p>
          <a:p>
            <a:pPr lvl="1"/>
            <a:r>
              <a:rPr lang="en-US" dirty="0"/>
              <a:t>The idea is to allow type (Integer, String, … </a:t>
            </a:r>
            <a:r>
              <a:rPr lang="en-US" dirty="0" err="1"/>
              <a:t>etc</a:t>
            </a:r>
            <a:r>
              <a:rPr lang="en-US" dirty="0"/>
              <a:t> and user defined types) to be a parameter to methods, classes and interfaces. </a:t>
            </a:r>
            <a:endParaRPr lang="en-US" dirty="0" smtClean="0"/>
          </a:p>
          <a:p>
            <a:pPr lvl="1"/>
            <a:r>
              <a:rPr lang="en-US" dirty="0"/>
              <a:t>use &lt;&gt; to specify parameter types in generic class creation. To create objects of generic class, we use following syntax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BaseType</a:t>
            </a:r>
            <a:r>
              <a:rPr lang="en-US" dirty="0" smtClean="0"/>
              <a:t> </a:t>
            </a:r>
            <a:r>
              <a:rPr lang="en-US" dirty="0"/>
              <a:t>&lt;Type&gt;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BaseType</a:t>
            </a:r>
            <a:r>
              <a:rPr lang="en-US" dirty="0"/>
              <a:t> &lt;Type</a:t>
            </a:r>
            <a:r>
              <a:rPr lang="en-US" dirty="0" smtClean="0"/>
              <a:t>&gt;()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9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696200" cy="495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Test&lt;T&gt;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// An object of type T is declared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T </a:t>
            </a:r>
            <a:r>
              <a:rPr lang="en-US" dirty="0" err="1"/>
              <a:t>obj</a:t>
            </a:r>
            <a:r>
              <a:rPr lang="en-US" dirty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Test(T </a:t>
            </a:r>
            <a:r>
              <a:rPr lang="en-US" dirty="0" err="1"/>
              <a:t>obj</a:t>
            </a:r>
            <a:r>
              <a:rPr lang="en-US" dirty="0"/>
              <a:t>) {  this.obj = </a:t>
            </a:r>
            <a:r>
              <a:rPr lang="en-US" dirty="0" err="1"/>
              <a:t>obj</a:t>
            </a:r>
            <a:r>
              <a:rPr lang="en-US" dirty="0"/>
              <a:t>;  }  // constructor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T </a:t>
            </a:r>
            <a:r>
              <a:rPr lang="en-US" dirty="0" err="1"/>
              <a:t>getObject</a:t>
            </a:r>
            <a:r>
              <a:rPr lang="en-US" dirty="0"/>
              <a:t>()  { return this.obj;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// Driver class to test above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Main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public static void main 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// instance of Integer type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Test &lt;Integer&gt; </a:t>
            </a:r>
            <a:r>
              <a:rPr lang="en-US" dirty="0" err="1"/>
              <a:t>iObj</a:t>
            </a:r>
            <a:r>
              <a:rPr lang="en-US" dirty="0"/>
              <a:t> = new Test&lt;Integer&gt;(15);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iObj.getObject</a:t>
            </a:r>
            <a:r>
              <a:rPr lang="en-US" dirty="0"/>
              <a:t>());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// instance of String type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Test &lt;String&gt; </a:t>
            </a:r>
            <a:r>
              <a:rPr lang="en-US" dirty="0" err="1"/>
              <a:t>sObj</a:t>
            </a:r>
            <a:r>
              <a:rPr lang="en-US" dirty="0"/>
              <a:t> = </a:t>
            </a:r>
            <a:r>
              <a:rPr lang="en-US" dirty="0" smtClean="0"/>
              <a:t>new </a:t>
            </a:r>
            <a:r>
              <a:rPr lang="en-US" dirty="0"/>
              <a:t>Test&lt;String&gt;("Programming");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sObj.getObject</a:t>
            </a:r>
            <a:r>
              <a:rPr lang="en-US" dirty="0"/>
              <a:t>());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Multiple </a:t>
            </a:r>
            <a:r>
              <a:rPr lang="en-US" sz="3200" dirty="0"/>
              <a:t>Type parameters in Generic classes.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class </a:t>
            </a:r>
            <a:r>
              <a:rPr lang="en-US" sz="1100" dirty="0" err="1"/>
              <a:t>TestClass</a:t>
            </a:r>
            <a:r>
              <a:rPr lang="en-US" sz="1100" dirty="0"/>
              <a:t>&lt;T, U&gt; </a:t>
            </a:r>
            <a:r>
              <a:rPr lang="en-US" sz="1100" dirty="0" smtClean="0"/>
              <a:t> { </a:t>
            </a: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T obj1;  // An object of type 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U obj2;  // An object of type U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// constructor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</a:t>
            </a:r>
            <a:r>
              <a:rPr lang="en-US" sz="1100" dirty="0" err="1"/>
              <a:t>TestClass</a:t>
            </a:r>
            <a:r>
              <a:rPr lang="en-US" sz="1100" dirty="0"/>
              <a:t>(T obj1, U obj2) </a:t>
            </a:r>
            <a:r>
              <a:rPr lang="en-US" sz="1100" dirty="0" smtClean="0"/>
              <a:t> { </a:t>
            </a: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    this.obj1 = obj1;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    this.obj2 = obj2;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// To print objects of T and U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public void print</a:t>
            </a:r>
            <a:r>
              <a:rPr lang="en-US" sz="1100" dirty="0" smtClean="0"/>
              <a:t>()  { </a:t>
            </a: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    </a:t>
            </a:r>
            <a:r>
              <a:rPr lang="en-US" sz="1100" dirty="0" err="1"/>
              <a:t>System.out.println</a:t>
            </a:r>
            <a:r>
              <a:rPr lang="en-US" sz="1100" dirty="0"/>
              <a:t>(obj1);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    </a:t>
            </a:r>
            <a:r>
              <a:rPr lang="en-US" sz="1100" dirty="0" err="1"/>
              <a:t>System.out.println</a:t>
            </a:r>
            <a:r>
              <a:rPr lang="en-US" sz="1100" dirty="0"/>
              <a:t>(obj2);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// Driver class to test above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class Test </a:t>
            </a:r>
            <a:r>
              <a:rPr lang="en-US" sz="1100" dirty="0" smtClean="0"/>
              <a:t> { </a:t>
            </a: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public static void main (String[] </a:t>
            </a:r>
            <a:r>
              <a:rPr lang="en-US" sz="1100" dirty="0" err="1"/>
              <a:t>args</a:t>
            </a:r>
            <a:r>
              <a:rPr lang="en-US" sz="1100" dirty="0" smtClean="0"/>
              <a:t>)  </a:t>
            </a:r>
            <a:r>
              <a:rPr lang="en-US" sz="1100" dirty="0"/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    </a:t>
            </a:r>
            <a:r>
              <a:rPr lang="en-US" sz="1100" dirty="0" err="1"/>
              <a:t>TestClass</a:t>
            </a:r>
            <a:r>
              <a:rPr lang="en-US" sz="1100" dirty="0"/>
              <a:t> &lt;String, Integer&gt; </a:t>
            </a:r>
            <a:r>
              <a:rPr lang="en-US" sz="1100" dirty="0" err="1"/>
              <a:t>obj</a:t>
            </a:r>
            <a:r>
              <a:rPr lang="en-US" sz="1100" dirty="0"/>
              <a:t> = new </a:t>
            </a:r>
            <a:r>
              <a:rPr lang="en-US" sz="1100" dirty="0" err="1"/>
              <a:t>TestClass</a:t>
            </a:r>
            <a:r>
              <a:rPr lang="en-US" sz="1100" dirty="0"/>
              <a:t>&lt;String, Integer&gt;("Programming", 15);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</a:t>
            </a:r>
            <a:r>
              <a:rPr lang="en-US" sz="1100" dirty="0" smtClean="0"/>
              <a:t>        </a:t>
            </a:r>
            <a:r>
              <a:rPr lang="en-US" sz="1100" dirty="0" err="1"/>
              <a:t>obj.print</a:t>
            </a:r>
            <a:r>
              <a:rPr lang="en-US" sz="1100" dirty="0"/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0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Generic Graph in Java</a:t>
            </a:r>
          </a:p>
        </p:txBody>
      </p:sp>
      <p:pic>
        <p:nvPicPr>
          <p:cNvPr id="2050" name="Picture 2" descr="https://media.geeksforgeeks.org/wp-content/uploads/undirected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2590800" cy="149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edia.geeksforgeeks.org/wp-content/uploads/listadjacenc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33800"/>
            <a:ext cx="6515100" cy="254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Generic Graph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class Graph&lt;A&gt; {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// We use </a:t>
            </a:r>
            <a:r>
              <a:rPr lang="en-US" dirty="0" err="1"/>
              <a:t>Hashmap</a:t>
            </a:r>
            <a:r>
              <a:rPr lang="en-US" dirty="0"/>
              <a:t> to store the edges in the graph </a:t>
            </a:r>
          </a:p>
          <a:p>
            <a:pPr marL="0" indent="0">
              <a:buNone/>
            </a:pPr>
            <a:r>
              <a:rPr lang="en-US" dirty="0"/>
              <a:t>    private Map&lt;A, List&lt;A&gt; &gt; map = new </a:t>
            </a:r>
            <a:r>
              <a:rPr lang="en-US" dirty="0" err="1"/>
              <a:t>HashMap</a:t>
            </a:r>
            <a:r>
              <a:rPr lang="en-US" dirty="0"/>
              <a:t>&lt;&gt;();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// This function adds a new vertex to the graph 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addVertex</a:t>
            </a:r>
            <a:r>
              <a:rPr lang="en-US" dirty="0"/>
              <a:t>(A s)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map.put</a:t>
            </a:r>
            <a:r>
              <a:rPr lang="en-US" dirty="0"/>
              <a:t>(s, new </a:t>
            </a:r>
            <a:r>
              <a:rPr lang="en-US" dirty="0" err="1"/>
              <a:t>LinkedList</a:t>
            </a:r>
            <a:r>
              <a:rPr lang="en-US" dirty="0"/>
              <a:t>&lt;A&gt;());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6556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Generic Graph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This function adds the edge 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between source to destination 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addEdge</a:t>
            </a:r>
            <a:r>
              <a:rPr lang="en-US" dirty="0"/>
              <a:t>(A source, </a:t>
            </a:r>
            <a:r>
              <a:rPr lang="en-US" dirty="0" smtClean="0"/>
              <a:t> A </a:t>
            </a:r>
            <a:r>
              <a:rPr lang="en-US" dirty="0"/>
              <a:t>destination</a:t>
            </a:r>
            <a:r>
              <a:rPr lang="en-US" dirty="0" smtClean="0"/>
              <a:t>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bidirectional) 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</a:t>
            </a:r>
            <a:r>
              <a:rPr lang="en-US" dirty="0"/>
              <a:t>if (!</a:t>
            </a:r>
            <a:r>
              <a:rPr lang="en-US" dirty="0" err="1"/>
              <a:t>map.containsKey</a:t>
            </a:r>
            <a:r>
              <a:rPr lang="en-US" dirty="0"/>
              <a:t>(source))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addVertex</a:t>
            </a:r>
            <a:r>
              <a:rPr lang="en-US" dirty="0"/>
              <a:t>(source);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if (!</a:t>
            </a:r>
            <a:r>
              <a:rPr lang="en-US" dirty="0" err="1"/>
              <a:t>map.containsKey</a:t>
            </a:r>
            <a:r>
              <a:rPr lang="en-US" dirty="0"/>
              <a:t>(destination))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addVertex</a:t>
            </a:r>
            <a:r>
              <a:rPr lang="en-US" dirty="0"/>
              <a:t>(destination);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map.get</a:t>
            </a:r>
            <a:r>
              <a:rPr lang="en-US" dirty="0"/>
              <a:t>(source).add(destination); </a:t>
            </a:r>
          </a:p>
          <a:p>
            <a:pPr marL="0" indent="0">
              <a:buNone/>
            </a:pPr>
            <a:r>
              <a:rPr lang="en-US" dirty="0"/>
              <a:t>        if (bidirectional == true) {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map.get</a:t>
            </a:r>
            <a:r>
              <a:rPr lang="en-US" dirty="0"/>
              <a:t>(destination).add(source); </a:t>
            </a:r>
          </a:p>
          <a:p>
            <a:pPr marL="0" indent="0">
              <a:buNone/>
            </a:pPr>
            <a:r>
              <a:rPr lang="en-US" dirty="0"/>
              <a:t>        }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0020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59</TotalTime>
  <Words>1167</Words>
  <Application>Microsoft Office PowerPoint</Application>
  <PresentationFormat>On-screen Show (4:3)</PresentationFormat>
  <Paragraphs>209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Programming Training 2020</vt:lpstr>
      <vt:lpstr>Graphs</vt:lpstr>
      <vt:lpstr>Graphs</vt:lpstr>
      <vt:lpstr>Generic Classes</vt:lpstr>
      <vt:lpstr>Generic Classes</vt:lpstr>
      <vt:lpstr>Multiple Type parameters in Generic classes.</vt:lpstr>
      <vt:lpstr>Implementing Generic Graph in Java</vt:lpstr>
      <vt:lpstr>Implementing Generic Graph in Java</vt:lpstr>
      <vt:lpstr>Implementing Generic Graph in Java</vt:lpstr>
      <vt:lpstr>Implementing Generic Graph in Java</vt:lpstr>
      <vt:lpstr>Implementing Generic Graph in Java</vt:lpstr>
      <vt:lpstr>Implementing Generic Graph in Java</vt:lpstr>
      <vt:lpstr>Implementing Generic Graph in Java</vt:lpstr>
      <vt:lpstr>Implementing Generic Graph in Java</vt:lpstr>
      <vt:lpstr>Implementing Generic Graph in Java</vt:lpstr>
      <vt:lpstr>Example Run (Bidirectional)</vt:lpstr>
      <vt:lpstr>Example Run (Directed) Change Boolean argument to false</vt:lpstr>
      <vt:lpstr>Complete Java Code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Training 2020</dc:title>
  <dc:creator>ccsit1</dc:creator>
  <cp:lastModifiedBy>ccsit1</cp:lastModifiedBy>
  <cp:revision>15</cp:revision>
  <dcterms:created xsi:type="dcterms:W3CDTF">2020-02-25T10:49:12Z</dcterms:created>
  <dcterms:modified xsi:type="dcterms:W3CDTF">2020-02-25T11:49:24Z</dcterms:modified>
</cp:coreProperties>
</file>