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1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286" r:id="rId23"/>
    <p:sldId id="287" r:id="rId24"/>
    <p:sldId id="288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37726"/>
    <a:srgbClr val="A84554"/>
    <a:srgbClr val="84701B"/>
    <a:srgbClr val="B3FDFE"/>
    <a:srgbClr val="FBE5D6"/>
    <a:srgbClr val="5B9BD5"/>
    <a:srgbClr val="FB9705"/>
    <a:srgbClr val="FFDD4B"/>
    <a:srgbClr val="FC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E3F62D2-3153-4E38-AB69-2EE0D8F948EC}" type="datetimeFigureOut">
              <a:rPr lang="fa-IR" smtClean="0"/>
              <a:t>22/07/1443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9C8D562-4E61-46E1-B968-0358AA56E42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28159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8D562-4E61-46E1-B968-0358AA56E42C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2985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22/07/1443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5960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22/07/1443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969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22/07/1443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9180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22/07/1443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2683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22/07/1443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6067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22/07/1443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1907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22/07/1443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0050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22/07/1443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1698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22/07/1443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252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22/07/1443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9664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22/07/1443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5105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CAC7-494B-4792-97B3-ECFB9C0CE2B6}" type="datetimeFigureOut">
              <a:rPr lang="fa-IR" smtClean="0"/>
              <a:t>22/07/1443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4183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691086"/>
            <a:ext cx="12192000" cy="166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84" y="2685143"/>
            <a:ext cx="6651561" cy="43588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18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Rectangle 7"/>
          <p:cNvSpPr/>
          <p:nvPr/>
        </p:nvSpPr>
        <p:spPr>
          <a:xfrm>
            <a:off x="0" y="399143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0" y="798286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Rectangle 9"/>
          <p:cNvSpPr/>
          <p:nvPr/>
        </p:nvSpPr>
        <p:spPr>
          <a:xfrm>
            <a:off x="0" y="1233715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 10"/>
          <p:cNvSpPr/>
          <p:nvPr/>
        </p:nvSpPr>
        <p:spPr>
          <a:xfrm>
            <a:off x="0" y="1647372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Rectangle 11"/>
          <p:cNvSpPr/>
          <p:nvPr/>
        </p:nvSpPr>
        <p:spPr>
          <a:xfrm>
            <a:off x="0" y="2046515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Rectangle 12"/>
          <p:cNvSpPr/>
          <p:nvPr/>
        </p:nvSpPr>
        <p:spPr>
          <a:xfrm>
            <a:off x="0" y="2404836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Flowchart: Connector 13"/>
          <p:cNvSpPr/>
          <p:nvPr/>
        </p:nvSpPr>
        <p:spPr>
          <a:xfrm>
            <a:off x="5558969" y="54065"/>
            <a:ext cx="6633029" cy="638356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>
                <a:cs typeface="B Traffic" panose="00000400000000000000" pitchFamily="2" charset="-78"/>
              </a:rPr>
              <a:t>آموزش مفاهیم داده کاوی به زبان ساده</a:t>
            </a:r>
            <a:endParaRPr lang="fa-IR" dirty="0"/>
          </a:p>
        </p:txBody>
      </p:sp>
      <p:sp>
        <p:nvSpPr>
          <p:cNvPr id="15" name="TextBox 14"/>
          <p:cNvSpPr txBox="1"/>
          <p:nvPr/>
        </p:nvSpPr>
        <p:spPr>
          <a:xfrm>
            <a:off x="7555592" y="1335822"/>
            <a:ext cx="339634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B Traffic" panose="00000400000000000000" pitchFamily="2" charset="-78"/>
              </a:rPr>
              <a:t>تحلیل‌گرشو</a:t>
            </a:r>
            <a:r>
              <a:rPr lang="fa-IR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B Traffic" panose="00000400000000000000" pitchFamily="2" charset="-78"/>
              </a:rPr>
              <a:t>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66971" y="2135783"/>
            <a:ext cx="550091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400" dirty="0">
                <a:cs typeface="B Traffic" panose="00000400000000000000" pitchFamily="2" charset="-78"/>
              </a:rPr>
              <a:t>آموزش مفاهیم داده کاوی به زبان ساده</a:t>
            </a:r>
            <a:endParaRPr lang="fa-IR" sz="1100" dirty="0">
              <a:cs typeface="B Traffic" panose="000004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08685" y="2845738"/>
            <a:ext cx="21335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>
                <a:cs typeface="B Traffic" panose="00000400000000000000" pitchFamily="2" charset="-78"/>
              </a:rPr>
              <a:t>گروه مثبت دیتا</a:t>
            </a:r>
            <a:endParaRPr lang="fa-IR" sz="1050" dirty="0">
              <a:cs typeface="B Traffic" panose="00000400000000000000" pitchFamily="2" charset="-78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873997" y="3429999"/>
            <a:ext cx="2002973" cy="369332"/>
            <a:chOff x="8040910" y="3003956"/>
            <a:chExt cx="2002973" cy="36933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0910" y="3003956"/>
              <a:ext cx="422729" cy="31704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8333013" y="3003956"/>
              <a:ext cx="17108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  <a:cs typeface="B Traffic" panose="00000400000000000000" pitchFamily="2" charset="-78"/>
                </a:rPr>
                <a:t>Mosbatedata</a:t>
              </a:r>
              <a:endParaRPr lang="fa-IR" b="1" dirty="0">
                <a:latin typeface="Century Gothic" panose="020B0502020202020204" pitchFamily="34" charset="0"/>
                <a:cs typeface="B Traffic" panose="00000400000000000000" pitchFamily="2" charset="-78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7258049" y="4568032"/>
            <a:ext cx="3526969" cy="608437"/>
          </a:xfrm>
          <a:prstGeom prst="roundRect">
            <a:avLst/>
          </a:prstGeom>
          <a:solidFill>
            <a:srgbClr val="A84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800" dirty="0">
                <a:cs typeface="B Traffic" panose="00000400000000000000" pitchFamily="2" charset="-78"/>
              </a:rPr>
              <a:t>مقدمات پایتون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27075" y="4014549"/>
            <a:ext cx="156754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400" dirty="0">
                <a:cs typeface="B Traffic" panose="00000400000000000000" pitchFamily="2" charset="-78"/>
              </a:rPr>
              <a:t>جلسه اول: </a:t>
            </a:r>
            <a:endParaRPr lang="fa-IR" sz="1100" dirty="0">
              <a:cs typeface="B Traffic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39740" y="5611168"/>
            <a:ext cx="227148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400" dirty="0">
                <a:cs typeface="B Traffic" panose="00000400000000000000" pitchFamily="2" charset="-78"/>
              </a:rPr>
              <a:t>اسفند 1400</a:t>
            </a:r>
            <a:endParaRPr lang="fa-IR" sz="1100" dirty="0"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286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5811" y="535049"/>
            <a:ext cx="4412344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&gt;</a:t>
            </a:r>
            <a:r>
              <a:rPr lang="en-US" sz="2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python 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-m </a:t>
            </a:r>
            <a:r>
              <a:rPr lang="en-US" sz="2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notebook</a:t>
            </a:r>
            <a:endParaRPr lang="fa-IR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2556" y="621429"/>
            <a:ext cx="252040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2800" dirty="0" smtClean="0">
                <a:cs typeface="B Traffic" panose="00000400000000000000" pitchFamily="2" charset="-78"/>
              </a:rPr>
              <a:t>فراخوانی ژوپیتر </a:t>
            </a:r>
            <a:endParaRPr lang="fa-IR" sz="2800" dirty="0">
              <a:cs typeface="B Traffic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885" t="3972" r="7469" b="5085"/>
          <a:stretch/>
        </p:blipFill>
        <p:spPr>
          <a:xfrm>
            <a:off x="340963" y="1919564"/>
            <a:ext cx="5238427" cy="4357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74259" t="24311" r="11599" b="57045"/>
          <a:stretch/>
        </p:blipFill>
        <p:spPr>
          <a:xfrm>
            <a:off x="2069022" y="3890075"/>
            <a:ext cx="1677165" cy="16583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63512" y="2882685"/>
            <a:ext cx="852407" cy="8834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Rectangle 9"/>
          <p:cNvSpPr/>
          <p:nvPr/>
        </p:nvSpPr>
        <p:spPr>
          <a:xfrm>
            <a:off x="2055197" y="3835831"/>
            <a:ext cx="1690990" cy="1712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 10"/>
          <p:cNvSpPr/>
          <p:nvPr/>
        </p:nvSpPr>
        <p:spPr>
          <a:xfrm>
            <a:off x="2216258" y="4060556"/>
            <a:ext cx="1363850" cy="325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13" name="Straight Connector 12"/>
          <p:cNvCxnSpPr>
            <a:endCxn id="10" idx="0"/>
          </p:cNvCxnSpPr>
          <p:nvPr/>
        </p:nvCxnSpPr>
        <p:spPr>
          <a:xfrm flipH="1">
            <a:off x="2900692" y="3301139"/>
            <a:ext cx="1562821" cy="5346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6809" t="8474" r="3572" b="5509"/>
          <a:stretch/>
        </p:blipFill>
        <p:spPr>
          <a:xfrm>
            <a:off x="6000924" y="1919564"/>
            <a:ext cx="5498819" cy="4357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Freeform 15"/>
          <p:cNvSpPr/>
          <p:nvPr/>
        </p:nvSpPr>
        <p:spPr>
          <a:xfrm>
            <a:off x="4355024" y="1177432"/>
            <a:ext cx="2760314" cy="697863"/>
          </a:xfrm>
          <a:custGeom>
            <a:avLst/>
            <a:gdLst>
              <a:gd name="connsiteX0" fmla="*/ 0 w 2760314"/>
              <a:gd name="connsiteY0" fmla="*/ 697863 h 697863"/>
              <a:gd name="connsiteX1" fmla="*/ 1115878 w 2760314"/>
              <a:gd name="connsiteY1" fmla="*/ 439 h 697863"/>
              <a:gd name="connsiteX2" fmla="*/ 2588217 w 2760314"/>
              <a:gd name="connsiteY2" fmla="*/ 589375 h 697863"/>
              <a:gd name="connsiteX3" fmla="*/ 2464230 w 2760314"/>
              <a:gd name="connsiteY3" fmla="*/ 372399 h 697863"/>
              <a:gd name="connsiteX4" fmla="*/ 2758698 w 2760314"/>
              <a:gd name="connsiteY4" fmla="*/ 651368 h 697863"/>
              <a:gd name="connsiteX5" fmla="*/ 2309247 w 2760314"/>
              <a:gd name="connsiteY5" fmla="*/ 604873 h 69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0314" h="697863">
                <a:moveTo>
                  <a:pt x="0" y="697863"/>
                </a:moveTo>
                <a:cubicBezTo>
                  <a:pt x="342254" y="358191"/>
                  <a:pt x="684509" y="18520"/>
                  <a:pt x="1115878" y="439"/>
                </a:cubicBezTo>
                <a:cubicBezTo>
                  <a:pt x="1547247" y="-17642"/>
                  <a:pt x="2363492" y="527382"/>
                  <a:pt x="2588217" y="589375"/>
                </a:cubicBezTo>
                <a:cubicBezTo>
                  <a:pt x="2812942" y="651368"/>
                  <a:pt x="2435817" y="362067"/>
                  <a:pt x="2464230" y="372399"/>
                </a:cubicBezTo>
                <a:cubicBezTo>
                  <a:pt x="2492643" y="382731"/>
                  <a:pt x="2784528" y="612622"/>
                  <a:pt x="2758698" y="651368"/>
                </a:cubicBezTo>
                <a:cubicBezTo>
                  <a:pt x="2732868" y="690114"/>
                  <a:pt x="2521057" y="647493"/>
                  <a:pt x="2309247" y="60487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08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941" y="1053884"/>
            <a:ext cx="4029557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ahnschrift" panose="020B0502040204020203" pitchFamily="34" charset="0"/>
              </a:rPr>
              <a:t>Start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Comparison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Logical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Identity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Membership operator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Condition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Loop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Function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Modules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 slice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Encoding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String 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a-IR" sz="2400" dirty="0"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469" y="406240"/>
            <a:ext cx="2494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latin typeface="Bahnschrift" panose="020B0502040204020203" pitchFamily="34" charset="0"/>
              </a:rPr>
              <a:t>Coding in Python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2973" y="1184438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fa-IR" dirty="0"/>
          </a:p>
        </p:txBody>
      </p:sp>
      <p:grpSp>
        <p:nvGrpSpPr>
          <p:cNvPr id="24" name="Group 23"/>
          <p:cNvGrpSpPr/>
          <p:nvPr/>
        </p:nvGrpSpPr>
        <p:grpSpPr>
          <a:xfrm>
            <a:off x="9077585" y="1211621"/>
            <a:ext cx="619933" cy="369332"/>
            <a:chOff x="9082006" y="1449090"/>
            <a:chExt cx="801848" cy="464949"/>
          </a:xfrm>
        </p:grpSpPr>
        <p:sp>
          <p:nvSpPr>
            <p:cNvPr id="19" name="Rounded Rectangle 18"/>
            <p:cNvSpPr/>
            <p:nvPr/>
          </p:nvSpPr>
          <p:spPr>
            <a:xfrm>
              <a:off x="9082006" y="1449090"/>
              <a:ext cx="790414" cy="4649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143994" y="1537233"/>
              <a:ext cx="739860" cy="348712"/>
              <a:chOff x="9051009" y="1092904"/>
              <a:chExt cx="770060" cy="348712"/>
            </a:xfrm>
          </p:grpSpPr>
          <p:sp>
            <p:nvSpPr>
              <p:cNvPr id="22" name="Isosceles Triangle 21"/>
              <p:cNvSpPr/>
              <p:nvPr/>
            </p:nvSpPr>
            <p:spPr>
              <a:xfrm rot="5400000">
                <a:off x="9052324" y="1114563"/>
                <a:ext cx="245344" cy="247974"/>
              </a:xfrm>
              <a:prstGeom prst="triangl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216636" y="1092904"/>
                <a:ext cx="604433" cy="34871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Run</a:t>
                </a:r>
                <a:endParaRPr lang="fa-IR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6404891" y="1646637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Hello, World!</a:t>
            </a:r>
            <a:endParaRPr lang="fa-IR" dirty="0"/>
          </a:p>
        </p:txBody>
      </p:sp>
      <p:sp>
        <p:nvSpPr>
          <p:cNvPr id="26" name="Rectangle 25"/>
          <p:cNvSpPr/>
          <p:nvPr/>
        </p:nvSpPr>
        <p:spPr>
          <a:xfrm>
            <a:off x="6018778" y="2299094"/>
            <a:ext cx="257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i</a:t>
            </a:r>
            <a:r>
              <a:rPr lang="fa-I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nput </a:t>
            </a:r>
            <a:r>
              <a:rPr lang="fa-I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a-I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fa-IR" dirty="0">
                <a:solidFill>
                  <a:srgbClr val="A52A2A"/>
                </a:solidFill>
                <a:latin typeface="Consolas" panose="020B0609020204030204" pitchFamily="49" charset="0"/>
              </a:rPr>
              <a:t>Username: "</a:t>
            </a:r>
            <a:r>
              <a:rPr lang="fa-I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9077585" y="2299094"/>
            <a:ext cx="619933" cy="369332"/>
            <a:chOff x="9082006" y="1449090"/>
            <a:chExt cx="801848" cy="464949"/>
          </a:xfrm>
        </p:grpSpPr>
        <p:sp>
          <p:nvSpPr>
            <p:cNvPr id="28" name="Rounded Rectangle 27"/>
            <p:cNvSpPr/>
            <p:nvPr/>
          </p:nvSpPr>
          <p:spPr>
            <a:xfrm>
              <a:off x="9082006" y="1449090"/>
              <a:ext cx="790414" cy="4649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143994" y="1537233"/>
              <a:ext cx="739860" cy="348712"/>
              <a:chOff x="9051009" y="1092904"/>
              <a:chExt cx="770060" cy="348712"/>
            </a:xfrm>
          </p:grpSpPr>
          <p:sp>
            <p:nvSpPr>
              <p:cNvPr id="30" name="Isosceles Triangle 29"/>
              <p:cNvSpPr/>
              <p:nvPr/>
            </p:nvSpPr>
            <p:spPr>
              <a:xfrm rot="5400000">
                <a:off x="9052324" y="1114563"/>
                <a:ext cx="245344" cy="247974"/>
              </a:xfrm>
              <a:prstGeom prst="triangl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216636" y="1092904"/>
                <a:ext cx="604433" cy="34871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Run</a:t>
                </a:r>
                <a:endParaRPr lang="fa-IR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6396001" y="2780216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latin typeface="consolas" panose="020B0609020204030204" pitchFamily="49" charset="0"/>
              </a:rPr>
              <a:t>Usernam</a:t>
            </a:r>
            <a:r>
              <a:rPr lang="en-US" dirty="0" smtClean="0">
                <a:latin typeface="consolas" panose="020B0609020204030204" pitchFamily="49" charset="0"/>
              </a:rPr>
              <a:t>e:</a:t>
            </a:r>
            <a:endParaRPr lang="fa-IR" dirty="0"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48353" y="2806814"/>
            <a:ext cx="1294365" cy="391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4" name="Rectangle 33"/>
          <p:cNvSpPr/>
          <p:nvPr/>
        </p:nvSpPr>
        <p:spPr>
          <a:xfrm>
            <a:off x="7636959" y="282812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Hosein68</a:t>
            </a:r>
            <a:endParaRPr lang="fa-IR" dirty="0">
              <a:latin typeface="consolas" panose="020B0609020204030204" pitchFamily="49" charset="0"/>
            </a:endParaRPr>
          </a:p>
        </p:txBody>
      </p:sp>
      <p:sp>
        <p:nvSpPr>
          <p:cNvPr id="41" name="Bent Arrow 40"/>
          <p:cNvSpPr/>
          <p:nvPr/>
        </p:nvSpPr>
        <p:spPr>
          <a:xfrm flipH="1" flipV="1">
            <a:off x="9101069" y="2821206"/>
            <a:ext cx="371959" cy="418454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332683" y="328668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"Hosein68"</a:t>
            </a:r>
            <a:endParaRPr lang="fa-IR" dirty="0">
              <a:latin typeface="consolas" panose="020B06090202040302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57937" y="399044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list_name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5, 4.3, "Hosein68"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fa-IR" dirty="0">
              <a:latin typeface="Consolas" panose="020B0609020204030204" pitchFamily="49" charset="0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6726526" y="4467194"/>
            <a:ext cx="533734" cy="604434"/>
          </a:xfrm>
          <a:custGeom>
            <a:avLst/>
            <a:gdLst>
              <a:gd name="connsiteX0" fmla="*/ 0 w 533734"/>
              <a:gd name="connsiteY0" fmla="*/ 0 h 604434"/>
              <a:gd name="connsiteX1" fmla="*/ 123987 w 533734"/>
              <a:gd name="connsiteY1" fmla="*/ 387458 h 604434"/>
              <a:gd name="connsiteX2" fmla="*/ 526943 w 533734"/>
              <a:gd name="connsiteY2" fmla="*/ 573437 h 604434"/>
              <a:gd name="connsiteX3" fmla="*/ 387458 w 533734"/>
              <a:gd name="connsiteY3" fmla="*/ 402956 h 604434"/>
              <a:gd name="connsiteX4" fmla="*/ 526943 w 533734"/>
              <a:gd name="connsiteY4" fmla="*/ 557939 h 604434"/>
              <a:gd name="connsiteX5" fmla="*/ 340963 w 533734"/>
              <a:gd name="connsiteY5" fmla="*/ 604434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3734" h="604434">
                <a:moveTo>
                  <a:pt x="0" y="0"/>
                </a:moveTo>
                <a:cubicBezTo>
                  <a:pt x="18081" y="145942"/>
                  <a:pt x="36163" y="291885"/>
                  <a:pt x="123987" y="387458"/>
                </a:cubicBezTo>
                <a:cubicBezTo>
                  <a:pt x="211811" y="483031"/>
                  <a:pt x="483031" y="570854"/>
                  <a:pt x="526943" y="573437"/>
                </a:cubicBezTo>
                <a:cubicBezTo>
                  <a:pt x="570855" y="576020"/>
                  <a:pt x="387458" y="405539"/>
                  <a:pt x="387458" y="402956"/>
                </a:cubicBezTo>
                <a:cubicBezTo>
                  <a:pt x="387458" y="400373"/>
                  <a:pt x="534692" y="524359"/>
                  <a:pt x="526943" y="557939"/>
                </a:cubicBezTo>
                <a:cubicBezTo>
                  <a:pt x="519194" y="591519"/>
                  <a:pt x="430078" y="597976"/>
                  <a:pt x="340963" y="60443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5" name="Rectangle 44"/>
          <p:cNvSpPr/>
          <p:nvPr/>
        </p:nvSpPr>
        <p:spPr>
          <a:xfrm>
            <a:off x="7304737" y="4845762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ABC_123</a:t>
            </a:r>
            <a:endParaRPr lang="fa-IR" dirty="0"/>
          </a:p>
        </p:txBody>
      </p:sp>
      <p:sp>
        <p:nvSpPr>
          <p:cNvPr id="46" name="Rectangle 45"/>
          <p:cNvSpPr/>
          <p:nvPr/>
        </p:nvSpPr>
        <p:spPr>
          <a:xfrm>
            <a:off x="6049268" y="549712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(list_name) </a:t>
            </a:r>
            <a:endParaRPr lang="fa-I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240696" y="5516415"/>
            <a:ext cx="619933" cy="369332"/>
            <a:chOff x="9082006" y="1449090"/>
            <a:chExt cx="801848" cy="464949"/>
          </a:xfrm>
        </p:grpSpPr>
        <p:sp>
          <p:nvSpPr>
            <p:cNvPr id="48" name="Rounded Rectangle 47"/>
            <p:cNvSpPr/>
            <p:nvPr/>
          </p:nvSpPr>
          <p:spPr>
            <a:xfrm>
              <a:off x="9082006" y="1449090"/>
              <a:ext cx="790414" cy="4649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143994" y="1537233"/>
              <a:ext cx="739860" cy="348712"/>
              <a:chOff x="9051009" y="1092904"/>
              <a:chExt cx="770060" cy="348712"/>
            </a:xfrm>
          </p:grpSpPr>
          <p:sp>
            <p:nvSpPr>
              <p:cNvPr id="50" name="Isosceles Triangle 49"/>
              <p:cNvSpPr/>
              <p:nvPr/>
            </p:nvSpPr>
            <p:spPr>
              <a:xfrm rot="5400000">
                <a:off x="9052324" y="1114563"/>
                <a:ext cx="245344" cy="247974"/>
              </a:xfrm>
              <a:prstGeom prst="triangl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9216636" y="1092904"/>
                <a:ext cx="604433" cy="34871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Run</a:t>
                </a:r>
                <a:endParaRPr lang="fa-IR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53" name="Rectangle 52"/>
          <p:cNvSpPr/>
          <p:nvPr/>
        </p:nvSpPr>
        <p:spPr>
          <a:xfrm>
            <a:off x="6404891" y="602431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04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941" y="1053884"/>
            <a:ext cx="4029557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Start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ahnschrift" panose="020B0502040204020203" pitchFamily="34" charset="0"/>
              </a:rPr>
              <a:t>Comparison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Logical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Identity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Membership operator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Condition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Loop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Function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Modules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 slice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Encoding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String 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a-IR" sz="2400" dirty="0"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469" y="406240"/>
            <a:ext cx="2101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000" dirty="0">
                <a:latin typeface="Bahnschrift" panose="020B0502040204020203" pitchFamily="34" charset="0"/>
              </a:rPr>
              <a:t>Coding in Python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780866" y="1148186"/>
            <a:ext cx="4680489" cy="712923"/>
            <a:chOff x="5780866" y="1148186"/>
            <a:chExt cx="4680489" cy="712923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7184B851-9CB0-4515-BF05-4B33A88AA105}"/>
                </a:ext>
              </a:extLst>
            </p:cNvPr>
            <p:cNvSpPr/>
            <p:nvPr/>
          </p:nvSpPr>
          <p:spPr>
            <a:xfrm>
              <a:off x="5780866" y="1148186"/>
              <a:ext cx="4680489" cy="7129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 sz="2800" dirty="0">
                <a:cs typeface="B Traffic" panose="00000400000000000000" pitchFamily="2" charset="-78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858349" y="1243038"/>
              <a:ext cx="447901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b="1" dirty="0">
                  <a:latin typeface="Consolas" panose="020B0609020204030204" pitchFamily="49" charset="0"/>
                </a:rPr>
                <a:t>== </a:t>
              </a:r>
              <a:r>
                <a:rPr lang="en-US" sz="2800" b="1" dirty="0" smtClean="0">
                  <a:latin typeface="Consolas" panose="020B0609020204030204" pitchFamily="49" charset="0"/>
                </a:rPr>
                <a:t> != </a:t>
              </a:r>
              <a:r>
                <a:rPr lang="en-US" sz="2800" b="1" dirty="0">
                  <a:latin typeface="Consolas" panose="020B0609020204030204" pitchFamily="49" charset="0"/>
                </a:rPr>
                <a:t>&lt;&gt;  </a:t>
              </a:r>
              <a:r>
                <a:rPr lang="en-US" sz="2800" b="1" dirty="0" smtClean="0">
                  <a:latin typeface="Consolas" panose="020B0609020204030204" pitchFamily="49" charset="0"/>
                </a:rPr>
                <a:t>&gt;  &lt;  &gt;= &lt;=</a:t>
              </a:r>
              <a:endParaRPr lang="fa-IR" sz="28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7161365" y="243755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1</a:t>
            </a:r>
            <a:endParaRPr lang="fa-IR" dirty="0">
              <a:solidFill>
                <a:srgbClr val="A52A2A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144714" y="3099726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1</a:t>
            </a:r>
            <a:endParaRPr lang="fa-IR" dirty="0">
              <a:solidFill>
                <a:srgbClr val="A52A2A"/>
              </a:solidFill>
              <a:latin typeface="Consolas" panose="020B0609020204030204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271671" y="2469416"/>
            <a:ext cx="619933" cy="369332"/>
            <a:chOff x="9082006" y="1449090"/>
            <a:chExt cx="801848" cy="464949"/>
          </a:xfrm>
        </p:grpSpPr>
        <p:sp>
          <p:nvSpPr>
            <p:cNvPr id="39" name="Rounded Rectangle 38"/>
            <p:cNvSpPr/>
            <p:nvPr/>
          </p:nvSpPr>
          <p:spPr>
            <a:xfrm>
              <a:off x="9082006" y="1449090"/>
              <a:ext cx="790414" cy="4649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143994" y="1537233"/>
              <a:ext cx="739860" cy="348712"/>
              <a:chOff x="9051009" y="1092904"/>
              <a:chExt cx="770060" cy="348712"/>
            </a:xfrm>
          </p:grpSpPr>
          <p:sp>
            <p:nvSpPr>
              <p:cNvPr id="52" name="Isosceles Triangle 51"/>
              <p:cNvSpPr/>
              <p:nvPr/>
            </p:nvSpPr>
            <p:spPr>
              <a:xfrm rot="5400000">
                <a:off x="9052324" y="1114563"/>
                <a:ext cx="245344" cy="247974"/>
              </a:xfrm>
              <a:prstGeom prst="triangl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9216636" y="1092904"/>
                <a:ext cx="604433" cy="34871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Run</a:t>
                </a:r>
                <a:endParaRPr lang="fa-IR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8271671" y="3051952"/>
            <a:ext cx="619933" cy="369332"/>
            <a:chOff x="9082006" y="1449090"/>
            <a:chExt cx="801848" cy="464949"/>
          </a:xfrm>
        </p:grpSpPr>
        <p:sp>
          <p:nvSpPr>
            <p:cNvPr id="56" name="Rounded Rectangle 55"/>
            <p:cNvSpPr/>
            <p:nvPr/>
          </p:nvSpPr>
          <p:spPr>
            <a:xfrm>
              <a:off x="9082006" y="1449090"/>
              <a:ext cx="790414" cy="4649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9143994" y="1537233"/>
              <a:ext cx="739860" cy="348712"/>
              <a:chOff x="9051009" y="1092904"/>
              <a:chExt cx="770060" cy="348712"/>
            </a:xfrm>
          </p:grpSpPr>
          <p:sp>
            <p:nvSpPr>
              <p:cNvPr id="58" name="Isosceles Triangle 57"/>
              <p:cNvSpPr/>
              <p:nvPr/>
            </p:nvSpPr>
            <p:spPr>
              <a:xfrm rot="5400000">
                <a:off x="9052324" y="1114563"/>
                <a:ext cx="245344" cy="247974"/>
              </a:xfrm>
              <a:prstGeom prst="triangl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9216636" y="1092904"/>
                <a:ext cx="604433" cy="34871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Run</a:t>
                </a:r>
                <a:endParaRPr lang="fa-IR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7348834" y="340706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True</a:t>
            </a:r>
            <a:endParaRPr lang="fa-IR" dirty="0"/>
          </a:p>
        </p:txBody>
      </p:sp>
      <p:sp>
        <p:nvSpPr>
          <p:cNvPr id="60" name="Rectangle 59"/>
          <p:cNvSpPr/>
          <p:nvPr/>
        </p:nvSpPr>
        <p:spPr>
          <a:xfrm>
            <a:off x="7144715" y="415354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1</a:t>
            </a:r>
            <a:endParaRPr lang="fa-IR" dirty="0">
              <a:solidFill>
                <a:srgbClr val="A52A2A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348834" y="446226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False</a:t>
            </a:r>
            <a:endParaRPr lang="fa-IR" dirty="0"/>
          </a:p>
        </p:txBody>
      </p:sp>
      <p:grpSp>
        <p:nvGrpSpPr>
          <p:cNvPr id="62" name="Group 61"/>
          <p:cNvGrpSpPr/>
          <p:nvPr/>
        </p:nvGrpSpPr>
        <p:grpSpPr>
          <a:xfrm>
            <a:off x="8281996" y="4153545"/>
            <a:ext cx="619933" cy="369332"/>
            <a:chOff x="9082006" y="1449090"/>
            <a:chExt cx="801848" cy="464949"/>
          </a:xfrm>
        </p:grpSpPr>
        <p:sp>
          <p:nvSpPr>
            <p:cNvPr id="63" name="Rounded Rectangle 62"/>
            <p:cNvSpPr/>
            <p:nvPr/>
          </p:nvSpPr>
          <p:spPr>
            <a:xfrm>
              <a:off x="9082006" y="1449090"/>
              <a:ext cx="790414" cy="4649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9143994" y="1537233"/>
              <a:ext cx="739860" cy="348712"/>
              <a:chOff x="9051009" y="1092904"/>
              <a:chExt cx="770060" cy="348712"/>
            </a:xfrm>
          </p:grpSpPr>
          <p:sp>
            <p:nvSpPr>
              <p:cNvPr id="65" name="Isosceles Triangle 64"/>
              <p:cNvSpPr/>
              <p:nvPr/>
            </p:nvSpPr>
            <p:spPr>
              <a:xfrm rot="5400000">
                <a:off x="9052324" y="1114563"/>
                <a:ext cx="245344" cy="247974"/>
              </a:xfrm>
              <a:prstGeom prst="triangl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9216636" y="1092904"/>
                <a:ext cx="604433" cy="34871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Run</a:t>
                </a:r>
                <a:endParaRPr lang="fa-IR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67" name="Rectangle 66"/>
          <p:cNvSpPr/>
          <p:nvPr/>
        </p:nvSpPr>
        <p:spPr>
          <a:xfrm>
            <a:off x="7191200" y="5186431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1</a:t>
            </a:r>
            <a:endParaRPr lang="fa-IR" dirty="0">
              <a:solidFill>
                <a:srgbClr val="A52A2A"/>
              </a:solidFill>
              <a:latin typeface="Consolas" panose="020B0609020204030204" pitchFamily="49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8262831" y="5222028"/>
            <a:ext cx="619933" cy="369332"/>
            <a:chOff x="9082006" y="1449090"/>
            <a:chExt cx="801848" cy="464949"/>
          </a:xfrm>
        </p:grpSpPr>
        <p:sp>
          <p:nvSpPr>
            <p:cNvPr id="69" name="Rounded Rectangle 68"/>
            <p:cNvSpPr/>
            <p:nvPr/>
          </p:nvSpPr>
          <p:spPr>
            <a:xfrm>
              <a:off x="9082006" y="1449090"/>
              <a:ext cx="790414" cy="4649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9143994" y="1537233"/>
              <a:ext cx="739860" cy="348712"/>
              <a:chOff x="9051009" y="1092904"/>
              <a:chExt cx="770060" cy="348712"/>
            </a:xfrm>
          </p:grpSpPr>
          <p:sp>
            <p:nvSpPr>
              <p:cNvPr id="71" name="Isosceles Triangle 70"/>
              <p:cNvSpPr/>
              <p:nvPr/>
            </p:nvSpPr>
            <p:spPr>
              <a:xfrm rot="5400000">
                <a:off x="9052324" y="1114563"/>
                <a:ext cx="245344" cy="247974"/>
              </a:xfrm>
              <a:prstGeom prst="triangl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9216636" y="1092904"/>
                <a:ext cx="604433" cy="34871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Run</a:t>
                </a:r>
                <a:endParaRPr lang="fa-IR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7348833" y="551443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True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267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941" y="1053884"/>
            <a:ext cx="4029557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Start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Comparison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hnschrift" panose="020B0502040204020203" pitchFamily="34" charset="0"/>
              </a:rPr>
              <a:t>Logical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Identity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Membership operator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Condition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Loop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Function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Modules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 slice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Encoding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String 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a-IR" sz="2400" dirty="0"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469" y="406240"/>
            <a:ext cx="2494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latin typeface="Bahnschrift" panose="020B0502040204020203" pitchFamily="34" charset="0"/>
              </a:rPr>
              <a:t>Coding in Python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540284" y="1179184"/>
            <a:ext cx="3533613" cy="603932"/>
            <a:chOff x="5967767" y="1148186"/>
            <a:chExt cx="4261331" cy="71292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184B851-9CB0-4515-BF05-4B33A88AA105}"/>
                </a:ext>
              </a:extLst>
            </p:cNvPr>
            <p:cNvSpPr/>
            <p:nvPr/>
          </p:nvSpPr>
          <p:spPr>
            <a:xfrm>
              <a:off x="5967767" y="1148186"/>
              <a:ext cx="4261331" cy="7129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 sz="2800" dirty="0">
                <a:cs typeface="B Traffic" panose="00000400000000000000" pitchFamily="2" charset="-7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30635" y="1227910"/>
              <a:ext cx="3180950" cy="54498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 smtClean="0">
                  <a:latin typeface="Consolas" panose="020B0609020204030204" pitchFamily="49" charset="0"/>
                </a:rPr>
                <a:t>and	or	not</a:t>
              </a:r>
              <a:endParaRPr lang="fa-IR" sz="24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992277" y="3245484"/>
            <a:ext cx="453649" cy="692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fa-IR" altLang="fa-IR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a-IR" altLang="fa-IR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a-IR" altLang="fa-IR" sz="11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</a:t>
            </a:r>
            <a:endParaRPr kumimoji="0" lang="fa-IR" altLang="fa-I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fa-IR" altLang="fa-IR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a-IR" altLang="fa-IR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a-IR" altLang="fa-IR" sz="11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</a:t>
            </a:r>
            <a:endParaRPr kumimoji="0" lang="fa-IR" altLang="fa-I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fa-IR" altLang="fa-IR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a-IR" altLang="fa-IR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a-IR" altLang="fa-IR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a-IR" altLang="fa-IR" sz="11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</a:t>
            </a:r>
            <a:endParaRPr kumimoji="0" lang="fa-IR" altLang="fa-I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6850" y="1977540"/>
            <a:ext cx="30841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10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b  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</a:rPr>
              <a:t> 10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 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 -10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 0 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</a:rPr>
              <a:t>  b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True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 0 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</a:rPr>
              <a:t>  c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False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 0 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   c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endParaRPr lang="fa-IR" dirty="0">
              <a:latin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178761" y="3114303"/>
            <a:ext cx="619933" cy="369332"/>
            <a:chOff x="9082006" y="1449090"/>
            <a:chExt cx="801848" cy="464949"/>
          </a:xfrm>
        </p:grpSpPr>
        <p:sp>
          <p:nvSpPr>
            <p:cNvPr id="13" name="Rounded Rectangle 12"/>
            <p:cNvSpPr/>
            <p:nvPr/>
          </p:nvSpPr>
          <p:spPr>
            <a:xfrm>
              <a:off x="9082006" y="1449090"/>
              <a:ext cx="790414" cy="4649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143994" y="1537233"/>
              <a:ext cx="739860" cy="348712"/>
              <a:chOff x="9051009" y="1092904"/>
              <a:chExt cx="770060" cy="348712"/>
            </a:xfrm>
          </p:grpSpPr>
          <p:sp>
            <p:nvSpPr>
              <p:cNvPr id="15" name="Isosceles Triangle 14"/>
              <p:cNvSpPr/>
              <p:nvPr/>
            </p:nvSpPr>
            <p:spPr>
              <a:xfrm rot="5400000">
                <a:off x="9052324" y="1114563"/>
                <a:ext cx="245344" cy="247974"/>
              </a:xfrm>
              <a:prstGeom prst="triangl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216636" y="1092904"/>
                <a:ext cx="604433" cy="34871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Run</a:t>
                </a:r>
                <a:endParaRPr lang="fa-IR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9169921" y="4202489"/>
            <a:ext cx="619933" cy="369332"/>
            <a:chOff x="9082006" y="1449090"/>
            <a:chExt cx="801848" cy="464949"/>
          </a:xfrm>
        </p:grpSpPr>
        <p:sp>
          <p:nvSpPr>
            <p:cNvPr id="18" name="Rounded Rectangle 17"/>
            <p:cNvSpPr/>
            <p:nvPr/>
          </p:nvSpPr>
          <p:spPr>
            <a:xfrm>
              <a:off x="9082006" y="1449090"/>
              <a:ext cx="790414" cy="4649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143994" y="1537233"/>
              <a:ext cx="739860" cy="348712"/>
              <a:chOff x="9051009" y="1092904"/>
              <a:chExt cx="770060" cy="348712"/>
            </a:xfrm>
          </p:grpSpPr>
          <p:sp>
            <p:nvSpPr>
              <p:cNvPr id="20" name="Isosceles Triangle 19"/>
              <p:cNvSpPr/>
              <p:nvPr/>
            </p:nvSpPr>
            <p:spPr>
              <a:xfrm rot="5400000">
                <a:off x="9052324" y="1114563"/>
                <a:ext cx="245344" cy="247974"/>
              </a:xfrm>
              <a:prstGeom prst="triangl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216636" y="1092904"/>
                <a:ext cx="604433" cy="34871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Run</a:t>
                </a:r>
                <a:endParaRPr lang="fa-IR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189129" y="5255461"/>
            <a:ext cx="619933" cy="369332"/>
            <a:chOff x="9082006" y="1449090"/>
            <a:chExt cx="801848" cy="464949"/>
          </a:xfrm>
        </p:grpSpPr>
        <p:sp>
          <p:nvSpPr>
            <p:cNvPr id="23" name="Rounded Rectangle 22"/>
            <p:cNvSpPr/>
            <p:nvPr/>
          </p:nvSpPr>
          <p:spPr>
            <a:xfrm>
              <a:off x="9082006" y="1449090"/>
              <a:ext cx="790414" cy="4649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9143994" y="1537233"/>
              <a:ext cx="739860" cy="348712"/>
              <a:chOff x="9051009" y="1092904"/>
              <a:chExt cx="770060" cy="348712"/>
            </a:xfrm>
          </p:grpSpPr>
          <p:sp>
            <p:nvSpPr>
              <p:cNvPr id="25" name="Isosceles Triangle 24"/>
              <p:cNvSpPr/>
              <p:nvPr/>
            </p:nvSpPr>
            <p:spPr>
              <a:xfrm rot="5400000">
                <a:off x="9052324" y="1114563"/>
                <a:ext cx="245344" cy="247974"/>
              </a:xfrm>
              <a:prstGeom prst="triangl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216636" y="1092904"/>
                <a:ext cx="604433" cy="34871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Run</a:t>
                </a:r>
                <a:endParaRPr lang="fa-IR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20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941" y="1053884"/>
            <a:ext cx="4029557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ahnschrift" panose="020B0502040204020203" pitchFamily="34" charset="0"/>
              </a:rPr>
              <a:t>Start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Comparison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Logical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Identity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Membership operator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Condition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Loop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Function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Modules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 slice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Encoding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String 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a-IR" sz="2400" dirty="0"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469" y="406240"/>
            <a:ext cx="2494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latin typeface="Bahnschrift" panose="020B0502040204020203" pitchFamily="34" charset="0"/>
              </a:rPr>
              <a:t>Coding in Python</a:t>
            </a:r>
          </a:p>
        </p:txBody>
      </p:sp>
    </p:spTree>
    <p:extLst>
      <p:ext uri="{BB962C8B-B14F-4D97-AF65-F5344CB8AC3E}">
        <p14:creationId xmlns:p14="http://schemas.microsoft.com/office/powerpoint/2010/main" val="39052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941" y="1053884"/>
            <a:ext cx="4029557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ahnschrift" panose="020B0502040204020203" pitchFamily="34" charset="0"/>
              </a:rPr>
              <a:t>Start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Comparison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Logical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Identity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Membership operator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Condition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Loop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Function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Modules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 slice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Encoding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String 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a-IR" sz="2400" dirty="0"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469" y="406240"/>
            <a:ext cx="2494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latin typeface="Bahnschrift" panose="020B0502040204020203" pitchFamily="34" charset="0"/>
              </a:rPr>
              <a:t>Coding in Python</a:t>
            </a:r>
          </a:p>
        </p:txBody>
      </p:sp>
    </p:spTree>
    <p:extLst>
      <p:ext uri="{BB962C8B-B14F-4D97-AF65-F5344CB8AC3E}">
        <p14:creationId xmlns:p14="http://schemas.microsoft.com/office/powerpoint/2010/main" val="24005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941" y="1053884"/>
            <a:ext cx="4029557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ahnschrift" panose="020B0502040204020203" pitchFamily="34" charset="0"/>
              </a:rPr>
              <a:t>Start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Comparison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Logical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Identity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Membership operator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Condition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Loop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Function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Modules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 slice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Encoding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String 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a-IR" sz="2400" dirty="0"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469" y="406240"/>
            <a:ext cx="2494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latin typeface="Bahnschrift" panose="020B0502040204020203" pitchFamily="34" charset="0"/>
              </a:rPr>
              <a:t>Coding in Python</a:t>
            </a:r>
          </a:p>
        </p:txBody>
      </p:sp>
    </p:spTree>
    <p:extLst>
      <p:ext uri="{BB962C8B-B14F-4D97-AF65-F5344CB8AC3E}">
        <p14:creationId xmlns:p14="http://schemas.microsoft.com/office/powerpoint/2010/main" val="33459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941" y="1053884"/>
            <a:ext cx="4029557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ahnschrift" panose="020B0502040204020203" pitchFamily="34" charset="0"/>
              </a:rPr>
              <a:t>Start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Comparison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Logical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Identity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Membership operator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Condition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Loop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Function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Modules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 slice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Encoding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String 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a-IR" sz="2400" dirty="0"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469" y="406240"/>
            <a:ext cx="2494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latin typeface="Bahnschrift" panose="020B0502040204020203" pitchFamily="34" charset="0"/>
              </a:rPr>
              <a:t>Coding in Python</a:t>
            </a:r>
          </a:p>
        </p:txBody>
      </p:sp>
    </p:spTree>
    <p:extLst>
      <p:ext uri="{BB962C8B-B14F-4D97-AF65-F5344CB8AC3E}">
        <p14:creationId xmlns:p14="http://schemas.microsoft.com/office/powerpoint/2010/main" val="80659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941" y="1053884"/>
            <a:ext cx="4029557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ahnschrift" panose="020B0502040204020203" pitchFamily="34" charset="0"/>
              </a:rPr>
              <a:t>Start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Comparison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Logical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Identity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Membership operator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Condition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Loop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Function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Modules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 slice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Encoding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String 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a-IR" sz="2400" dirty="0"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469" y="406240"/>
            <a:ext cx="2494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latin typeface="Bahnschrift" panose="020B0502040204020203" pitchFamily="34" charset="0"/>
              </a:rPr>
              <a:t>Coding in Python</a:t>
            </a:r>
          </a:p>
        </p:txBody>
      </p:sp>
    </p:spTree>
    <p:extLst>
      <p:ext uri="{BB962C8B-B14F-4D97-AF65-F5344CB8AC3E}">
        <p14:creationId xmlns:p14="http://schemas.microsoft.com/office/powerpoint/2010/main" val="408582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941" y="1053884"/>
            <a:ext cx="4029557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ahnschrift" panose="020B0502040204020203" pitchFamily="34" charset="0"/>
              </a:rPr>
              <a:t>Start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Comparison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Logical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Identity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Membership operator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Condition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Loop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Function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Modules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 slice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Encoding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String 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a-IR" sz="2400" dirty="0"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469" y="406240"/>
            <a:ext cx="2494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latin typeface="Bahnschrift" panose="020B0502040204020203" pitchFamily="34" charset="0"/>
              </a:rPr>
              <a:t>Coding in Python</a:t>
            </a:r>
          </a:p>
        </p:txBody>
      </p:sp>
    </p:spTree>
    <p:extLst>
      <p:ext uri="{BB962C8B-B14F-4D97-AF65-F5344CB8AC3E}">
        <p14:creationId xmlns:p14="http://schemas.microsoft.com/office/powerpoint/2010/main" val="42759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562" r="36923" b="14515"/>
          <a:stretch/>
        </p:blipFill>
        <p:spPr>
          <a:xfrm>
            <a:off x="205502" y="1574809"/>
            <a:ext cx="5301218" cy="4582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3" name="Rounded Rectangle 42"/>
          <p:cNvSpPr/>
          <p:nvPr/>
        </p:nvSpPr>
        <p:spPr>
          <a:xfrm>
            <a:off x="4896433" y="305997"/>
            <a:ext cx="2415933" cy="608437"/>
          </a:xfrm>
          <a:prstGeom prst="roundRect">
            <a:avLst/>
          </a:prstGeom>
          <a:solidFill>
            <a:srgbClr val="A84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800" dirty="0">
                <a:cs typeface="B Traffic" panose="00000400000000000000" pitchFamily="2" charset="-78"/>
              </a:rPr>
              <a:t>نصب پایتون</a:t>
            </a:r>
          </a:p>
        </p:txBody>
      </p:sp>
      <p:sp>
        <p:nvSpPr>
          <p:cNvPr id="3" name="Rectangle 2"/>
          <p:cNvSpPr/>
          <p:nvPr/>
        </p:nvSpPr>
        <p:spPr>
          <a:xfrm>
            <a:off x="433957" y="3952067"/>
            <a:ext cx="1937289" cy="650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/>
          <a:srcRect t="9771" r="30107" b="21823"/>
          <a:stretch/>
        </p:blipFill>
        <p:spPr>
          <a:xfrm>
            <a:off x="6307909" y="1574809"/>
            <a:ext cx="5548295" cy="4582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0" name="Rectangle 59"/>
          <p:cNvSpPr/>
          <p:nvPr/>
        </p:nvSpPr>
        <p:spPr>
          <a:xfrm>
            <a:off x="9240817" y="4448013"/>
            <a:ext cx="492120" cy="309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0" name="Flowchart: Connector 39"/>
          <p:cNvSpPr/>
          <p:nvPr/>
        </p:nvSpPr>
        <p:spPr>
          <a:xfrm>
            <a:off x="185985" y="883435"/>
            <a:ext cx="495944" cy="635395"/>
          </a:xfrm>
          <a:prstGeom prst="flowChartConnector">
            <a:avLst/>
          </a:prstGeom>
          <a:solidFill>
            <a:srgbClr val="A84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3600" dirty="0">
                <a:cs typeface="B Yekan" panose="00000400000000000000" pitchFamily="2" charset="-78"/>
              </a:rPr>
              <a:t>۱</a:t>
            </a:r>
            <a:endParaRPr lang="fa-IR" sz="2800" dirty="0">
              <a:cs typeface="B Yekan" panose="00000400000000000000" pitchFamily="2" charset="-78"/>
            </a:endParaRPr>
          </a:p>
        </p:txBody>
      </p:sp>
      <p:sp>
        <p:nvSpPr>
          <p:cNvPr id="61" name="Flowchart: Connector 60"/>
          <p:cNvSpPr/>
          <p:nvPr/>
        </p:nvSpPr>
        <p:spPr>
          <a:xfrm>
            <a:off x="11360262" y="883470"/>
            <a:ext cx="495944" cy="635395"/>
          </a:xfrm>
          <a:prstGeom prst="flowChartConnector">
            <a:avLst/>
          </a:prstGeom>
          <a:solidFill>
            <a:srgbClr val="A84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3600" dirty="0">
                <a:cs typeface="B Yekan" panose="00000400000000000000" pitchFamily="2" charset="-78"/>
              </a:rPr>
              <a:t>۲</a:t>
            </a:r>
          </a:p>
        </p:txBody>
      </p:sp>
      <p:sp>
        <p:nvSpPr>
          <p:cNvPr id="62" name="Right Arrow 61"/>
          <p:cNvSpPr/>
          <p:nvPr/>
        </p:nvSpPr>
        <p:spPr>
          <a:xfrm>
            <a:off x="5631543" y="3265714"/>
            <a:ext cx="551543" cy="566057"/>
          </a:xfrm>
          <a:prstGeom prst="rightArrow">
            <a:avLst/>
          </a:prstGeom>
          <a:solidFill>
            <a:srgbClr val="A84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360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57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941" y="1053884"/>
            <a:ext cx="4029557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ahnschrift" panose="020B0502040204020203" pitchFamily="34" charset="0"/>
              </a:rPr>
              <a:t>Start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Comparison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Logical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Identity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Membership operator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Condition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Loop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Function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Modules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 slice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Encoding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String 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a-IR" sz="2400" dirty="0"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469" y="406240"/>
            <a:ext cx="2494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latin typeface="Bahnschrift" panose="020B0502040204020203" pitchFamily="34" charset="0"/>
              </a:rPr>
              <a:t>Coding in Python</a:t>
            </a:r>
          </a:p>
        </p:txBody>
      </p:sp>
    </p:spTree>
    <p:extLst>
      <p:ext uri="{BB962C8B-B14F-4D97-AF65-F5344CB8AC3E}">
        <p14:creationId xmlns:p14="http://schemas.microsoft.com/office/powerpoint/2010/main" val="40561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941" y="1053884"/>
            <a:ext cx="4029557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ahnschrift" panose="020B0502040204020203" pitchFamily="34" charset="0"/>
              </a:rPr>
              <a:t>Start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Comparison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Logical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Identity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Membership operator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Condition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Loop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Function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Modules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 slice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Encoding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String 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a-IR" sz="2400" dirty="0"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469" y="406240"/>
            <a:ext cx="2494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latin typeface="Bahnschrift" panose="020B0502040204020203" pitchFamily="34" charset="0"/>
              </a:rPr>
              <a:t>Coding in Python</a:t>
            </a:r>
          </a:p>
        </p:txBody>
      </p:sp>
    </p:spTree>
    <p:extLst>
      <p:ext uri="{BB962C8B-B14F-4D97-AF65-F5344CB8AC3E}">
        <p14:creationId xmlns:p14="http://schemas.microsoft.com/office/powerpoint/2010/main" val="15367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0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5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3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8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1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905" r="22564" b="7892"/>
          <a:stretch/>
        </p:blipFill>
        <p:spPr>
          <a:xfrm>
            <a:off x="201478" y="1534363"/>
            <a:ext cx="5386522" cy="45874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56462" y="5238427"/>
            <a:ext cx="2324745" cy="340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Flowchart: Connector 5"/>
          <p:cNvSpPr/>
          <p:nvPr/>
        </p:nvSpPr>
        <p:spPr>
          <a:xfrm>
            <a:off x="170482" y="867940"/>
            <a:ext cx="495944" cy="635395"/>
          </a:xfrm>
          <a:prstGeom prst="flowChartConnector">
            <a:avLst/>
          </a:prstGeom>
          <a:solidFill>
            <a:srgbClr val="A84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3600" dirty="0">
                <a:cs typeface="B Yekan" panose="00000400000000000000" pitchFamily="2" charset="-78"/>
              </a:rPr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96433" y="305997"/>
            <a:ext cx="2415933" cy="608437"/>
          </a:xfrm>
          <a:prstGeom prst="roundRect">
            <a:avLst/>
          </a:prstGeom>
          <a:solidFill>
            <a:srgbClr val="A84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800" dirty="0">
                <a:cs typeface="B Traffic" panose="00000400000000000000" pitchFamily="2" charset="-78"/>
              </a:rPr>
              <a:t>نصب پایتون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9863" r="42406" b="17214"/>
          <a:stretch/>
        </p:blipFill>
        <p:spPr>
          <a:xfrm>
            <a:off x="6383713" y="1542081"/>
            <a:ext cx="5386522" cy="4510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6678844" y="4631411"/>
            <a:ext cx="5084370" cy="684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Flowchart: Connector 9"/>
          <p:cNvSpPr/>
          <p:nvPr/>
        </p:nvSpPr>
        <p:spPr>
          <a:xfrm>
            <a:off x="11274291" y="898968"/>
            <a:ext cx="495944" cy="635395"/>
          </a:xfrm>
          <a:prstGeom prst="flowChartConnector">
            <a:avLst/>
          </a:prstGeom>
          <a:solidFill>
            <a:srgbClr val="A84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3600" dirty="0">
                <a:cs typeface="B Yekan" panose="00000400000000000000" pitchFamily="2" charset="-78"/>
              </a:rPr>
              <a:t>4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706159" y="3429000"/>
            <a:ext cx="551543" cy="566057"/>
          </a:xfrm>
          <a:prstGeom prst="rightArrow">
            <a:avLst/>
          </a:prstGeom>
          <a:solidFill>
            <a:srgbClr val="A84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360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39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532" t="20709" r="18275" b="26112"/>
          <a:stretch/>
        </p:blipFill>
        <p:spPr>
          <a:xfrm>
            <a:off x="309966" y="1239863"/>
            <a:ext cx="5151894" cy="4795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702229" y="2712203"/>
            <a:ext cx="3303724" cy="1224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Rectangle 3"/>
          <p:cNvSpPr/>
          <p:nvPr/>
        </p:nvSpPr>
        <p:spPr>
          <a:xfrm>
            <a:off x="1702229" y="5610384"/>
            <a:ext cx="2249838" cy="232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979" t="11176" r="21451"/>
          <a:stretch/>
        </p:blipFill>
        <p:spPr>
          <a:xfrm>
            <a:off x="6323308" y="1208866"/>
            <a:ext cx="5532895" cy="4841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4896433" y="305997"/>
            <a:ext cx="2415933" cy="608437"/>
          </a:xfrm>
          <a:prstGeom prst="roundRect">
            <a:avLst/>
          </a:prstGeom>
          <a:solidFill>
            <a:srgbClr val="A84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800" dirty="0">
                <a:cs typeface="B Traffic" panose="00000400000000000000" pitchFamily="2" charset="-78"/>
              </a:rPr>
              <a:t>نصب پایتون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63472" y="542475"/>
            <a:ext cx="495944" cy="635395"/>
          </a:xfrm>
          <a:prstGeom prst="flowChartConnector">
            <a:avLst/>
          </a:prstGeom>
          <a:solidFill>
            <a:srgbClr val="A84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3600" dirty="0">
                <a:cs typeface="B Yekan" panose="00000400000000000000" pitchFamily="2" charset="-78"/>
              </a:rPr>
              <a:t>5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11402887" y="486263"/>
            <a:ext cx="495944" cy="635395"/>
          </a:xfrm>
          <a:prstGeom prst="flowChartConnector">
            <a:avLst/>
          </a:prstGeom>
          <a:solidFill>
            <a:srgbClr val="A84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3600" dirty="0">
                <a:cs typeface="B Yekan" panose="00000400000000000000" pitchFamily="2" charset="-78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98040" y="1759978"/>
            <a:ext cx="2378989" cy="508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ight Arrow 10"/>
          <p:cNvSpPr/>
          <p:nvPr/>
        </p:nvSpPr>
        <p:spPr>
          <a:xfrm>
            <a:off x="5631543" y="3265714"/>
            <a:ext cx="551543" cy="566057"/>
          </a:xfrm>
          <a:prstGeom prst="rightArrow">
            <a:avLst/>
          </a:prstGeom>
          <a:solidFill>
            <a:srgbClr val="A84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360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62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214" t="9693" r="12712" b="13400"/>
          <a:stretch/>
        </p:blipFill>
        <p:spPr>
          <a:xfrm>
            <a:off x="419438" y="1213790"/>
            <a:ext cx="6137329" cy="5051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ounded Rectangle 2"/>
          <p:cNvSpPr/>
          <p:nvPr/>
        </p:nvSpPr>
        <p:spPr>
          <a:xfrm>
            <a:off x="4896433" y="305997"/>
            <a:ext cx="2415933" cy="608437"/>
          </a:xfrm>
          <a:prstGeom prst="roundRect">
            <a:avLst/>
          </a:prstGeom>
          <a:solidFill>
            <a:srgbClr val="A84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800" dirty="0">
                <a:cs typeface="B Traffic" panose="00000400000000000000" pitchFamily="2" charset="-78"/>
              </a:rPr>
              <a:t>نصب پایتون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48070" y="3976915"/>
            <a:ext cx="5109091" cy="986972"/>
            <a:chOff x="995308" y="2699657"/>
            <a:chExt cx="5109091" cy="986972"/>
          </a:xfrm>
          <a:solidFill>
            <a:srgbClr val="A84554"/>
          </a:solidFill>
        </p:grpSpPr>
        <p:sp>
          <p:nvSpPr>
            <p:cNvPr id="6" name="Rounded Rectangle 5"/>
            <p:cNvSpPr/>
            <p:nvPr/>
          </p:nvSpPr>
          <p:spPr>
            <a:xfrm>
              <a:off x="995308" y="2699657"/>
              <a:ext cx="5109091" cy="98697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5308" y="2830431"/>
              <a:ext cx="5109091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I</a:t>
              </a:r>
              <a:r>
                <a:rPr lang="fa-IR" sz="2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ntegrated </a:t>
              </a:r>
              <a:r>
                <a:rPr lang="en-US" sz="2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D</a:t>
              </a:r>
              <a:r>
                <a:rPr lang="fa-IR" sz="2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evelopment </a:t>
              </a:r>
              <a:r>
                <a:rPr lang="en-US" sz="2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E</a:t>
              </a:r>
              <a:r>
                <a:rPr lang="fa-IR" sz="2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nvironment</a:t>
              </a:r>
              <a:r>
                <a:rPr lang="en-US" sz="2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 (IDE)</a:t>
              </a:r>
              <a:endParaRPr lang="fa-IR" sz="20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30295" y="3230541"/>
              <a:ext cx="2108269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fa-IR" sz="2000" dirty="0">
                  <a:solidFill>
                    <a:schemeClr val="bg1"/>
                  </a:solidFill>
                  <a:cs typeface="B Yekan" panose="00000400000000000000" pitchFamily="2" charset="-78"/>
                </a:rPr>
                <a:t>محیط توسعه یکپارچه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5817A1-D6B3-424C-BBF9-830A80093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981" y="1743503"/>
            <a:ext cx="132588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DC5501-E818-4BC8-9C00-3AF24DADA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409" y="1155429"/>
            <a:ext cx="1325880" cy="132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46F281C-4E41-4A2A-9E85-9CC851C79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95" y="2586910"/>
            <a:ext cx="1346274" cy="123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yder IDE logo and wordmark">
            <a:extLst>
              <a:ext uri="{FF2B5EF4-FFF2-40B4-BE49-F238E27FC236}">
                <a16:creationId xmlns:a16="http://schemas.microsoft.com/office/drawing/2014/main" id="{343C675E-6D04-4DD1-B9F5-9F97B8B4C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099" y="3466601"/>
            <a:ext cx="3431596" cy="171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922C0CA-B697-48EC-9784-2E545F0F3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698" y="4147285"/>
            <a:ext cx="1763542" cy="176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42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34E04A-17A2-4893-90BC-890320A26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0" t="21925" r="26083" b="6520"/>
          <a:stretch/>
        </p:blipFill>
        <p:spPr>
          <a:xfrm>
            <a:off x="2415368" y="907298"/>
            <a:ext cx="7091680" cy="5805562"/>
          </a:xfrm>
          <a:prstGeom prst="rect">
            <a:avLst/>
          </a:prstGeom>
        </p:spPr>
      </p:pic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F0744AAA-6676-44AB-BF83-4A81F44D63BF}"/>
              </a:ext>
            </a:extLst>
          </p:cNvPr>
          <p:cNvSpPr/>
          <p:nvPr/>
        </p:nvSpPr>
        <p:spPr>
          <a:xfrm>
            <a:off x="4068736" y="238441"/>
            <a:ext cx="3790367" cy="608437"/>
          </a:xfrm>
          <a:prstGeom prst="roundRect">
            <a:avLst/>
          </a:prstGeom>
          <a:solidFill>
            <a:srgbClr val="A84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2800" dirty="0">
              <a:cs typeface="B Traffic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F6E35C-04BC-4C99-9942-CD5BAC223413}"/>
              </a:ext>
            </a:extLst>
          </p:cNvPr>
          <p:cNvSpPr txBox="1"/>
          <p:nvPr/>
        </p:nvSpPr>
        <p:spPr>
          <a:xfrm>
            <a:off x="4160177" y="301666"/>
            <a:ext cx="36020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Python IDE for beginners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89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ow to Install Pip on Windows - ActiveState">
            <a:extLst>
              <a:ext uri="{FF2B5EF4-FFF2-40B4-BE49-F238E27FC236}">
                <a16:creationId xmlns:a16="http://schemas.microsoft.com/office/drawing/2014/main" id="{498102D4-9D0F-4620-A6F4-5E4174CC1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68" y="1132114"/>
            <a:ext cx="7588553" cy="407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7184B851-9CB0-4515-BF05-4B33A88AA105}"/>
              </a:ext>
            </a:extLst>
          </p:cNvPr>
          <p:cNvSpPr/>
          <p:nvPr/>
        </p:nvSpPr>
        <p:spPr>
          <a:xfrm>
            <a:off x="721360" y="5793313"/>
            <a:ext cx="10789920" cy="516047"/>
          </a:xfrm>
          <a:prstGeom prst="roundRect">
            <a:avLst/>
          </a:prstGeom>
          <a:solidFill>
            <a:srgbClr val="A84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2800" dirty="0">
              <a:cs typeface="B Traffic" panose="000004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F50E0-DD5C-429E-9016-C96886B30912}"/>
              </a:ext>
            </a:extLst>
          </p:cNvPr>
          <p:cNvSpPr txBox="1"/>
          <p:nvPr/>
        </p:nvSpPr>
        <p:spPr>
          <a:xfrm>
            <a:off x="780869" y="5854273"/>
            <a:ext cx="10773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pip is a package-management system written in Python used to install and manage software packages</a:t>
            </a:r>
          </a:p>
        </p:txBody>
      </p:sp>
    </p:spTree>
    <p:extLst>
      <p:ext uri="{BB962C8B-B14F-4D97-AF65-F5344CB8AC3E}">
        <p14:creationId xmlns:p14="http://schemas.microsoft.com/office/powerpoint/2010/main" val="7779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67" t="9326" r="69047" b="-198"/>
          <a:stretch/>
        </p:blipFill>
        <p:spPr>
          <a:xfrm>
            <a:off x="493484" y="914401"/>
            <a:ext cx="3207657" cy="5225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184B851-9CB0-4515-BF05-4B33A88AA105}"/>
              </a:ext>
            </a:extLst>
          </p:cNvPr>
          <p:cNvSpPr/>
          <p:nvPr/>
        </p:nvSpPr>
        <p:spPr>
          <a:xfrm>
            <a:off x="5075647" y="132740"/>
            <a:ext cx="2043197" cy="516047"/>
          </a:xfrm>
          <a:prstGeom prst="roundRect">
            <a:avLst/>
          </a:prstGeom>
          <a:solidFill>
            <a:srgbClr val="A84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cs typeface="B Traffic" panose="00000400000000000000" pitchFamily="2" charset="-78"/>
              </a:rPr>
              <a:t>PIP</a:t>
            </a:r>
            <a:endParaRPr lang="fa-IR" sz="2800" dirty="0">
              <a:cs typeface="B Traffic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141" y="1611086"/>
            <a:ext cx="2844800" cy="551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Rounded Rectangle 4"/>
          <p:cNvSpPr/>
          <p:nvPr/>
        </p:nvSpPr>
        <p:spPr>
          <a:xfrm>
            <a:off x="4310742" y="1553698"/>
            <a:ext cx="4412344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&gt;</a:t>
            </a:r>
            <a:r>
              <a:rPr lang="en-US" sz="2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python 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-m pip --version</a:t>
            </a:r>
            <a:endParaRPr lang="fa-IR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5647" y="2468988"/>
            <a:ext cx="686961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2800" dirty="0">
                <a:cs typeface="B Traffic" panose="00000400000000000000" pitchFamily="2" charset="-78"/>
              </a:rPr>
              <a:t>ورژن پیپ که نصب شده چنده؟ اصلا نصب هست؟؟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10742" y="3677808"/>
            <a:ext cx="7097486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fa-IR" sz="2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  </a:t>
            </a:r>
            <a:r>
              <a:rPr lang="en-US" sz="2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&gt; </a:t>
            </a:r>
            <a:r>
              <a:rPr lang="fa-IR" sz="2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python </a:t>
            </a:r>
            <a:r>
              <a:rPr lang="fa-IR" sz="2400" dirty="0">
                <a:solidFill>
                  <a:schemeClr val="bg1"/>
                </a:solidFill>
                <a:latin typeface="Bahnschrift" panose="020B0502040204020203" pitchFamily="34" charset="0"/>
              </a:rPr>
              <a:t>-m pip install --upgrade --user pip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5647" y="4711398"/>
            <a:ext cx="686961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 smtClean="0">
                <a:cs typeface="B Traffic" panose="00000400000000000000" pitchFamily="2" charset="-78"/>
              </a:rPr>
              <a:t>نصب و بروز رسانی </a:t>
            </a:r>
            <a:r>
              <a:rPr lang="en-US" sz="2800" dirty="0" smtClean="0">
                <a:cs typeface="B Traffic" panose="00000400000000000000" pitchFamily="2" charset="-78"/>
              </a:rPr>
              <a:t>PIP</a:t>
            </a:r>
            <a:endParaRPr lang="fa-IR" sz="2800" dirty="0"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42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713" y="632272"/>
            <a:ext cx="3047999" cy="353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73256" y="4680423"/>
            <a:ext cx="88809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2400" dirty="0">
                <a:cs typeface="B Traffic" panose="00000400000000000000" pitchFamily="2" charset="-78"/>
              </a:rPr>
              <a:t>نام ژوپیتر به سه زبان برنامه‌نویسی که مورد پشتیبانی این پروژه هستند برمیگردد</a:t>
            </a:r>
          </a:p>
        </p:txBody>
      </p:sp>
      <p:sp>
        <p:nvSpPr>
          <p:cNvPr id="3" name="Freeform 2"/>
          <p:cNvSpPr/>
          <p:nvPr/>
        </p:nvSpPr>
        <p:spPr>
          <a:xfrm>
            <a:off x="7678057" y="1216496"/>
            <a:ext cx="1799790" cy="771961"/>
          </a:xfrm>
          <a:custGeom>
            <a:avLst/>
            <a:gdLst>
              <a:gd name="connsiteX0" fmla="*/ 0 w 1453101"/>
              <a:gd name="connsiteY0" fmla="*/ 771961 h 771961"/>
              <a:gd name="connsiteX1" fmla="*/ 769257 w 1453101"/>
              <a:gd name="connsiteY1" fmla="*/ 2704 h 771961"/>
              <a:gd name="connsiteX2" fmla="*/ 1393372 w 1453101"/>
              <a:gd name="connsiteY2" fmla="*/ 510704 h 771961"/>
              <a:gd name="connsiteX3" fmla="*/ 1306286 w 1453101"/>
              <a:gd name="connsiteY3" fmla="*/ 336533 h 771961"/>
              <a:gd name="connsiteX4" fmla="*/ 1451429 w 1453101"/>
              <a:gd name="connsiteY4" fmla="*/ 525218 h 771961"/>
              <a:gd name="connsiteX5" fmla="*/ 1190172 w 1453101"/>
              <a:gd name="connsiteY5" fmla="*/ 525218 h 77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3101" h="771961">
                <a:moveTo>
                  <a:pt x="0" y="771961"/>
                </a:moveTo>
                <a:cubicBezTo>
                  <a:pt x="268514" y="409104"/>
                  <a:pt x="537028" y="46247"/>
                  <a:pt x="769257" y="2704"/>
                </a:cubicBezTo>
                <a:cubicBezTo>
                  <a:pt x="1001486" y="-40839"/>
                  <a:pt x="1303867" y="455066"/>
                  <a:pt x="1393372" y="510704"/>
                </a:cubicBezTo>
                <a:cubicBezTo>
                  <a:pt x="1482877" y="566342"/>
                  <a:pt x="1296610" y="334114"/>
                  <a:pt x="1306286" y="336533"/>
                </a:cubicBezTo>
                <a:cubicBezTo>
                  <a:pt x="1315962" y="338952"/>
                  <a:pt x="1470781" y="493771"/>
                  <a:pt x="1451429" y="525218"/>
                </a:cubicBezTo>
                <a:cubicBezTo>
                  <a:pt x="1432077" y="556665"/>
                  <a:pt x="1311124" y="540941"/>
                  <a:pt x="1190172" y="525218"/>
                </a:cubicBezTo>
              </a:path>
            </a:pathLst>
          </a:custGeom>
          <a:ln w="38100">
            <a:solidFill>
              <a:srgbClr val="F3772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Freeform 3"/>
          <p:cNvSpPr/>
          <p:nvPr/>
        </p:nvSpPr>
        <p:spPr>
          <a:xfrm>
            <a:off x="2641578" y="1079549"/>
            <a:ext cx="2119086" cy="579630"/>
          </a:xfrm>
          <a:custGeom>
            <a:avLst/>
            <a:gdLst>
              <a:gd name="connsiteX0" fmla="*/ 2338576 w 2338576"/>
              <a:gd name="connsiteY0" fmla="*/ 537184 h 579630"/>
              <a:gd name="connsiteX1" fmla="*/ 1337090 w 2338576"/>
              <a:gd name="connsiteY1" fmla="*/ 155 h 579630"/>
              <a:gd name="connsiteX2" fmla="*/ 74347 w 2338576"/>
              <a:gd name="connsiteY2" fmla="*/ 479126 h 579630"/>
              <a:gd name="connsiteX3" fmla="*/ 321090 w 2338576"/>
              <a:gd name="connsiteY3" fmla="*/ 261412 h 579630"/>
              <a:gd name="connsiteX4" fmla="*/ 1776 w 2338576"/>
              <a:gd name="connsiteY4" fmla="*/ 551698 h 579630"/>
              <a:gd name="connsiteX5" fmla="*/ 495261 w 2338576"/>
              <a:gd name="connsiteY5" fmla="*/ 551698 h 5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576" h="579630">
                <a:moveTo>
                  <a:pt x="2338576" y="537184"/>
                </a:moveTo>
                <a:cubicBezTo>
                  <a:pt x="2026518" y="273507"/>
                  <a:pt x="1714461" y="9831"/>
                  <a:pt x="1337090" y="155"/>
                </a:cubicBezTo>
                <a:cubicBezTo>
                  <a:pt x="959719" y="-9521"/>
                  <a:pt x="243680" y="435583"/>
                  <a:pt x="74347" y="479126"/>
                </a:cubicBezTo>
                <a:cubicBezTo>
                  <a:pt x="-94986" y="522669"/>
                  <a:pt x="333185" y="249317"/>
                  <a:pt x="321090" y="261412"/>
                </a:cubicBezTo>
                <a:cubicBezTo>
                  <a:pt x="308995" y="273507"/>
                  <a:pt x="-27252" y="503317"/>
                  <a:pt x="1776" y="551698"/>
                </a:cubicBezTo>
                <a:cubicBezTo>
                  <a:pt x="30804" y="600079"/>
                  <a:pt x="263032" y="575888"/>
                  <a:pt x="495261" y="551698"/>
                </a:cubicBezTo>
              </a:path>
            </a:pathLst>
          </a:custGeom>
          <a:ln w="38100">
            <a:solidFill>
              <a:srgbClr val="F3772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Freeform 7"/>
          <p:cNvSpPr/>
          <p:nvPr/>
        </p:nvSpPr>
        <p:spPr>
          <a:xfrm>
            <a:off x="2641578" y="3265715"/>
            <a:ext cx="2235222" cy="696685"/>
          </a:xfrm>
          <a:custGeom>
            <a:avLst/>
            <a:gdLst>
              <a:gd name="connsiteX0" fmla="*/ 2235222 w 2235222"/>
              <a:gd name="connsiteY0" fmla="*/ 0 h 696685"/>
              <a:gd name="connsiteX1" fmla="*/ 1349850 w 2235222"/>
              <a:gd name="connsiteY1" fmla="*/ 667657 h 696685"/>
              <a:gd name="connsiteX2" fmla="*/ 29050 w 2235222"/>
              <a:gd name="connsiteY2" fmla="*/ 420914 h 696685"/>
              <a:gd name="connsiteX3" fmla="*/ 406422 w 2235222"/>
              <a:gd name="connsiteY3" fmla="*/ 348343 h 696685"/>
              <a:gd name="connsiteX4" fmla="*/ 43565 w 2235222"/>
              <a:gd name="connsiteY4" fmla="*/ 391885 h 696685"/>
              <a:gd name="connsiteX5" fmla="*/ 203222 w 2235222"/>
              <a:gd name="connsiteY5" fmla="*/ 696685 h 69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5222" h="696685">
                <a:moveTo>
                  <a:pt x="2235222" y="0"/>
                </a:moveTo>
                <a:cubicBezTo>
                  <a:pt x="1976383" y="298752"/>
                  <a:pt x="1717545" y="597505"/>
                  <a:pt x="1349850" y="667657"/>
                </a:cubicBezTo>
                <a:cubicBezTo>
                  <a:pt x="982155" y="737809"/>
                  <a:pt x="186288" y="474133"/>
                  <a:pt x="29050" y="420914"/>
                </a:cubicBezTo>
                <a:cubicBezTo>
                  <a:pt x="-128188" y="367695"/>
                  <a:pt x="404003" y="353181"/>
                  <a:pt x="406422" y="348343"/>
                </a:cubicBezTo>
                <a:cubicBezTo>
                  <a:pt x="408841" y="343505"/>
                  <a:pt x="77432" y="333828"/>
                  <a:pt x="43565" y="391885"/>
                </a:cubicBezTo>
                <a:cubicBezTo>
                  <a:pt x="9698" y="449942"/>
                  <a:pt x="106460" y="573313"/>
                  <a:pt x="203222" y="696685"/>
                </a:cubicBezTo>
              </a:path>
            </a:pathLst>
          </a:custGeom>
          <a:ln w="38100">
            <a:solidFill>
              <a:srgbClr val="F3772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pic>
        <p:nvPicPr>
          <p:cNvPr id="1028" name="Picture 4" descr="R (programming language)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8" y="3041807"/>
            <a:ext cx="1811196" cy="140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726" y="1840113"/>
            <a:ext cx="2077960" cy="1299333"/>
          </a:xfrm>
          <a:prstGeom prst="rect">
            <a:avLst/>
          </a:prstGeom>
        </p:spPr>
      </p:pic>
      <p:pic>
        <p:nvPicPr>
          <p:cNvPr id="1034" name="Picture 10" descr="File:Python-logo-notext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8" y="971799"/>
            <a:ext cx="1568685" cy="156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334351" y="5279385"/>
            <a:ext cx="7358765" cy="5915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&gt; python 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-m pip install --upgrade --user notebook</a:t>
            </a:r>
            <a:endParaRPr lang="fa-IR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3067</TotalTime>
  <Words>509</Words>
  <Application>Microsoft Office PowerPoint</Application>
  <PresentationFormat>Widescreen</PresentationFormat>
  <Paragraphs>244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B Traffic</vt:lpstr>
      <vt:lpstr>B Yekan</vt:lpstr>
      <vt:lpstr>Bahnschrift</vt:lpstr>
      <vt:lpstr>Calibri</vt:lpstr>
      <vt:lpstr>Calibri Light</vt:lpstr>
      <vt:lpstr>Century Gothic</vt:lpstr>
      <vt:lpstr>Consolas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INTERNET</dc:creator>
  <cp:lastModifiedBy>INTERNET</cp:lastModifiedBy>
  <cp:revision>69</cp:revision>
  <dcterms:created xsi:type="dcterms:W3CDTF">2022-02-19T06:34:22Z</dcterms:created>
  <dcterms:modified xsi:type="dcterms:W3CDTF">2022-02-23T10:52:47Z</dcterms:modified>
</cp:coreProperties>
</file>