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A43232-C058-4304-9B29-E06BE7D295B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43232-C058-4304-9B29-E06BE7D295B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43232-C058-4304-9B29-E06BE7D295B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43232-C058-4304-9B29-E06BE7D295B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A43232-C058-4304-9B29-E06BE7D295B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A43232-C058-4304-9B29-E06BE7D295BC}"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A43232-C058-4304-9B29-E06BE7D295BC}"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A43232-C058-4304-9B29-E06BE7D295BC}"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43232-C058-4304-9B29-E06BE7D295BC}"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75020-5FDB-4596-A62C-B77BB9279F0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43232-C058-4304-9B29-E06BE7D295BC}"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75020-5FDB-4596-A62C-B77BB9279F0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1A43232-C058-4304-9B29-E06BE7D295BC}" type="datetimeFigureOut">
              <a:rPr lang="en-US" smtClean="0"/>
              <a:t>5/19/2020</a:t>
            </a:fld>
            <a:endParaRPr lang="en-US"/>
          </a:p>
        </p:txBody>
      </p:sp>
      <p:sp>
        <p:nvSpPr>
          <p:cNvPr id="9" name="Slide Number Placeholder 8"/>
          <p:cNvSpPr>
            <a:spLocks noGrp="1"/>
          </p:cNvSpPr>
          <p:nvPr>
            <p:ph type="sldNum" sz="quarter" idx="11"/>
          </p:nvPr>
        </p:nvSpPr>
        <p:spPr/>
        <p:txBody>
          <a:bodyPr/>
          <a:lstStyle/>
          <a:p>
            <a:fld id="{9D475020-5FDB-4596-A62C-B77BB9279F0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D475020-5FDB-4596-A62C-B77BB9279F0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1A43232-C058-4304-9B29-E06BE7D295BC}" type="datetimeFigureOut">
              <a:rPr lang="en-US" smtClean="0"/>
              <a:t>5/19/2020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3886199"/>
          </a:xfrm>
        </p:spPr>
        <p:txBody>
          <a:bodyPr>
            <a:normAutofit fontScale="90000"/>
          </a:bodyPr>
          <a:lstStyle/>
          <a:p>
            <a:pPr algn="l"/>
            <a:r>
              <a:rPr lang="en-US" sz="3200" b="1" dirty="0" smtClean="0">
                <a:latin typeface="Arial" pitchFamily="34" charset="0"/>
                <a:cs typeface="Arial" pitchFamily="34" charset="0"/>
              </a:rPr>
              <a:t>	        Oxfords E-Lesson </a:t>
            </a:r>
            <a:r>
              <a:rPr lang="en-US" sz="3200" b="1" dirty="0" smtClean="0">
                <a:latin typeface="Arial" pitchFamily="34" charset="0"/>
                <a:cs typeface="Arial" pitchFamily="34" charset="0"/>
              </a:rPr>
              <a:t>1, T3</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200" dirty="0" smtClean="0">
                <a:latin typeface="Arial" pitchFamily="34" charset="0"/>
                <a:cs typeface="Arial" pitchFamily="34" charset="0"/>
              </a:rPr>
              <a:t>Grade:	Basic 5/6</a:t>
            </a:r>
            <a:br>
              <a:rPr lang="en-US" sz="3200" dirty="0" smtClean="0">
                <a:latin typeface="Arial" pitchFamily="34" charset="0"/>
                <a:cs typeface="Arial" pitchFamily="34" charset="0"/>
              </a:rPr>
            </a:br>
            <a:r>
              <a:rPr lang="en-US" sz="3200" dirty="0" smtClean="0">
                <a:latin typeface="Arial" pitchFamily="34" charset="0"/>
                <a:cs typeface="Arial" pitchFamily="34" charset="0"/>
              </a:rPr>
              <a:t>Subject:	English Language</a:t>
            </a:r>
            <a:br>
              <a:rPr lang="en-US" sz="3200" dirty="0" smtClean="0">
                <a:latin typeface="Arial" pitchFamily="34" charset="0"/>
                <a:cs typeface="Arial" pitchFamily="34" charset="0"/>
              </a:rPr>
            </a:br>
            <a:r>
              <a:rPr lang="en-US" sz="3200" dirty="0" smtClean="0">
                <a:latin typeface="Arial" pitchFamily="34" charset="0"/>
                <a:cs typeface="Arial" pitchFamily="34" charset="0"/>
              </a:rPr>
              <a:t>Lesson Breakdown:</a:t>
            </a:r>
            <a:br>
              <a:rPr lang="en-US" sz="3200" dirty="0" smtClean="0">
                <a:latin typeface="Arial" pitchFamily="34" charset="0"/>
                <a:cs typeface="Arial" pitchFamily="34" charset="0"/>
              </a:rPr>
            </a:br>
            <a:r>
              <a:rPr lang="en-US" sz="3200" dirty="0" smtClean="0">
                <a:latin typeface="Arial" pitchFamily="34" charset="0"/>
                <a:cs typeface="Arial" pitchFamily="34" charset="0"/>
              </a:rPr>
              <a:t>i. Intensifiers</a:t>
            </a:r>
            <a:br>
              <a:rPr lang="en-US" sz="3200" dirty="0" smtClean="0">
                <a:latin typeface="Arial" pitchFamily="34" charset="0"/>
                <a:cs typeface="Arial" pitchFamily="34" charset="0"/>
              </a:rPr>
            </a:br>
            <a:r>
              <a:rPr lang="en-US" sz="3200" dirty="0" smtClean="0">
                <a:latin typeface="Arial" pitchFamily="34" charset="0"/>
                <a:cs typeface="Arial" pitchFamily="34" charset="0"/>
              </a:rPr>
              <a:t>ii. Sentence formation to express intensifiers</a:t>
            </a:r>
            <a:br>
              <a:rPr lang="en-US" sz="3200" dirty="0" smtClean="0">
                <a:latin typeface="Arial" pitchFamily="34" charset="0"/>
                <a:cs typeface="Arial" pitchFamily="34" charset="0"/>
              </a:rPr>
            </a:br>
            <a:r>
              <a:rPr lang="en-US" sz="3200" dirty="0" smtClean="0">
                <a:latin typeface="Arial" pitchFamily="34" charset="0"/>
                <a:cs typeface="Arial" pitchFamily="34" charset="0"/>
              </a:rPr>
              <a:t>iii. Tenses: Simple present tense</a:t>
            </a:r>
            <a:br>
              <a:rPr lang="en-US" sz="3200" dirty="0" smtClean="0">
                <a:latin typeface="Arial" pitchFamily="34" charset="0"/>
                <a:cs typeface="Arial" pitchFamily="34" charset="0"/>
              </a:rPr>
            </a:br>
            <a:endParaRPr lang="en-US" sz="3200" dirty="0">
              <a:latin typeface="Arial" pitchFamily="34" charset="0"/>
              <a:cs typeface="Arial" pitchFamily="34" charset="0"/>
            </a:endParaRPr>
          </a:p>
        </p:txBody>
      </p:sp>
    </p:spTree>
    <p:extLst>
      <p:ext uri="{BB962C8B-B14F-4D97-AF65-F5344CB8AC3E}">
        <p14:creationId xmlns:p14="http://schemas.microsoft.com/office/powerpoint/2010/main" val="135921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95400"/>
            <a:ext cx="7620000" cy="4343400"/>
          </a:xfrm>
        </p:spPr>
        <p:txBody>
          <a:bodyPr/>
          <a:lstStyle/>
          <a:p>
            <a:r>
              <a:rPr lang="en-US" sz="2800" b="1" dirty="0" smtClean="0">
                <a:solidFill>
                  <a:srgbClr val="FF0000"/>
                </a:solidFill>
                <a:latin typeface="Arial" pitchFamily="34" charset="0"/>
                <a:cs typeface="Arial" pitchFamily="34" charset="0"/>
              </a:rPr>
              <a:t>		       </a:t>
            </a:r>
            <a:r>
              <a:rPr lang="en-US" sz="2800" b="1" u="sng" dirty="0" smtClean="0">
                <a:solidFill>
                  <a:srgbClr val="FF0000"/>
                </a:solidFill>
                <a:latin typeface="Arial" pitchFamily="34" charset="0"/>
                <a:cs typeface="Arial" pitchFamily="34" charset="0"/>
              </a:rPr>
              <a:t>Salient Points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i. Intensifiers are other forms of adverbs used to increase or lower the meaning of an </a:t>
            </a:r>
            <a:r>
              <a:rPr lang="en-US" sz="2800" dirty="0" smtClean="0">
                <a:latin typeface="Arial" pitchFamily="34" charset="0"/>
                <a:cs typeface="Arial" pitchFamily="34" charset="0"/>
              </a:rPr>
              <a:t>expression.</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They increase or decrease the force of adjectives or adverbs and come rightly before the adjective or adverb they </a:t>
            </a:r>
            <a:r>
              <a:rPr lang="en-US" sz="2800" dirty="0" smtClean="0">
                <a:latin typeface="Arial" pitchFamily="34" charset="0"/>
                <a:cs typeface="Arial" pitchFamily="34" charset="0"/>
              </a:rPr>
              <a:t>intensify</a:t>
            </a:r>
            <a:r>
              <a:rPr lang="en-US" sz="2800" dirty="0" smtClean="0">
                <a:latin typeface="Arial" pitchFamily="34" charset="0"/>
                <a:cs typeface="Arial" pitchFamily="34" charset="0"/>
              </a:rPr>
              <a:t>.</a:t>
            </a:r>
            <a:br>
              <a:rPr lang="en-US" sz="2800" dirty="0" smtClean="0">
                <a:latin typeface="Arial" pitchFamily="34" charset="0"/>
                <a:cs typeface="Arial" pitchFamily="34" charset="0"/>
              </a:rPr>
            </a:br>
            <a:r>
              <a:rPr lang="en-US" sz="2800" b="1" u="sng" dirty="0" smtClean="0">
                <a:solidFill>
                  <a:srgbClr val="FF0000"/>
                </a:solidFill>
                <a:latin typeface="Arial" pitchFamily="34" charset="0"/>
                <a:cs typeface="Arial" pitchFamily="34" charset="0"/>
              </a:rPr>
              <a:t>Examples of intensifiers are:-</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(1) too  (2) completely (3) certainly (4) sweetly  </a:t>
            </a:r>
            <a:br>
              <a:rPr lang="en-US" sz="2800" dirty="0" smtClean="0">
                <a:latin typeface="Arial" pitchFamily="34" charset="0"/>
                <a:cs typeface="Arial" pitchFamily="34" charset="0"/>
              </a:rPr>
            </a:br>
            <a:r>
              <a:rPr lang="en-US" sz="2800" dirty="0" smtClean="0">
                <a:latin typeface="Arial" pitchFamily="34" charset="0"/>
                <a:cs typeface="Arial" pitchFamily="34" charset="0"/>
              </a:rPr>
              <a:t>(5) absolutely (6) independently (7) particularly </a:t>
            </a:r>
            <a:br>
              <a:rPr lang="en-US" sz="2800" dirty="0" smtClean="0">
                <a:latin typeface="Arial" pitchFamily="34" charset="0"/>
                <a:cs typeface="Arial" pitchFamily="34" charset="0"/>
              </a:rPr>
            </a:br>
            <a:r>
              <a:rPr lang="en-US" sz="2800" dirty="0" smtClean="0">
                <a:latin typeface="Arial" pitchFamily="34" charset="0"/>
                <a:cs typeface="Arial" pitchFamily="34" charset="0"/>
              </a:rPr>
              <a:t>(8) very (9) so </a:t>
            </a:r>
            <a:r>
              <a:rPr lang="en-US" sz="2800" dirty="0" smtClean="0">
                <a:latin typeface="Arial" pitchFamily="34" charset="0"/>
                <a:cs typeface="Arial" pitchFamily="34" charset="0"/>
              </a:rPr>
              <a:t> </a:t>
            </a:r>
            <a:r>
              <a:rPr lang="en-US" sz="2800" dirty="0" smtClean="0">
                <a:latin typeface="Arial" pitchFamily="34" charset="0"/>
                <a:cs typeface="Arial" pitchFamily="34" charset="0"/>
              </a:rPr>
              <a:t>etc.</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15638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7620000" cy="3200400"/>
          </a:xfrm>
        </p:spPr>
        <p:txBody>
          <a:bodyPr/>
          <a:lstStyle/>
          <a:p>
            <a:r>
              <a:rPr lang="en-US" sz="2800" dirty="0" smtClean="0">
                <a:latin typeface="Arial" pitchFamily="34" charset="0"/>
                <a:cs typeface="Arial" pitchFamily="34" charset="0"/>
              </a:rPr>
              <a:t>ii) </a:t>
            </a:r>
            <a:r>
              <a:rPr lang="en-US" sz="2800" b="1" u="sng" dirty="0" smtClean="0">
                <a:solidFill>
                  <a:schemeClr val="accent5"/>
                </a:solidFill>
                <a:latin typeface="Arial" pitchFamily="34" charset="0"/>
                <a:cs typeface="Arial" pitchFamily="34" charset="0"/>
              </a:rPr>
              <a:t>Sentence formation to express intensifier</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1. The man is </a:t>
            </a:r>
            <a:r>
              <a:rPr lang="en-US" sz="2800" u="sng" dirty="0" smtClean="0">
                <a:solidFill>
                  <a:srgbClr val="FF0000"/>
                </a:solidFill>
                <a:latin typeface="Arial" pitchFamily="34" charset="0"/>
                <a:cs typeface="Arial" pitchFamily="34" charset="0"/>
              </a:rPr>
              <a:t>too</a:t>
            </a:r>
            <a:r>
              <a:rPr lang="en-US" sz="2800" dirty="0" smtClean="0">
                <a:latin typeface="Arial" pitchFamily="34" charset="0"/>
                <a:cs typeface="Arial" pitchFamily="34" charset="0"/>
              </a:rPr>
              <a:t> old to carry the bucket.</a:t>
            </a:r>
            <a:br>
              <a:rPr lang="en-US" sz="2800" dirty="0" smtClean="0">
                <a:latin typeface="Arial" pitchFamily="34" charset="0"/>
                <a:cs typeface="Arial" pitchFamily="34" charset="0"/>
              </a:rPr>
            </a:br>
            <a:r>
              <a:rPr lang="en-US" sz="2800" dirty="0" smtClean="0">
                <a:latin typeface="Arial" pitchFamily="34" charset="0"/>
                <a:cs typeface="Arial" pitchFamily="34" charset="0"/>
              </a:rPr>
              <a:t>2. He can whistle quite </a:t>
            </a:r>
            <a:r>
              <a:rPr lang="en-US" sz="2800" u="sng" dirty="0" smtClean="0">
                <a:solidFill>
                  <a:srgbClr val="FF0000"/>
                </a:solidFill>
                <a:latin typeface="Arial" pitchFamily="34" charset="0"/>
                <a:cs typeface="Arial" pitchFamily="34" charset="0"/>
              </a:rPr>
              <a:t>loudly.</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3. Mary was </a:t>
            </a:r>
            <a:r>
              <a:rPr lang="en-US" sz="2800" u="sng" dirty="0" smtClean="0">
                <a:solidFill>
                  <a:srgbClr val="FF0000"/>
                </a:solidFill>
                <a:latin typeface="Arial" pitchFamily="34" charset="0"/>
                <a:cs typeface="Arial" pitchFamily="34" charset="0"/>
              </a:rPr>
              <a:t>very</a:t>
            </a:r>
            <a:r>
              <a:rPr lang="en-US" sz="2800" dirty="0" smtClean="0">
                <a:latin typeface="Arial" pitchFamily="34" charset="0"/>
                <a:cs typeface="Arial" pitchFamily="34" charset="0"/>
              </a:rPr>
              <a:t> cheerful on her birthday </a:t>
            </a:r>
            <a:r>
              <a:rPr lang="en-US" sz="2800" dirty="0" smtClean="0">
                <a:latin typeface="Arial" pitchFamily="34" charset="0"/>
                <a:cs typeface="Arial" pitchFamily="34" charset="0"/>
              </a:rPr>
              <a:t>party.</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4. The pot is </a:t>
            </a:r>
            <a:r>
              <a:rPr lang="en-US" sz="2800" u="sng" dirty="0" smtClean="0">
                <a:solidFill>
                  <a:srgbClr val="FF0000"/>
                </a:solidFill>
                <a:latin typeface="Arial" pitchFamily="34" charset="0"/>
                <a:cs typeface="Arial" pitchFamily="34" charset="0"/>
              </a:rPr>
              <a:t>completely</a:t>
            </a:r>
            <a:r>
              <a:rPr lang="en-US" sz="2800" dirty="0" smtClean="0">
                <a:latin typeface="Arial" pitchFamily="34" charset="0"/>
                <a:cs typeface="Arial" pitchFamily="34" charset="0"/>
              </a:rPr>
              <a:t> </a:t>
            </a:r>
            <a:r>
              <a:rPr lang="en-US" sz="2800" dirty="0" smtClean="0">
                <a:latin typeface="Arial" pitchFamily="34" charset="0"/>
                <a:cs typeface="Arial" pitchFamily="34" charset="0"/>
              </a:rPr>
              <a:t>empty.</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5. The story is </a:t>
            </a:r>
            <a:r>
              <a:rPr lang="en-US" sz="2800" u="sng" dirty="0" smtClean="0">
                <a:solidFill>
                  <a:srgbClr val="FF0000"/>
                </a:solidFill>
                <a:latin typeface="Arial" pitchFamily="34" charset="0"/>
                <a:cs typeface="Arial" pitchFamily="34" charset="0"/>
              </a:rPr>
              <a:t>rather</a:t>
            </a:r>
            <a:r>
              <a:rPr lang="en-US" sz="2800" dirty="0" smtClean="0">
                <a:latin typeface="Arial" pitchFamily="34" charset="0"/>
                <a:cs typeface="Arial" pitchFamily="34" charset="0"/>
              </a:rPr>
              <a:t> boring and drab </a:t>
            </a:r>
            <a:r>
              <a:rPr lang="en-US" sz="2800" dirty="0" smtClean="0">
                <a:latin typeface="Arial" pitchFamily="34" charset="0"/>
                <a:cs typeface="Arial" pitchFamily="34" charset="0"/>
              </a:rPr>
              <a: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6. The car is a </a:t>
            </a:r>
            <a:r>
              <a:rPr lang="en-US" sz="2800" u="sng" dirty="0" smtClean="0">
                <a:solidFill>
                  <a:srgbClr val="FF0000"/>
                </a:solidFill>
                <a:latin typeface="Arial" pitchFamily="34" charset="0"/>
                <a:cs typeface="Arial" pitchFamily="34" charset="0"/>
              </a:rPr>
              <a:t>fairly</a:t>
            </a:r>
            <a:r>
              <a:rPr lang="en-US" sz="2800" dirty="0" smtClean="0">
                <a:latin typeface="Arial" pitchFamily="34" charset="0"/>
                <a:cs typeface="Arial" pitchFamily="34" charset="0"/>
              </a:rPr>
              <a:t> used </a:t>
            </a:r>
            <a:r>
              <a:rPr lang="en-US" sz="2800" dirty="0" smtClean="0">
                <a:latin typeface="Arial" pitchFamily="34" charset="0"/>
                <a:cs typeface="Arial" pitchFamily="34" charset="0"/>
              </a:rPr>
              <a:t>one.</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47602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20000" cy="4800600"/>
          </a:xfrm>
        </p:spPr>
        <p:txBody>
          <a:bodyPr/>
          <a:lstStyle/>
          <a:p>
            <a:r>
              <a:rPr lang="en-US" sz="2400" b="1" u="sng" dirty="0" smtClean="0">
                <a:solidFill>
                  <a:schemeClr val="accent5"/>
                </a:solidFill>
                <a:latin typeface="Arial" pitchFamily="34" charset="0"/>
                <a:cs typeface="Arial" pitchFamily="34" charset="0"/>
              </a:rPr>
              <a:t>iii. Tenses: Simple present tense</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Simple present tense is used to denote what is happening at the moment, fixed action and universal </a:t>
            </a:r>
            <a:r>
              <a:rPr lang="en-US" sz="2400" dirty="0" smtClean="0">
                <a:latin typeface="Arial" pitchFamily="34" charset="0"/>
                <a:cs typeface="Arial" pitchFamily="34" charset="0"/>
              </a:rPr>
              <a:t>truth.</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b="1" u="sng" dirty="0" smtClean="0">
                <a:solidFill>
                  <a:srgbClr val="FF0000"/>
                </a:solidFill>
                <a:latin typeface="Arial" pitchFamily="34" charset="0"/>
                <a:cs typeface="Arial" pitchFamily="34" charset="0"/>
              </a:rPr>
              <a:t>Examples:</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1. </a:t>
            </a:r>
            <a:r>
              <a:rPr lang="en-US" sz="2400" dirty="0" smtClean="0">
                <a:solidFill>
                  <a:srgbClr val="00B050"/>
                </a:solidFill>
                <a:latin typeface="Arial" pitchFamily="34" charset="0"/>
                <a:cs typeface="Arial" pitchFamily="34" charset="0"/>
              </a:rPr>
              <a:t>To express what is happening at the moment:</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a. See how it </a:t>
            </a:r>
            <a:r>
              <a:rPr lang="en-US" sz="2400" dirty="0" smtClean="0">
                <a:solidFill>
                  <a:srgbClr val="FF0000"/>
                </a:solidFill>
                <a:latin typeface="Arial" pitchFamily="34" charset="0"/>
                <a:cs typeface="Arial" pitchFamily="34" charset="0"/>
              </a:rPr>
              <a:t>rains</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b. See how sweetly Mary </a:t>
            </a:r>
            <a:r>
              <a:rPr lang="en-US" sz="2400" dirty="0" smtClean="0">
                <a:solidFill>
                  <a:srgbClr val="FF0000"/>
                </a:solidFill>
                <a:latin typeface="Arial" pitchFamily="34" charset="0"/>
                <a:cs typeface="Arial" pitchFamily="34" charset="0"/>
              </a:rPr>
              <a:t>sings</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2. </a:t>
            </a:r>
            <a:r>
              <a:rPr lang="en-US" sz="2400" dirty="0" smtClean="0">
                <a:solidFill>
                  <a:srgbClr val="00B050"/>
                </a:solidFill>
                <a:latin typeface="Arial" pitchFamily="34" charset="0"/>
                <a:cs typeface="Arial" pitchFamily="34" charset="0"/>
              </a:rPr>
              <a:t>To express custom or habit:</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a. Cows give us milk</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b. We go to school</a:t>
            </a:r>
            <a:br>
              <a:rPr lang="en-US" sz="2400" dirty="0" smtClean="0">
                <a:latin typeface="Arial" pitchFamily="34" charset="0"/>
                <a:cs typeface="Arial" pitchFamily="34" charset="0"/>
              </a:rPr>
            </a:br>
            <a:r>
              <a:rPr lang="en-US" sz="2400" dirty="0" smtClean="0">
                <a:latin typeface="Arial" pitchFamily="34" charset="0"/>
                <a:cs typeface="Arial" pitchFamily="34" charset="0"/>
              </a:rPr>
              <a:t>3. </a:t>
            </a:r>
            <a:r>
              <a:rPr lang="en-US" sz="2400" dirty="0" smtClean="0">
                <a:solidFill>
                  <a:srgbClr val="00B050"/>
                </a:solidFill>
                <a:latin typeface="Arial" pitchFamily="34" charset="0"/>
                <a:cs typeface="Arial" pitchFamily="34" charset="0"/>
              </a:rPr>
              <a:t>To express general truth:</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a. The sun rises in the east</a:t>
            </a:r>
            <a:br>
              <a:rPr lang="en-US" sz="2400" dirty="0" smtClean="0">
                <a:latin typeface="Arial" pitchFamily="34" charset="0"/>
                <a:cs typeface="Arial" pitchFamily="34" charset="0"/>
              </a:rPr>
            </a:br>
            <a:r>
              <a:rPr lang="en-US" sz="2400" dirty="0">
                <a:latin typeface="Arial" pitchFamily="34" charset="0"/>
                <a:cs typeface="Arial" pitchFamily="34" charset="0"/>
              </a:rPr>
              <a:t> </a:t>
            </a:r>
            <a:r>
              <a:rPr lang="en-US" sz="2400" dirty="0" smtClean="0">
                <a:latin typeface="Arial" pitchFamily="34" charset="0"/>
                <a:cs typeface="Arial" pitchFamily="34" charset="0"/>
              </a:rPr>
              <a:t>    b. Where there is a will, there is a way</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61290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7620000" cy="4191000"/>
          </a:xfrm>
        </p:spPr>
        <p:txBody>
          <a:bodyPr/>
          <a:lstStyle/>
          <a:p>
            <a:r>
              <a:rPr lang="en-US" sz="2800" b="1" u="sng" dirty="0" smtClean="0">
                <a:solidFill>
                  <a:srgbClr val="FF0000"/>
                </a:solidFill>
                <a:latin typeface="Arial" pitchFamily="34" charset="0"/>
                <a:cs typeface="Arial" pitchFamily="34" charset="0"/>
              </a:rPr>
              <a:t>Assignment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1. Define intensifier</a:t>
            </a:r>
            <a:br>
              <a:rPr lang="en-US" sz="2800" dirty="0" smtClean="0">
                <a:latin typeface="Arial" pitchFamily="34" charset="0"/>
                <a:cs typeface="Arial" pitchFamily="34" charset="0"/>
              </a:rPr>
            </a:br>
            <a:r>
              <a:rPr lang="en-US" sz="2800" dirty="0" smtClean="0">
                <a:latin typeface="Arial" pitchFamily="34" charset="0"/>
                <a:cs typeface="Arial" pitchFamily="34" charset="0"/>
              </a:rPr>
              <a:t>2. Write out five sentences and underline the </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intensifiers in </a:t>
            </a:r>
            <a:r>
              <a:rPr lang="en-US" sz="2800" dirty="0" smtClean="0">
                <a:latin typeface="Arial" pitchFamily="34" charset="0"/>
                <a:cs typeface="Arial" pitchFamily="34" charset="0"/>
              </a:rPr>
              <a:t>them.</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3. Write out two sentences that express an action</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happening at the </a:t>
            </a:r>
            <a:r>
              <a:rPr lang="en-US" sz="2800" dirty="0" smtClean="0">
                <a:latin typeface="Arial" pitchFamily="34" charset="0"/>
                <a:cs typeface="Arial" pitchFamily="34" charset="0"/>
              </a:rPr>
              <a:t>moment.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4. Write out two sentences that denote custom or</a:t>
            </a:r>
            <a:br>
              <a:rPr lang="en-US" sz="2800" dirty="0" smtClean="0">
                <a:latin typeface="Arial" pitchFamily="34" charset="0"/>
                <a:cs typeface="Arial" pitchFamily="34" charset="0"/>
              </a:rPr>
            </a:b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smtClean="0">
                <a:latin typeface="Arial" pitchFamily="34" charset="0"/>
                <a:cs typeface="Arial" pitchFamily="34" charset="0"/>
              </a:rPr>
              <a:t>habit.</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5. Write out two sentences that express general</a:t>
            </a:r>
            <a:br>
              <a:rPr lang="en-US" sz="2800" dirty="0" smtClean="0">
                <a:latin typeface="Arial" pitchFamily="34" charset="0"/>
                <a:cs typeface="Arial" pitchFamily="34" charset="0"/>
              </a:rPr>
            </a:br>
            <a:r>
              <a:rPr lang="en-US" sz="2800">
                <a:latin typeface="Arial" pitchFamily="34" charset="0"/>
                <a:cs typeface="Arial" pitchFamily="34" charset="0"/>
              </a:rPr>
              <a:t> </a:t>
            </a:r>
            <a:r>
              <a:rPr lang="en-US" sz="2800" smtClean="0">
                <a:latin typeface="Arial" pitchFamily="34" charset="0"/>
                <a:cs typeface="Arial" pitchFamily="34" charset="0"/>
              </a:rPr>
              <a:t>    </a:t>
            </a:r>
            <a:r>
              <a:rPr lang="en-US" sz="2800" smtClean="0">
                <a:latin typeface="Arial" pitchFamily="34" charset="0"/>
                <a:cs typeface="Arial" pitchFamily="34" charset="0"/>
              </a:rPr>
              <a:t>truth.</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720846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309</TotalTime>
  <Words>15</Words>
  <Application>Microsoft Office PowerPoint</Application>
  <PresentationFormat>On-screen Show (4:3)</PresentationFormat>
  <Paragraphs>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         Oxfords E-Lesson 1, T3 Grade: Basic 5/6 Subject: English Language Lesson Breakdown: i. Intensifiers ii. Sentence formation to express intensifiers iii. Tenses: Simple present tense </vt:lpstr>
      <vt:lpstr>         Salient Points i. Intensifiers are other forms of adverbs used to increase or lower the meaning of an expression. They increase or decrease the force of adjectives or adverbs and come rightly before the adjective or adverb they intensify. Examples of intensifiers are:- (1) too  (2) completely (3) certainly (4) sweetly   (5) absolutely (6) independently (7) particularly  (8) very (9) so  etc.</vt:lpstr>
      <vt:lpstr>ii) Sentence formation to express intensifier 1. The man is too old to carry the bucket. 2. He can whistle quite loudly. 3. Mary was very cheerful on her birthday party. 4. The pot is completely empty. 5. The story is rather boring and drab . 6. The car is a fairly used one.</vt:lpstr>
      <vt:lpstr>iii. Tenses: Simple present tense Simple present tense is used to denote what is happening at the moment, fixed action and universal truth. Examples: 1. To express what is happening at the moment:      a. See how it rains      b. See how sweetly Mary sings 2. To express custom or habit:      a. Cows give us milk      b. We go to school 3. To express general truth:      a. The sun rises in the east      b. Where there is a will, there is a way</vt:lpstr>
      <vt:lpstr>Assignment 1. Define intensifier 2. Write out five sentences and underline the       intensifiers in them. 3. Write out two sentences that express an action      happening at the moment. 4. Write out two sentences that denote custom or      habit. 5. Write out two sentences that express general      truth.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Oxfords Int'l School</dc:creator>
  <cp:lastModifiedBy>Oxfords Int'l School</cp:lastModifiedBy>
  <cp:revision>8</cp:revision>
  <dcterms:created xsi:type="dcterms:W3CDTF">2020-05-19T17:50:24Z</dcterms:created>
  <dcterms:modified xsi:type="dcterms:W3CDTF">2020-05-19T23:11:59Z</dcterms:modified>
</cp:coreProperties>
</file>