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20" r:id="rId4"/>
    <p:sldMasterId id="2147483744" r:id="rId5"/>
    <p:sldMasterId id="2147483756" r:id="rId6"/>
    <p:sldMasterId id="2147483780" r:id="rId7"/>
  </p:sldMasterIdLst>
  <p:sldIdLst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FC7B27-F6C4-408F-BB52-EBB801C8680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00D50F4-CDAE-4BFB-A81F-B15B718FEBA1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6858D77-5A26-4EA7-BD82-EA15877B26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0070C0"/>
                </a:solidFill>
                <a:latin typeface="Algerian" pitchFamily="82" charset="0"/>
              </a:rPr>
              <a:t>Oxfords e lesson 1 T3</a:t>
            </a:r>
            <a:endParaRPr lang="en-US" sz="6000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84582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3600" dirty="0" smtClean="0"/>
              <a:t>Grade       : </a:t>
            </a:r>
            <a:r>
              <a:rPr lang="en-US" sz="3600" dirty="0" smtClean="0">
                <a:latin typeface="Arial Black" pitchFamily="34" charset="0"/>
              </a:rPr>
              <a:t>Basic 6</a:t>
            </a:r>
          </a:p>
          <a:p>
            <a:pPr marL="0" indent="0">
              <a:buNone/>
            </a:pPr>
            <a:r>
              <a:rPr lang="en-US" sz="3600" dirty="0" smtClean="0"/>
              <a:t>Subject     :  </a:t>
            </a:r>
            <a:r>
              <a:rPr lang="en-US" sz="3600" dirty="0" smtClean="0">
                <a:latin typeface="Arial Black" pitchFamily="34" charset="0"/>
              </a:rPr>
              <a:t>Mathematics</a:t>
            </a:r>
          </a:p>
          <a:p>
            <a:pPr marL="0" indent="0">
              <a:buNone/>
            </a:pPr>
            <a:r>
              <a:rPr lang="en-US" sz="3600" dirty="0" smtClean="0"/>
              <a:t>Topic         :  </a:t>
            </a:r>
            <a:r>
              <a:rPr lang="en-US" sz="3600" dirty="0" smtClean="0">
                <a:solidFill>
                  <a:srgbClr val="002060"/>
                </a:solidFill>
                <a:latin typeface="Berlin Sans FB Demi" pitchFamily="34" charset="0"/>
              </a:rPr>
              <a:t>Length And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  <a:latin typeface="Berlin Sans FB Demi" pitchFamily="34" charset="0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Berlin Sans FB Demi" pitchFamily="34" charset="0"/>
              </a:rPr>
              <a:t>                        Pythagoras Theorem</a:t>
            </a:r>
            <a:endParaRPr lang="en-US" sz="3600" dirty="0">
              <a:solidFill>
                <a:srgbClr val="00206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9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erlin Sans FB Demi" pitchFamily="34" charset="0"/>
              </a:rPr>
              <a:t>Solution</a:t>
            </a:r>
            <a:endParaRPr lang="en-US" sz="4400" dirty="0">
              <a:latin typeface="Berlin Sans FB Dem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𝑄𝑅</m:t>
                    </m:r>
                    <m:r>
                      <a:rPr lang="en-US" b="0" i="1" smtClean="0">
                        <a:latin typeface="Cambria Math"/>
                      </a:rPr>
                      <m:t>=14</m:t>
                    </m:r>
                    <m:r>
                      <a:rPr lang="en-US" b="0" i="1" smtClean="0">
                        <a:latin typeface="Cambria Math"/>
                      </a:rPr>
                      <m:t>𝑐𝑚</m:t>
                    </m:r>
                    <m:r>
                      <a:rPr lang="en-US" b="0" i="1" smtClean="0">
                        <a:latin typeface="Cambria Math"/>
                      </a:rPr>
                      <m:t>;  </m:t>
                    </m:r>
                    <m:r>
                      <a:rPr lang="en-US" b="0" i="1" smtClean="0">
                        <a:latin typeface="Cambria Math"/>
                      </a:rPr>
                      <m:t>𝐻𝑒𝑖𝑔h𝑡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𝑃𝑍</m:t>
                    </m:r>
                    <m:r>
                      <a:rPr lang="en-US" b="0" i="1" smtClean="0">
                        <a:latin typeface="Cambria Math"/>
                      </a:rPr>
                      <m:t>=12</m:t>
                    </m:r>
                    <m:r>
                      <a:rPr lang="en-US" b="0" i="1" smtClean="0">
                        <a:latin typeface="Cambria Math"/>
                      </a:rPr>
                      <m:t>𝑐𝑚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Area of a triangle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𝑏𝑎𝑠𝑒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h𝑒𝑖𝑔h𝑡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Thus, area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𝑃𝑄𝑅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𝑄𝑅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𝑃𝑍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×14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×12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𝑐𝑚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=84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31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417036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7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76200"/>
            <a:ext cx="7239000" cy="1143000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174182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1. Find the lengths of the unknown sides.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(a)                              (b)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>
            <a:off x="1905000" y="2286000"/>
            <a:ext cx="1828800" cy="205740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flipH="1">
            <a:off x="4800600" y="2085109"/>
            <a:ext cx="1905000" cy="228600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2" y="1965325"/>
            <a:ext cx="7683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2" y="4114800"/>
            <a:ext cx="7683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4011902"/>
            <a:ext cx="7683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905000" y="4011902"/>
            <a:ext cx="3319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36932" y="4011902"/>
            <a:ext cx="0" cy="359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400800" y="4011902"/>
            <a:ext cx="3048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00800" y="4011902"/>
            <a:ext cx="0" cy="35920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08438"/>
            <a:ext cx="7683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28800"/>
            <a:ext cx="7683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21727"/>
            <a:ext cx="7683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25282">
            <a:off x="5377153" y="2648672"/>
            <a:ext cx="8905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33" y="4329113"/>
            <a:ext cx="11461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716" y="2948998"/>
            <a:ext cx="761397" cy="983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16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239000" cy="4846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2. Find the area of the triangle below.  </a:t>
            </a: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flipH="1">
            <a:off x="1447800" y="2590800"/>
            <a:ext cx="2923309" cy="220980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3"/>
          </p:cNvCxnSpPr>
          <p:nvPr/>
        </p:nvCxnSpPr>
        <p:spPr>
          <a:xfrm flipH="1">
            <a:off x="2909454" y="2590800"/>
            <a:ext cx="1461655" cy="2209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60725"/>
            <a:ext cx="113982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06" y="4800600"/>
            <a:ext cx="11461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496291" y="4953000"/>
            <a:ext cx="29233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6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lgerian" pitchFamily="82" charset="0"/>
              </a:rPr>
              <a:t>Additional studies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438400"/>
            <a:ext cx="6196405" cy="3603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Berlin Sans FB" pitchFamily="34" charset="0"/>
              </a:rPr>
              <a:t>Read and study on the area of plane shapes.</a:t>
            </a:r>
            <a:endParaRPr lang="en-US" sz="4400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atin typeface="Algerian" pitchFamily="82" charset="0"/>
              </a:rPr>
              <a:t>Salient point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Berlin Sans FB Demi" pitchFamily="34" charset="0"/>
              </a:rPr>
              <a:t>Pythagoras Theorem</a:t>
            </a:r>
          </a:p>
          <a:p>
            <a:pPr marL="0" indent="0">
              <a:buNone/>
            </a:pPr>
            <a:r>
              <a:rPr lang="en-US" sz="3200" dirty="0" smtClean="0">
                <a:latin typeface="Berlin Sans FB" pitchFamily="34" charset="0"/>
              </a:rPr>
              <a:t>Pythagoras theorem states that in a right angled triangle, the square of the hypotenuse is equal to the sum of the squares of the other two sides.</a:t>
            </a:r>
            <a:endParaRPr lang="en-US" sz="3200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5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413351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Berlin Sans FB" pitchFamily="34" charset="0"/>
              </a:rPr>
              <a:t>Let us use the triangle below to illustrate this information.</a:t>
            </a:r>
          </a:p>
          <a:p>
            <a:pPr marL="0" indent="0">
              <a:buNone/>
            </a:pPr>
            <a:r>
              <a:rPr lang="en-US" sz="3200" dirty="0" smtClean="0">
                <a:latin typeface="Berlin Sans FB" pitchFamily="34" charset="0"/>
              </a:rPr>
              <a:t>                    </a:t>
            </a:r>
            <a:endParaRPr lang="en-US" sz="3200" dirty="0">
              <a:latin typeface="Berlin Sans FB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38400" y="2895600"/>
            <a:ext cx="0" cy="2514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8400" y="5410200"/>
            <a:ext cx="2438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38400" y="2895600"/>
            <a:ext cx="2438400" cy="2514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81" y="2279650"/>
            <a:ext cx="858837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029200"/>
            <a:ext cx="841375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43055"/>
            <a:ext cx="938213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2438400" y="5043056"/>
            <a:ext cx="4709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09381" y="50292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51" y="3797300"/>
            <a:ext cx="2011363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1639">
            <a:off x="2316891" y="3353117"/>
            <a:ext cx="2530475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5240482"/>
            <a:ext cx="2066925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92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1" y="762000"/>
                <a:ext cx="8458200" cy="5638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B050"/>
                    </a:solidFill>
                  </a:rPr>
                  <a:t>The hypotenuse </a:t>
                </a:r>
                <a:r>
                  <a:rPr lang="en-US" sz="2800" dirty="0" smtClean="0"/>
                  <a:t>is the side that faces the right angle; </a:t>
                </a:r>
                <a:r>
                  <a:rPr lang="en-US" sz="2800" dirty="0" smtClean="0">
                    <a:solidFill>
                      <a:srgbClr val="00B050"/>
                    </a:solidFill>
                  </a:rPr>
                  <a:t>the opposite </a:t>
                </a:r>
                <a:r>
                  <a:rPr lang="en-US" sz="2800" dirty="0" smtClean="0"/>
                  <a:t>is the side that faces the included angle and </a:t>
                </a:r>
                <a:r>
                  <a:rPr lang="en-US" sz="2800" dirty="0" smtClean="0">
                    <a:solidFill>
                      <a:srgbClr val="00B050"/>
                    </a:solidFill>
                  </a:rPr>
                  <a:t>the adjacent </a:t>
                </a:r>
                <a:r>
                  <a:rPr lang="en-US" sz="2800" dirty="0" smtClean="0"/>
                  <a:t>is the side that is beside the included angle. Thus, from the right-angled triangle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𝑨𝑩𝑪</m:t>
                    </m:r>
                  </m:oMath>
                </a14:m>
                <a:r>
                  <a:rPr lang="en-US" sz="2800" dirty="0" smtClean="0"/>
                  <a:t>, we can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𝐴𝐶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𝐵𝐶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, which can also be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B050"/>
                    </a:solidFill>
                  </a:rPr>
                  <a:t>Note that the side that faces angle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</a:rPr>
                  <a:t> is denoted as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</a:rPr>
                  <a:t>, the side that faces angle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</a:rPr>
                  <a:t>is denoted as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</a:rPr>
                  <a:t> and the side that faces angle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</a:rPr>
                  <a:t> is denoted as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2800" dirty="0" smtClean="0">
                    <a:solidFill>
                      <a:srgbClr val="00B050"/>
                    </a:solidFill>
                  </a:rPr>
                  <a:t>.</a:t>
                </a:r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762000"/>
                <a:ext cx="8458200" cy="5638799"/>
              </a:xfrm>
              <a:blipFill rotWithShape="1">
                <a:blip r:embed="rId2"/>
                <a:stretch>
                  <a:fillRect l="-1514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88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Question 1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Find the length of the unknown side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3200" dirty="0" smtClean="0"/>
                  <a:t> in the figure below.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1813" r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438400" y="3505200"/>
            <a:ext cx="0" cy="2057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8400" y="5562600"/>
            <a:ext cx="198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38400" y="3505200"/>
            <a:ext cx="1981200" cy="2057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5716">
            <a:off x="2764631" y="3890939"/>
            <a:ext cx="132873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5413328"/>
            <a:ext cx="1335087" cy="93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4191000"/>
            <a:ext cx="112395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2438400" y="5257800"/>
            <a:ext cx="4401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78567" y="52578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5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itchFamily="34" charset="0"/>
              </a:rPr>
              <a:t>solution</a:t>
            </a:r>
            <a:endParaRPr lang="en-US" dirty="0">
              <a:latin typeface="Arial Black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8229600" cy="47701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us name the right-angled triangle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𝐴𝐵𝐶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𝐴𝐵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𝑥𝑐𝑚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𝐵𝐶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𝑐𝑚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𝐴𝐶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=3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𝑐𝑚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Using Pythagoras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𝐴𝐶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𝐵𝐶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=9+16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=25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25</m:t>
                        </m:r>
                      </m:e>
                    </m:rad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=5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𝑢𝑛𝑘𝑛𝑜𝑤𝑛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𝑠𝑖𝑑𝑒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5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𝑐𝑚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8229600" cy="4770120"/>
              </a:xfrm>
              <a:blipFill rotWithShape="1">
                <a:blip r:embed="rId2"/>
                <a:stretch>
                  <a:fillRect l="-1481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219200" y="3733800"/>
            <a:ext cx="0" cy="1828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3733800"/>
            <a:ext cx="1600200" cy="1828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562600"/>
            <a:ext cx="16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3244850"/>
            <a:ext cx="75565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219200" y="5257800"/>
            <a:ext cx="377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97025" y="52578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70500"/>
            <a:ext cx="75565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3" y="5257800"/>
            <a:ext cx="75565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4105275"/>
            <a:ext cx="566737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5" y="4422775"/>
            <a:ext cx="884237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497512"/>
            <a:ext cx="890587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59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239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smtClean="0">
                <a:latin typeface="Arial Black" pitchFamily="34" charset="0"/>
              </a:rPr>
              <a:t>Area of triangle</a:t>
            </a:r>
            <a:endParaRPr lang="en-US" sz="6000" dirty="0">
              <a:latin typeface="Arial Black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819400" y="2286000"/>
            <a:ext cx="1752600" cy="2133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9400" y="4419600"/>
            <a:ext cx="3581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2286000"/>
            <a:ext cx="1828800" cy="2133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22860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28956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2000" y="33528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72000" y="41148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59300" y="37338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99" name="Straight Arrow Connector 4098"/>
          <p:cNvCxnSpPr/>
          <p:nvPr/>
        </p:nvCxnSpPr>
        <p:spPr>
          <a:xfrm>
            <a:off x="2895600" y="4673599"/>
            <a:ext cx="3505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00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22" y="1845983"/>
            <a:ext cx="603556" cy="102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36231"/>
            <a:ext cx="60325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161631"/>
            <a:ext cx="60325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50" y="3303984"/>
            <a:ext cx="1206500" cy="81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637483"/>
            <a:ext cx="144780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4318000"/>
            <a:ext cx="60325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12" name="Straight Connector 4111"/>
          <p:cNvCxnSpPr/>
          <p:nvPr/>
        </p:nvCxnSpPr>
        <p:spPr>
          <a:xfrm>
            <a:off x="4419600" y="4229100"/>
            <a:ext cx="0" cy="190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14" name="Straight Connector 4113"/>
          <p:cNvCxnSpPr/>
          <p:nvPr/>
        </p:nvCxnSpPr>
        <p:spPr>
          <a:xfrm>
            <a:off x="4419600" y="4229100"/>
            <a:ext cx="139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06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400" y="1295400"/>
                <a:ext cx="7162800" cy="4495800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US" sz="3200" dirty="0" smtClean="0"/>
                  <a:t>From the triangle above, </a:t>
                </a:r>
              </a:p>
              <a:p>
                <a:pPr marL="45720" indent="0">
                  <a:buNone/>
                </a:pPr>
                <a:r>
                  <a:rPr lang="en-US" sz="3200" dirty="0" smtClean="0">
                    <a:solidFill>
                      <a:srgbClr val="FF0000"/>
                    </a:solidFill>
                  </a:rPr>
                  <a:t>Area of a triangle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𝑏𝑎𝑠𝑒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h𝑒𝑖𝑔h𝑡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3200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marL="45720" indent="0">
                  <a:buNone/>
                </a:pPr>
                <a:r>
                  <a:rPr lang="en-US" sz="3200" dirty="0" smtClean="0">
                    <a:solidFill>
                      <a:srgbClr val="FF0000"/>
                    </a:solidFill>
                  </a:rPr>
                  <a:t>So, area of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𝐴𝐵𝐶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𝐵𝐶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𝐴𝐷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400" y="1295400"/>
                <a:ext cx="7162800" cy="4495800"/>
              </a:xfrm>
              <a:blipFill rotWithShape="1">
                <a:blip r:embed="rId2"/>
                <a:stretch>
                  <a:fillRect l="-144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>
            <a:off x="3206496" y="3048000"/>
            <a:ext cx="298704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8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the area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𝑃𝑄𝑅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76" t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590800" y="4572000"/>
            <a:ext cx="3048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590800" y="2819400"/>
            <a:ext cx="1447800" cy="1752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38600" y="2819400"/>
            <a:ext cx="1600200" cy="1752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8600" y="2819400"/>
            <a:ext cx="38100" cy="1752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810000" y="4343400"/>
            <a:ext cx="266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0" y="4343400"/>
            <a:ext cx="0" cy="22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90800" y="4953000"/>
            <a:ext cx="3048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31" y="2438400"/>
            <a:ext cx="7191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4279900"/>
            <a:ext cx="7191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43400"/>
            <a:ext cx="7191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31" y="4883150"/>
            <a:ext cx="9112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23848">
            <a:off x="2802250" y="3122679"/>
            <a:ext cx="1043855" cy="90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1" y="3492500"/>
            <a:ext cx="781049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57700"/>
            <a:ext cx="7191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375787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203</TotalTime>
  <Words>432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Thatch</vt:lpstr>
      <vt:lpstr>Slipstream</vt:lpstr>
      <vt:lpstr>Foundry</vt:lpstr>
      <vt:lpstr>Essential</vt:lpstr>
      <vt:lpstr>Thermal</vt:lpstr>
      <vt:lpstr>Pushpin</vt:lpstr>
      <vt:lpstr>Opulent</vt:lpstr>
      <vt:lpstr>Oxfords e lesson 1 T3</vt:lpstr>
      <vt:lpstr>Salient point</vt:lpstr>
      <vt:lpstr>PowerPoint Presentation</vt:lpstr>
      <vt:lpstr>PowerPoint Presentation</vt:lpstr>
      <vt:lpstr>Question 1</vt:lpstr>
      <vt:lpstr>solution</vt:lpstr>
      <vt:lpstr>Area of triangle</vt:lpstr>
      <vt:lpstr>PowerPoint Presentation</vt:lpstr>
      <vt:lpstr>Question 2</vt:lpstr>
      <vt:lpstr>Solution</vt:lpstr>
      <vt:lpstr>assignment</vt:lpstr>
      <vt:lpstr>PowerPoint Presentation</vt:lpstr>
      <vt:lpstr>Additional studies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Oxfords e lesson 1 T3</dc:title>
  <dc:creator>Michael</dc:creator>
  <cp:lastModifiedBy>Michael</cp:lastModifiedBy>
  <cp:revision>19</cp:revision>
  <dcterms:created xsi:type="dcterms:W3CDTF">2020-05-20T08:58:43Z</dcterms:created>
  <dcterms:modified xsi:type="dcterms:W3CDTF">2020-05-20T12:22:00Z</dcterms:modified>
</cp:coreProperties>
</file>