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951DB48-96AF-4652-B3FB-3EB31F28048F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949CB2E-713B-4338-8CFB-98A825316F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5400" dirty="0" smtClean="0">
                <a:solidFill>
                  <a:srgbClr val="FF0000"/>
                </a:solidFill>
              </a:rPr>
              <a:t>Oxfords E-lesson 2,T3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600200"/>
            <a:ext cx="7620000" cy="480060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4000" dirty="0" smtClean="0">
                <a:latin typeface="Berlin Sans FB Demi" pitchFamily="34" charset="0"/>
              </a:rPr>
              <a:t>Grade      :  Basic 8</a:t>
            </a:r>
          </a:p>
          <a:p>
            <a:pPr marL="45720" indent="0">
              <a:buNone/>
            </a:pPr>
            <a:r>
              <a:rPr lang="en-US" sz="4000" dirty="0" smtClean="0">
                <a:latin typeface="Berlin Sans FB Demi" pitchFamily="34" charset="0"/>
              </a:rPr>
              <a:t>Subject     :  Basic science</a:t>
            </a:r>
          </a:p>
          <a:p>
            <a:pPr marL="45720" indent="0">
              <a:buNone/>
            </a:pPr>
            <a:r>
              <a:rPr lang="en-US" sz="4000" dirty="0" smtClean="0">
                <a:latin typeface="Berlin Sans FB Demi" pitchFamily="34" charset="0"/>
              </a:rPr>
              <a:t>Topic        :  Work, Energy and </a:t>
            </a:r>
          </a:p>
          <a:p>
            <a:pPr marL="45720" indent="0">
              <a:buNone/>
            </a:pPr>
            <a:r>
              <a:rPr lang="en-US" sz="4000" dirty="0">
                <a:latin typeface="Berlin Sans FB Demi" pitchFamily="34" charset="0"/>
              </a:rPr>
              <a:t> </a:t>
            </a:r>
            <a:r>
              <a:rPr lang="en-US" sz="4000" dirty="0" smtClean="0">
                <a:latin typeface="Berlin Sans FB Demi" pitchFamily="34" charset="0"/>
              </a:rPr>
              <a:t>                               Power</a:t>
            </a:r>
          </a:p>
          <a:p>
            <a:pPr marL="45720" indent="0">
              <a:buNone/>
            </a:pPr>
            <a:r>
              <a:rPr lang="en-US" sz="4000" dirty="0" smtClean="0">
                <a:latin typeface="Berlin Sans FB Demi" pitchFamily="34" charset="0"/>
              </a:rPr>
              <a:t>Breakdown :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i)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explain work.</a:t>
            </a:r>
          </a:p>
          <a:p>
            <a:pPr marL="4572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ii)  explain when work is to be done.</a:t>
            </a:r>
          </a:p>
          <a:p>
            <a:pPr marL="4572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iii) calculate work done on an object</a:t>
            </a:r>
          </a:p>
          <a:p>
            <a:pPr marL="45720" indent="0">
              <a:buNone/>
            </a:pPr>
            <a:endParaRPr lang="en-US" sz="2800" dirty="0"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32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7"/>
            <a:ext cx="6690360" cy="3603812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i).    Explain </a:t>
            </a:r>
            <a:r>
              <a:rPr lang="en-US" sz="3600" dirty="0" smtClean="0">
                <a:solidFill>
                  <a:srgbClr val="FF0000"/>
                </a:solidFill>
              </a:rPr>
              <a:t>work</a:t>
            </a:r>
            <a:r>
              <a:rPr lang="en-US" sz="3600" dirty="0" smtClean="0"/>
              <a:t>.</a:t>
            </a:r>
          </a:p>
          <a:p>
            <a:pPr marL="0" indent="0">
              <a:buNone/>
            </a:pPr>
            <a:r>
              <a:rPr lang="en-US" sz="3600" dirty="0" smtClean="0"/>
              <a:t>ii).   When is </a:t>
            </a:r>
            <a:r>
              <a:rPr lang="en-US" sz="3600" dirty="0" smtClean="0">
                <a:solidFill>
                  <a:srgbClr val="FF0000"/>
                </a:solidFill>
              </a:rPr>
              <a:t>work</a:t>
            </a:r>
            <a:r>
              <a:rPr lang="en-US" sz="3600" dirty="0" smtClean="0"/>
              <a:t> said to be   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done?</a:t>
            </a:r>
          </a:p>
          <a:p>
            <a:pPr marL="0" indent="0">
              <a:buNone/>
            </a:pPr>
            <a:r>
              <a:rPr lang="en-US" sz="3600" dirty="0" smtClean="0"/>
              <a:t> iii).  Calculate </a:t>
            </a:r>
            <a:r>
              <a:rPr lang="en-US" sz="3600" dirty="0" smtClean="0">
                <a:solidFill>
                  <a:srgbClr val="FF0000"/>
                </a:solidFill>
              </a:rPr>
              <a:t>work done </a:t>
            </a:r>
            <a:r>
              <a:rPr lang="en-US" sz="3600" dirty="0" smtClean="0"/>
              <a:t>on a 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object.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5717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en-US" b="1" dirty="0" smtClean="0"/>
              <a:t>Work</a:t>
            </a:r>
          </a:p>
          <a:p>
            <a:pPr marL="82296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Work</a:t>
            </a:r>
            <a:r>
              <a:rPr lang="en-US" dirty="0" smtClean="0"/>
              <a:t> is a product of </a:t>
            </a:r>
            <a:r>
              <a:rPr lang="en-US" dirty="0" smtClean="0">
                <a:solidFill>
                  <a:srgbClr val="FF0000"/>
                </a:solidFill>
              </a:rPr>
              <a:t>force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distance</a:t>
            </a:r>
            <a:r>
              <a:rPr lang="en-US" dirty="0" smtClean="0"/>
              <a:t> moved in a given direction. The </a:t>
            </a:r>
            <a:r>
              <a:rPr lang="en-US" dirty="0" smtClean="0">
                <a:solidFill>
                  <a:srgbClr val="FF0000"/>
                </a:solidFill>
              </a:rPr>
              <a:t>quantity of work done </a:t>
            </a:r>
            <a:r>
              <a:rPr lang="en-US" dirty="0" smtClean="0"/>
              <a:t>is always equal to the </a:t>
            </a:r>
            <a:r>
              <a:rPr lang="en-US" dirty="0" smtClean="0">
                <a:solidFill>
                  <a:srgbClr val="FF0000"/>
                </a:solidFill>
              </a:rPr>
              <a:t>quantity of energy put in</a:t>
            </a:r>
            <a:r>
              <a:rPr lang="en-US" dirty="0" smtClean="0"/>
              <a:t>.</a:t>
            </a:r>
          </a:p>
          <a:p>
            <a:pPr marL="82296" indent="0">
              <a:buNone/>
            </a:pPr>
            <a:r>
              <a:rPr lang="en-US" dirty="0" smtClean="0"/>
              <a:t>In science, </a:t>
            </a:r>
            <a:r>
              <a:rPr lang="en-US" dirty="0" smtClean="0">
                <a:solidFill>
                  <a:srgbClr val="FF0000"/>
                </a:solidFill>
              </a:rPr>
              <a:t>work is said to be done when a force can produce movement in a measured direction</a:t>
            </a:r>
            <a:r>
              <a:rPr lang="en-US" dirty="0" smtClean="0"/>
              <a:t>.</a:t>
            </a:r>
          </a:p>
          <a:p>
            <a:pPr marL="82296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work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dirty="0" smtClean="0">
                <a:solidFill>
                  <a:srgbClr val="0070C0"/>
                </a:solidFill>
              </a:rPr>
              <a:t> force (f)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dirty="0" smtClean="0">
                <a:solidFill>
                  <a:srgbClr val="0070C0"/>
                </a:solidFill>
              </a:rPr>
              <a:t> distance (d) moved in 				    the direction of the force</a:t>
            </a:r>
          </a:p>
          <a:p>
            <a:pPr marL="82296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[ w = f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en-US" dirty="0" smtClean="0">
                <a:solidFill>
                  <a:srgbClr val="0070C0"/>
                </a:solidFill>
              </a:rPr>
              <a:t> d ]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127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609600"/>
            <a:ext cx="7543800" cy="5864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3000" dirty="0" smtClean="0">
                <a:solidFill>
                  <a:srgbClr val="FF0000"/>
                </a:solidFill>
              </a:rPr>
              <a:t>Work can simply be defined as the product of distance moved and the force applied in the direction of the movement</a:t>
            </a:r>
            <a:r>
              <a:rPr lang="en-US" sz="3000" dirty="0" smtClean="0"/>
              <a:t>.</a:t>
            </a:r>
          </a:p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     Generally, for any work done, there must be </a:t>
            </a:r>
            <a:r>
              <a:rPr lang="en-US" sz="3000" dirty="0" smtClean="0">
                <a:solidFill>
                  <a:srgbClr val="FF0000"/>
                </a:solidFill>
              </a:rPr>
              <a:t>energy input </a:t>
            </a:r>
            <a:r>
              <a:rPr lang="en-US" sz="3000" dirty="0" smtClean="0"/>
              <a:t>since </a:t>
            </a:r>
            <a:r>
              <a:rPr lang="en-US" sz="3000" dirty="0" smtClean="0">
                <a:solidFill>
                  <a:srgbClr val="0070C0"/>
                </a:solidFill>
              </a:rPr>
              <a:t>energy is the capacity of any system or body to do work</a:t>
            </a:r>
            <a:r>
              <a:rPr lang="en-US" sz="3000" dirty="0" smtClean="0"/>
              <a:t>. Both work and energy are measured in unit called </a:t>
            </a:r>
            <a:r>
              <a:rPr lang="en-US" sz="3000" dirty="0" smtClean="0">
                <a:solidFill>
                  <a:srgbClr val="FF0000"/>
                </a:solidFill>
              </a:rPr>
              <a:t>joules </a:t>
            </a:r>
            <a:r>
              <a:rPr lang="en-US" sz="3000" dirty="0" smtClean="0"/>
              <a:t>named after the scientist </a:t>
            </a:r>
            <a:r>
              <a:rPr lang="en-US" sz="3000" dirty="0" smtClean="0">
                <a:solidFill>
                  <a:srgbClr val="0070C0"/>
                </a:solidFill>
              </a:rPr>
              <a:t>P. Joules </a:t>
            </a:r>
            <a:r>
              <a:rPr lang="en-US" sz="3000" dirty="0" smtClean="0"/>
              <a:t>who carried out early studies on energy.</a:t>
            </a:r>
          </a:p>
        </p:txBody>
      </p:sp>
    </p:spTree>
    <p:extLst>
      <p:ext uri="{BB962C8B-B14F-4D97-AF65-F5344CB8AC3E}">
        <p14:creationId xmlns:p14="http://schemas.microsoft.com/office/powerpoint/2010/main" val="11660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609600"/>
                <a:ext cx="8001000" cy="58643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Recall that </a:t>
                </a:r>
              </a:p>
              <a:p>
                <a:pPr marL="0" indent="0">
                  <a:buNone/>
                </a:pPr>
                <a:r>
                  <a:rPr lang="en-US" sz="3200" dirty="0"/>
                  <a:t> </a:t>
                </a:r>
                <a:r>
                  <a:rPr lang="en-US" sz="3200" dirty="0"/>
                  <a:t> </a:t>
                </a:r>
                <a:r>
                  <a:rPr lang="en-US" sz="3200" dirty="0" smtClean="0"/>
                  <a:t> 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FF0000"/>
                        </a:solidFill>
                        <a:latin typeface="Cambria Math"/>
                      </a:rPr>
                      <m:t>𝐹𝑜𝑟𝑐𝑒</m:t>
                    </m:r>
                    <m:r>
                      <a:rPr lang="en-US" sz="320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3200" i="1" smtClean="0">
                        <a:solidFill>
                          <a:srgbClr val="FF0000"/>
                        </a:solidFill>
                        <a:latin typeface="Cambria Math"/>
                      </a:rPr>
                      <m:t>𝑚𝑎𝑠𝑠</m:t>
                    </m:r>
                    <m:r>
                      <a:rPr lang="en-US" sz="320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3200" i="1" smtClean="0">
                        <a:solidFill>
                          <a:srgbClr val="FF0000"/>
                        </a:solidFill>
                        <a:latin typeface="Cambria Math"/>
                      </a:rPr>
                      <m:t>𝑎𝑛𝑑</m:t>
                    </m:r>
                    <m:r>
                      <a:rPr lang="en-US" sz="320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3200" i="1" smtClean="0">
                        <a:solidFill>
                          <a:srgbClr val="FF0000"/>
                        </a:solidFill>
                        <a:latin typeface="Cambria Math"/>
                      </a:rPr>
                      <m:t>𝑎𝑐𝑐𝑒𝑙𝑒𝑟𝑎𝑡𝑖𝑜𝑛</m:t>
                    </m:r>
                    <m:r>
                      <a:rPr lang="en-US" sz="3200" i="1">
                        <a:latin typeface="Cambria Math"/>
                      </a:rPr>
                      <m:t>, 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         </a:t>
                </a:r>
                <a:r>
                  <a:rPr lang="en-US" sz="3200" dirty="0" smtClean="0"/>
                  <a:t> </a:t>
                </a:r>
                <a:r>
                  <a:rPr lang="en-US" sz="3200" dirty="0">
                    <a:solidFill>
                      <a:srgbClr val="0070C0"/>
                    </a:solidFill>
                  </a:rPr>
                  <a:t>the unit of force is Newton (N</a:t>
                </a:r>
                <a:r>
                  <a:rPr lang="en-US" sz="3200" dirty="0" smtClean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 smtClean="0"/>
                  <a:t>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𝑓𝑜𝑟𝑐𝑒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𝑚𝑎𝑠𝑠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𝑎𝑐𝑐𝑒𝑙𝑒𝑟𝑎𝑡𝑖𝑜𝑛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sz="3200" b="0" dirty="0" smtClean="0">
                  <a:solidFill>
                    <a:srgbClr val="FF0000"/>
                  </a:solidFill>
                  <a:ea typeface="Cambria Math"/>
                </a:endParaRPr>
              </a:p>
              <a:p>
                <a:pPr marL="0" indent="0">
                  <a:buNone/>
                </a:pPr>
                <a:endParaRPr lang="en-US" sz="3200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3200" dirty="0" smtClean="0"/>
                  <a:t>        Work can be given as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    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𝑤𝑜𝑟𝑘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𝑚𝑎𝑠𝑠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×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𝑎𝑐𝑐𝑒𝑙𝑒𝑟𝑎𝑡𝑖𝑜𝑛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𝑑𝑖𝑠𝑡𝑎𝑛𝑐𝑒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𝑡h𝑎𝑡</m:t>
                        </m:r>
                        <m:r>
                          <a:rPr lang="en-US" sz="3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𝑖𝑠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3200" dirty="0" smtClean="0"/>
                  <a:t>.</a:t>
                </a: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609600"/>
                <a:ext cx="8001000" cy="5864352"/>
              </a:xfrm>
              <a:blipFill rotWithShape="1">
                <a:blip r:embed="rId2"/>
                <a:stretch>
                  <a:fillRect l="-1982" t="-1351" r="-3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53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467600" cy="1143000"/>
          </a:xfrm>
        </p:spPr>
        <p:txBody>
          <a:bodyPr/>
          <a:lstStyle/>
          <a:p>
            <a:r>
              <a:rPr lang="en-US" b="1" dirty="0" smtClean="0"/>
              <a:t>Example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447800"/>
                <a:ext cx="84582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What work is done when a mass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5.00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𝑘𝑔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is raised through a vertical height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2.5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(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acceleration due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to gravity is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10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</a:t>
                </a:r>
                <a:r>
                  <a:rPr lang="en-US" b="1" dirty="0" smtClean="0"/>
                  <a:t>Solution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Recall that,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𝑤𝑜𝑟𝑘𝑑𝑜𝑛𝑒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𝑚𝑎𝑠𝑠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𝑎𝑐𝑐𝑒𝑙𝑒𝑟𝑎𝑡𝑖𝑜𝑛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𝑑𝑖𝑠𝑡𝑎𝑛𝑐𝑒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Given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𝑚𝑎𝑠𝑠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=5.00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𝑘𝑔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𝑎𝑐𝑐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=10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𝑑𝑖𝑠𝑡𝑎𝑛𝑐𝑒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=2.5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Then we have;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𝑤𝑜𝑟𝑘𝑑𝑜𝑛𝑒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=5.00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𝑘𝑔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×10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×2.5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=50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𝑘𝑔𝑚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×2.5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=125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𝑘𝑔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=125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𝑗𝑜𝑢𝑙𝑒𝑠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447800"/>
                <a:ext cx="8458200" cy="5410200"/>
              </a:xfrm>
              <a:blipFill rotWithShape="1">
                <a:blip r:embed="rId2"/>
                <a:stretch>
                  <a:fillRect l="-1081" t="-902" b="-76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92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Assignment</a:t>
            </a:r>
            <a:endParaRPr lang="en-US" sz="5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2119257"/>
                <a:ext cx="7239000" cy="3595743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3200" dirty="0" smtClean="0"/>
                  <a:t>Explain </a:t>
                </a:r>
                <a:r>
                  <a:rPr lang="en-US" sz="3200" dirty="0" smtClean="0">
                    <a:solidFill>
                      <a:srgbClr val="FF0000"/>
                    </a:solidFill>
                  </a:rPr>
                  <a:t>work</a:t>
                </a:r>
                <a:r>
                  <a:rPr lang="en-US" sz="3200" dirty="0" smtClean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en-US" sz="3200" dirty="0" smtClean="0"/>
                  <a:t>When is </a:t>
                </a:r>
                <a:r>
                  <a:rPr lang="en-US" sz="3200" dirty="0" smtClean="0">
                    <a:solidFill>
                      <a:srgbClr val="FF0000"/>
                    </a:solidFill>
                  </a:rPr>
                  <a:t>work</a:t>
                </a:r>
                <a:r>
                  <a:rPr lang="en-US" sz="3200" dirty="0" smtClean="0"/>
                  <a:t> said to be done.</a:t>
                </a:r>
              </a:p>
              <a:p>
                <a:pPr marL="457200" indent="-457200">
                  <a:buAutoNum type="arabicPeriod"/>
                </a:pPr>
                <a:r>
                  <a:rPr lang="en-US" sz="3200" dirty="0" smtClean="0"/>
                  <a:t>Calculate the work done when a mas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10.00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𝑘𝑔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 smtClean="0"/>
                  <a:t>is raised through a vertical height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1.5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𝑚</m:t>
                    </m:r>
                    <m:r>
                      <a:rPr lang="en-US" sz="3200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sz="3200" dirty="0" smtClean="0"/>
                  <a:t> ( </a:t>
                </a:r>
                <a:r>
                  <a:rPr lang="en-US" sz="3200" dirty="0" smtClean="0">
                    <a:solidFill>
                      <a:srgbClr val="FF0000"/>
                    </a:solidFill>
                  </a:rPr>
                  <a:t>acceleration due to gravity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10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 smtClean="0"/>
                  <a:t>.</a:t>
                </a: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2119257"/>
                <a:ext cx="7239000" cy="3595743"/>
              </a:xfrm>
              <a:blipFill rotWithShape="1">
                <a:blip r:embed="rId2"/>
                <a:stretch>
                  <a:fillRect l="-1516" t="-2034" r="-2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522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latin typeface="Algerian" pitchFamily="82" charset="0"/>
              </a:rPr>
              <a:t>Additional Studies </a:t>
            </a:r>
            <a:endParaRPr lang="en-US" sz="6000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Berlin Sans FB Demi" pitchFamily="34" charset="0"/>
              </a:rPr>
              <a:t>Study extensively on ‘</a:t>
            </a:r>
            <a:r>
              <a:rPr lang="en-US" sz="4400" dirty="0" smtClean="0">
                <a:solidFill>
                  <a:srgbClr val="FF0000"/>
                </a:solidFill>
                <a:latin typeface="Berlin Sans FB Demi" pitchFamily="34" charset="0"/>
              </a:rPr>
              <a:t>Power</a:t>
            </a:r>
            <a:r>
              <a:rPr lang="en-US" sz="4400" dirty="0" smtClean="0">
                <a:latin typeface="Berlin Sans FB Demi" pitchFamily="34" charset="0"/>
              </a:rPr>
              <a:t>’ and its calculations</a:t>
            </a:r>
            <a:endParaRPr lang="en-US" sz="4400" dirty="0"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60490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87</TotalTime>
  <Words>443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Slipstream</vt:lpstr>
      <vt:lpstr>Pushpin</vt:lpstr>
      <vt:lpstr>Solstice</vt:lpstr>
      <vt:lpstr>Oriel</vt:lpstr>
      <vt:lpstr>Oxfords E-lesson 2,T3</vt:lpstr>
      <vt:lpstr>Learning Outcome</vt:lpstr>
      <vt:lpstr>Salient Points</vt:lpstr>
      <vt:lpstr>PowerPoint Presentation</vt:lpstr>
      <vt:lpstr>PowerPoint Presentation</vt:lpstr>
      <vt:lpstr>Example </vt:lpstr>
      <vt:lpstr>Assignment</vt:lpstr>
      <vt:lpstr>Additional Studies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Oxfords E-lesson 2,T3</dc:title>
  <dc:creator>Michael</dc:creator>
  <cp:lastModifiedBy>Michael</cp:lastModifiedBy>
  <cp:revision>14</cp:revision>
  <dcterms:created xsi:type="dcterms:W3CDTF">2020-05-20T12:22:17Z</dcterms:created>
  <dcterms:modified xsi:type="dcterms:W3CDTF">2020-05-20T13:49:52Z</dcterms:modified>
</cp:coreProperties>
</file>