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B7883FD-953F-489D-B974-9A83A2BC2059}" type="datetimeFigureOut">
              <a:rPr lang="en-US" smtClean="0"/>
              <a:pPr/>
              <a:t>5/23/2020</a:t>
            </a:fld>
            <a:endParaRPr lang="en-US"/>
          </a:p>
        </p:txBody>
      </p:sp>
      <p:sp>
        <p:nvSpPr>
          <p:cNvPr id="8" name="Slide Number Placeholder 7"/>
          <p:cNvSpPr>
            <a:spLocks noGrp="1"/>
          </p:cNvSpPr>
          <p:nvPr>
            <p:ph type="sldNum" sz="quarter" idx="11"/>
          </p:nvPr>
        </p:nvSpPr>
        <p:spPr/>
        <p:txBody>
          <a:bodyPr/>
          <a:lstStyle/>
          <a:p>
            <a:fld id="{D44FDB98-E119-4874-B88D-AA74E29646D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883FD-953F-489D-B974-9A83A2BC2059}"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883FD-953F-489D-B974-9A83A2BC2059}"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883FD-953F-489D-B974-9A83A2BC2059}"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883FD-953F-489D-B974-9A83A2BC2059}" type="datetimeFigureOut">
              <a:rPr lang="en-US" smtClean="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7883FD-953F-489D-B974-9A83A2BC2059}"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FDB98-E119-4874-B88D-AA74E29646D3}"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B7883FD-953F-489D-B974-9A83A2BC2059}" type="datetimeFigureOut">
              <a:rPr lang="en-US" smtClean="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FDB98-E119-4874-B88D-AA74E29646D3}"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7883FD-953F-489D-B974-9A83A2BC2059}" type="datetimeFigureOut">
              <a:rPr lang="en-US" smtClean="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883FD-953F-489D-B974-9A83A2BC2059}" type="datetimeFigureOut">
              <a:rPr lang="en-US" smtClean="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883FD-953F-489D-B974-9A83A2BC2059}"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883FD-953F-489D-B974-9A83A2BC2059}" type="datetimeFigureOut">
              <a:rPr lang="en-US" smtClean="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FDB98-E119-4874-B88D-AA74E29646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B7883FD-953F-489D-B974-9A83A2BC2059}" type="datetimeFigureOut">
              <a:rPr lang="en-US" smtClean="0"/>
              <a:pPr/>
              <a:t>5/23/2020</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44FDB98-E119-4874-B88D-AA74E29646D3}"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66800"/>
            <a:ext cx="7315200" cy="2595025"/>
          </a:xfrm>
        </p:spPr>
        <p:txBody>
          <a:bodyPr>
            <a:normAutofit/>
          </a:bodyPr>
          <a:lstStyle/>
          <a:p>
            <a:pPr algn="l"/>
            <a:r>
              <a:rPr lang="en-US" sz="2800" b="1" dirty="0" smtClean="0">
                <a:latin typeface="Arial" pitchFamily="34" charset="0"/>
                <a:cs typeface="Arial" pitchFamily="34" charset="0"/>
              </a:rPr>
              <a:t>		Oxfords E-Lesson 2, T3</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800" dirty="0" smtClean="0">
                <a:latin typeface="Arial" pitchFamily="34" charset="0"/>
                <a:cs typeface="Arial" pitchFamily="34" charset="0"/>
              </a:rPr>
              <a:t>Grade:	JSS2</a:t>
            </a:r>
            <a:br>
              <a:rPr lang="en-US" sz="2800" dirty="0" smtClean="0">
                <a:latin typeface="Arial" pitchFamily="34" charset="0"/>
                <a:cs typeface="Arial" pitchFamily="34" charset="0"/>
              </a:rPr>
            </a:br>
            <a:r>
              <a:rPr lang="en-US" sz="2800" dirty="0" smtClean="0">
                <a:latin typeface="Arial" pitchFamily="34" charset="0"/>
                <a:cs typeface="Arial" pitchFamily="34" charset="0"/>
              </a:rPr>
              <a:t>Subject:	Mathematics</a:t>
            </a:r>
            <a:br>
              <a:rPr lang="en-US" sz="2800" dirty="0" smtClean="0">
                <a:latin typeface="Arial" pitchFamily="34" charset="0"/>
                <a:cs typeface="Arial" pitchFamily="34" charset="0"/>
              </a:rPr>
            </a:br>
            <a:r>
              <a:rPr lang="en-US" sz="2800" dirty="0" smtClean="0">
                <a:latin typeface="Arial" pitchFamily="34" charset="0"/>
                <a:cs typeface="Arial" pitchFamily="34" charset="0"/>
              </a:rPr>
              <a:t>Topic:	Ratios and Percentages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xmlns="" val="311661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6801"/>
            <a:ext cx="7315200" cy="4419600"/>
          </a:xfrm>
        </p:spPr>
        <p:txBody>
          <a:bodyPr>
            <a:normAutofit fontScale="90000"/>
          </a:bodyPr>
          <a:lstStyle/>
          <a:p>
            <a:r>
              <a:rPr lang="en-US" sz="2800" b="1" dirty="0" smtClean="0">
                <a:solidFill>
                  <a:srgbClr val="FF0000"/>
                </a:solidFill>
              </a:rPr>
              <a:t>		      </a:t>
            </a:r>
            <a:r>
              <a:rPr lang="en-US" sz="2800" b="1" u="sng" dirty="0" smtClean="0">
                <a:solidFill>
                  <a:srgbClr val="FF0000"/>
                </a:solidFill>
              </a:rPr>
              <a:t>Salient Points</a:t>
            </a:r>
            <a:r>
              <a:rPr lang="en-US" sz="2800" dirty="0" smtClean="0"/>
              <a:t/>
            </a:r>
            <a:br>
              <a:rPr lang="en-US" sz="2800" dirty="0" smtClean="0"/>
            </a:br>
            <a:r>
              <a:rPr lang="en-US" sz="2800" b="1" u="sng" dirty="0" smtClean="0">
                <a:solidFill>
                  <a:srgbClr val="FF0000"/>
                </a:solidFill>
              </a:rPr>
              <a:t>Percentage Changes</a:t>
            </a:r>
            <a:r>
              <a:rPr lang="en-US" sz="2800" dirty="0" smtClean="0"/>
              <a:t/>
            </a:r>
            <a:br>
              <a:rPr lang="en-US" sz="2800" dirty="0" smtClean="0"/>
            </a:br>
            <a:r>
              <a:rPr lang="en-US" sz="2800" dirty="0" smtClean="0"/>
              <a:t>Percentage forms a very good basis for comparing changes in the form of increase or decrease relative to the original value. Suppose Commodity A increases in price from </a:t>
            </a:r>
            <a:r>
              <a:rPr lang="en-US" sz="2800" strike="dblStrike" dirty="0" smtClean="0"/>
              <a:t>N</a:t>
            </a:r>
            <a:r>
              <a:rPr lang="en-US" sz="2800" dirty="0" smtClean="0"/>
              <a:t>500.00 to </a:t>
            </a:r>
            <a:r>
              <a:rPr lang="en-US" sz="2800" strike="dblStrike" dirty="0"/>
              <a:t>N</a:t>
            </a:r>
            <a:r>
              <a:rPr lang="en-US" sz="2800" dirty="0" smtClean="0"/>
              <a:t>800.00 and Commodity B increases in price from </a:t>
            </a:r>
            <a:r>
              <a:rPr lang="en-US" sz="2800" strike="dblStrike" dirty="0"/>
              <a:t>N</a:t>
            </a:r>
            <a:r>
              <a:rPr lang="en-US" sz="2800" dirty="0" smtClean="0"/>
              <a:t>20 to </a:t>
            </a:r>
            <a:r>
              <a:rPr lang="en-US" sz="2800" strike="dblStrike" dirty="0"/>
              <a:t>N</a:t>
            </a:r>
            <a:r>
              <a:rPr lang="en-US" sz="2800" dirty="0" smtClean="0"/>
              <a:t>35 within the same time. The increases in the original prices of the goods A and B are </a:t>
            </a:r>
            <a:r>
              <a:rPr lang="en-US" sz="2800" strike="dblStrike" dirty="0"/>
              <a:t>N</a:t>
            </a:r>
            <a:r>
              <a:rPr lang="en-US" sz="2800" dirty="0" smtClean="0"/>
              <a:t>300 and </a:t>
            </a:r>
            <a:r>
              <a:rPr lang="en-US" sz="2800" strike="dblStrike" dirty="0"/>
              <a:t>N</a:t>
            </a:r>
            <a:r>
              <a:rPr lang="en-US" sz="2800" dirty="0" smtClean="0"/>
              <a:t>15 respectively. This shows that A has increased far more in price than B</a:t>
            </a:r>
            <a:endParaRPr lang="en-US" sz="2800" dirty="0"/>
          </a:p>
        </p:txBody>
      </p:sp>
    </p:spTree>
    <p:extLst>
      <p:ext uri="{BB962C8B-B14F-4D97-AF65-F5344CB8AC3E}">
        <p14:creationId xmlns:p14="http://schemas.microsoft.com/office/powerpoint/2010/main" xmlns="" val="239833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15200" cy="4017885"/>
          </a:xfrm>
        </p:spPr>
        <p:txBody>
          <a:bodyPr>
            <a:normAutofit fontScale="90000"/>
          </a:bodyPr>
          <a:lstStyle/>
          <a:p>
            <a:r>
              <a:rPr lang="en-US" sz="2800" dirty="0" smtClean="0"/>
              <a:t>The conclusion is faulty because we did not consider the original prices of the goods to know which one has increased more in price relatively to their original prices.</a:t>
            </a:r>
            <a:br>
              <a:rPr lang="en-US" sz="2800" dirty="0" smtClean="0"/>
            </a:br>
            <a:r>
              <a:rPr lang="en-US" sz="2800" dirty="0" smtClean="0"/>
              <a:t>To do that, we say:</a:t>
            </a:r>
            <a:br>
              <a:rPr lang="en-US" sz="2800" dirty="0" smtClean="0"/>
            </a:br>
            <a:r>
              <a:rPr lang="en-US" sz="2800" dirty="0" smtClean="0"/>
              <a:t>Percentage increase in price A = </a:t>
            </a:r>
            <a:r>
              <a:rPr lang="en-US" sz="2800" baseline="30000" dirty="0" smtClean="0"/>
              <a:t>300</a:t>
            </a:r>
            <a:r>
              <a:rPr lang="en-US" sz="2800" dirty="0" smtClean="0"/>
              <a:t>/</a:t>
            </a:r>
            <a:r>
              <a:rPr lang="en-US" sz="2800" baseline="-25000" dirty="0" smtClean="0"/>
              <a:t>500</a:t>
            </a:r>
            <a:r>
              <a:rPr lang="en-US" sz="2800" dirty="0" smtClean="0"/>
              <a:t> x 100%</a:t>
            </a:r>
            <a:br>
              <a:rPr lang="en-US" sz="2800" dirty="0" smtClean="0"/>
            </a:br>
            <a:r>
              <a:rPr lang="en-US" sz="2800" dirty="0"/>
              <a:t>	</a:t>
            </a:r>
            <a:r>
              <a:rPr lang="en-US" sz="2800" dirty="0" smtClean="0"/>
              <a:t>	= </a:t>
            </a:r>
            <a:r>
              <a:rPr lang="en-US" sz="2800" baseline="30000" dirty="0" smtClean="0"/>
              <a:t>3</a:t>
            </a:r>
            <a:r>
              <a:rPr lang="en-US" sz="2800" dirty="0" smtClean="0"/>
              <a:t>/</a:t>
            </a:r>
            <a:r>
              <a:rPr lang="en-US" sz="2800" baseline="-25000" dirty="0" smtClean="0"/>
              <a:t>5</a:t>
            </a:r>
            <a:r>
              <a:rPr lang="en-US" sz="2800" dirty="0" smtClean="0"/>
              <a:t> x  100%</a:t>
            </a:r>
            <a:br>
              <a:rPr lang="en-US" sz="2800" dirty="0" smtClean="0"/>
            </a:br>
            <a:r>
              <a:rPr lang="en-US" sz="2800" dirty="0"/>
              <a:t>	</a:t>
            </a:r>
            <a:r>
              <a:rPr lang="en-US" sz="2800" dirty="0" smtClean="0"/>
              <a:t>	= (3 x 20)%</a:t>
            </a:r>
            <a:br>
              <a:rPr lang="en-US" sz="2800" dirty="0" smtClean="0"/>
            </a:br>
            <a:r>
              <a:rPr lang="en-US" sz="2800" dirty="0"/>
              <a:t>	</a:t>
            </a:r>
            <a:r>
              <a:rPr lang="en-US" sz="2800" dirty="0" smtClean="0"/>
              <a:t>	=  60%</a:t>
            </a:r>
            <a:endParaRPr lang="en-US" sz="2800" dirty="0"/>
          </a:p>
        </p:txBody>
      </p:sp>
    </p:spTree>
    <p:extLst>
      <p:ext uri="{BB962C8B-B14F-4D97-AF65-F5344CB8AC3E}">
        <p14:creationId xmlns:p14="http://schemas.microsoft.com/office/powerpoint/2010/main" xmlns="" val="212827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15200" cy="3560685"/>
          </a:xfrm>
        </p:spPr>
        <p:txBody>
          <a:bodyPr>
            <a:normAutofit/>
          </a:bodyPr>
          <a:lstStyle/>
          <a:p>
            <a:r>
              <a:rPr lang="en-US" sz="2400" dirty="0" smtClean="0"/>
              <a:t>Percentage increase in price B = </a:t>
            </a:r>
            <a:r>
              <a:rPr lang="en-US" sz="2400" baseline="30000" dirty="0" smtClean="0"/>
              <a:t>15</a:t>
            </a:r>
            <a:r>
              <a:rPr lang="en-US" sz="2400" dirty="0" smtClean="0"/>
              <a:t>/</a:t>
            </a:r>
            <a:r>
              <a:rPr lang="en-US" sz="2400" baseline="-25000" dirty="0" smtClean="0"/>
              <a:t>20</a:t>
            </a:r>
            <a:r>
              <a:rPr lang="en-US" sz="2400" dirty="0" smtClean="0"/>
              <a:t> x 100%</a:t>
            </a:r>
            <a:br>
              <a:rPr lang="en-US" sz="2400" dirty="0" smtClean="0"/>
            </a:br>
            <a:r>
              <a:rPr lang="en-US" sz="2400" dirty="0"/>
              <a:t>	</a:t>
            </a:r>
            <a:r>
              <a:rPr lang="en-US" sz="2400" dirty="0" smtClean="0"/>
              <a:t>	=</a:t>
            </a:r>
            <a:r>
              <a:rPr lang="en-US" sz="2400" baseline="30000" dirty="0"/>
              <a:t> </a:t>
            </a:r>
            <a:r>
              <a:rPr lang="en-US" sz="2400" baseline="30000" dirty="0" smtClean="0"/>
              <a:t>3</a:t>
            </a:r>
            <a:r>
              <a:rPr lang="en-US" sz="2400" dirty="0" smtClean="0"/>
              <a:t>/</a:t>
            </a:r>
            <a:r>
              <a:rPr lang="en-US" sz="2400" baseline="-25000" dirty="0" smtClean="0"/>
              <a:t>4</a:t>
            </a:r>
            <a:r>
              <a:rPr lang="en-US" sz="2400" dirty="0" smtClean="0"/>
              <a:t>  x 100%</a:t>
            </a:r>
            <a:br>
              <a:rPr lang="en-US" sz="2400" dirty="0" smtClean="0"/>
            </a:br>
            <a:r>
              <a:rPr lang="en-US" sz="2400" dirty="0"/>
              <a:t>	</a:t>
            </a:r>
            <a:r>
              <a:rPr lang="en-US" sz="2400" dirty="0" smtClean="0"/>
              <a:t>	= (3 x 25)%</a:t>
            </a:r>
            <a:br>
              <a:rPr lang="en-US" sz="2400" dirty="0" smtClean="0"/>
            </a:br>
            <a:r>
              <a:rPr lang="en-US" sz="2400" dirty="0"/>
              <a:t>	</a:t>
            </a:r>
            <a:r>
              <a:rPr lang="en-US" sz="2400" dirty="0" smtClean="0"/>
              <a:t>	=  75%</a:t>
            </a:r>
            <a:br>
              <a:rPr lang="en-US" sz="2400" dirty="0" smtClean="0"/>
            </a:br>
            <a:r>
              <a:rPr lang="en-US" sz="2400" dirty="0" smtClean="0"/>
              <a:t>This shows that the rate of increase is actually higher in B than in A. This is because for each </a:t>
            </a:r>
            <a:r>
              <a:rPr lang="en-US" sz="2400" strike="dblStrike" dirty="0" smtClean="0"/>
              <a:t>N</a:t>
            </a:r>
            <a:r>
              <a:rPr lang="en-US" sz="2400" dirty="0" smtClean="0"/>
              <a:t>1.00 in A, there is an increase of 60kobo, but for each </a:t>
            </a:r>
            <a:r>
              <a:rPr lang="en-US" sz="2400" strike="dblStrike" dirty="0"/>
              <a:t>N</a:t>
            </a:r>
            <a:r>
              <a:rPr lang="en-US" sz="2400" dirty="0" smtClean="0"/>
              <a:t>1.00 in B, there is an increase of 75kobo</a:t>
            </a:r>
            <a:endParaRPr lang="en-US" sz="2400" dirty="0"/>
          </a:p>
        </p:txBody>
      </p:sp>
    </p:spTree>
    <p:extLst>
      <p:ext uri="{BB962C8B-B14F-4D97-AF65-F5344CB8AC3E}">
        <p14:creationId xmlns:p14="http://schemas.microsoft.com/office/powerpoint/2010/main" xmlns="" val="156753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15200" cy="3636885"/>
          </a:xfrm>
        </p:spPr>
        <p:txBody>
          <a:bodyPr>
            <a:normAutofit fontScale="90000"/>
          </a:bodyPr>
          <a:lstStyle/>
          <a:p>
            <a:r>
              <a:rPr lang="en-US" sz="2800" b="1" u="sng" dirty="0" smtClean="0">
                <a:solidFill>
                  <a:srgbClr val="FF0000"/>
                </a:solidFill>
              </a:rPr>
              <a:t>Question 1</a:t>
            </a:r>
            <a:r>
              <a:rPr lang="en-US" sz="2800" dirty="0" smtClean="0"/>
              <a:t/>
            </a:r>
            <a:br>
              <a:rPr lang="en-US" sz="2800" dirty="0" smtClean="0"/>
            </a:br>
            <a:r>
              <a:rPr lang="en-US" sz="2800" dirty="0" smtClean="0"/>
              <a:t>A man whose salary is N5,000.00 a year received an increase of 10%. Find his new salary.</a:t>
            </a:r>
            <a:br>
              <a:rPr lang="en-US" sz="2800" dirty="0" smtClean="0"/>
            </a:br>
            <a:r>
              <a:rPr lang="en-US" sz="2800" dirty="0"/>
              <a:t/>
            </a:r>
            <a:br>
              <a:rPr lang="en-US" sz="2800" dirty="0"/>
            </a:br>
            <a:r>
              <a:rPr lang="en-US" sz="2800" b="1" u="sng" dirty="0" smtClean="0">
                <a:solidFill>
                  <a:srgbClr val="FF0000"/>
                </a:solidFill>
              </a:rPr>
              <a:t>Solution:</a:t>
            </a:r>
            <a:r>
              <a:rPr lang="en-US" sz="2800" dirty="0" smtClean="0"/>
              <a:t/>
            </a:r>
            <a:br>
              <a:rPr lang="en-US" sz="2800" dirty="0" smtClean="0"/>
            </a:br>
            <a:r>
              <a:rPr lang="en-US" sz="2800" dirty="0" smtClean="0"/>
              <a:t>Percentage increase or decrease = Increase or decrease in price x 100%.</a:t>
            </a:r>
            <a:br>
              <a:rPr lang="en-US" sz="2800" dirty="0" smtClean="0"/>
            </a:br>
            <a:r>
              <a:rPr lang="en-US" sz="2800" dirty="0" smtClean="0"/>
              <a:t>Increase in price = New price – original price</a:t>
            </a:r>
            <a:br>
              <a:rPr lang="en-US" sz="2800" dirty="0" smtClean="0"/>
            </a:br>
            <a:r>
              <a:rPr lang="en-US" sz="2800" dirty="0" smtClean="0"/>
              <a:t>Decrease in price = original price – New price</a:t>
            </a:r>
            <a:endParaRPr lang="en-US" sz="2800" dirty="0"/>
          </a:p>
        </p:txBody>
      </p:sp>
    </p:spTree>
    <p:extLst>
      <p:ext uri="{BB962C8B-B14F-4D97-AF65-F5344CB8AC3E}">
        <p14:creationId xmlns:p14="http://schemas.microsoft.com/office/powerpoint/2010/main" xmlns="" val="257431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315200" cy="4953000"/>
          </a:xfrm>
        </p:spPr>
        <p:txBody>
          <a:bodyPr>
            <a:normAutofit fontScale="90000"/>
          </a:bodyPr>
          <a:lstStyle/>
          <a:p>
            <a:r>
              <a:rPr lang="en-US" sz="2400" dirty="0" smtClean="0"/>
              <a:t>Given percentage increase in the salary = 10%</a:t>
            </a:r>
            <a:br>
              <a:rPr lang="en-US" sz="2400" dirty="0" smtClean="0"/>
            </a:br>
            <a:r>
              <a:rPr lang="en-US" sz="2400" dirty="0" smtClean="0"/>
              <a:t>Original salary = </a:t>
            </a:r>
            <a:r>
              <a:rPr lang="en-US" sz="2400" strike="dblStrike" dirty="0"/>
              <a:t>N</a:t>
            </a:r>
            <a:r>
              <a:rPr lang="en-US" sz="2400" dirty="0" smtClean="0"/>
              <a:t>5,000.00</a:t>
            </a:r>
            <a:br>
              <a:rPr lang="en-US" sz="2400" dirty="0" smtClean="0"/>
            </a:br>
            <a:r>
              <a:rPr lang="en-US" sz="2400" dirty="0" smtClean="0"/>
              <a:t>New salary = </a:t>
            </a:r>
            <a:r>
              <a:rPr lang="en-US" sz="2400" strike="dblStrike" dirty="0" err="1" smtClean="0"/>
              <a:t>N</a:t>
            </a:r>
            <a:r>
              <a:rPr lang="en-US" sz="2400" dirty="0" err="1" smtClean="0"/>
              <a:t>x</a:t>
            </a:r>
            <a:r>
              <a:rPr lang="en-US" sz="2400" dirty="0" smtClean="0"/>
              <a:t/>
            </a:r>
            <a:br>
              <a:rPr lang="en-US" sz="2400" dirty="0" smtClean="0"/>
            </a:br>
            <a:r>
              <a:rPr lang="en-US" sz="2400" dirty="0"/>
              <a:t>	</a:t>
            </a:r>
            <a:r>
              <a:rPr lang="en-US" sz="2400" dirty="0" smtClean="0"/>
              <a:t>10% = </a:t>
            </a:r>
            <a:r>
              <a:rPr lang="en-US" sz="2400" u="sng" dirty="0" smtClean="0"/>
              <a:t>x – 5000</a:t>
            </a:r>
            <a:r>
              <a:rPr lang="en-US" sz="2400" dirty="0" smtClean="0"/>
              <a:t>  x 100%</a:t>
            </a:r>
            <a:br>
              <a:rPr lang="en-US" sz="2400" dirty="0" smtClean="0"/>
            </a:br>
            <a:r>
              <a:rPr lang="en-US" sz="2400" dirty="0"/>
              <a:t>	</a:t>
            </a:r>
            <a:r>
              <a:rPr lang="en-US" sz="2400" dirty="0" smtClean="0"/>
              <a:t>	 5000</a:t>
            </a:r>
            <a:br>
              <a:rPr lang="en-US" sz="2400" dirty="0" smtClean="0"/>
            </a:br>
            <a:r>
              <a:rPr lang="en-US" sz="2400" dirty="0" smtClean="0"/>
              <a:t>By cross multiplication we have:</a:t>
            </a:r>
            <a:br>
              <a:rPr lang="en-US" sz="2400" dirty="0" smtClean="0"/>
            </a:br>
            <a:r>
              <a:rPr lang="en-US" sz="2400" dirty="0"/>
              <a:t>	</a:t>
            </a:r>
            <a:r>
              <a:rPr lang="en-US" sz="2400" dirty="0" smtClean="0"/>
              <a:t>10(5000)  =  100(x – 5000)</a:t>
            </a:r>
            <a:br>
              <a:rPr lang="en-US" sz="2400" dirty="0" smtClean="0"/>
            </a:br>
            <a:r>
              <a:rPr lang="en-US" sz="2400" dirty="0"/>
              <a:t>	</a:t>
            </a:r>
            <a:r>
              <a:rPr lang="en-US" sz="2400" dirty="0" smtClean="0"/>
              <a:t>50000  =  100x – 500000</a:t>
            </a:r>
            <a:br>
              <a:rPr lang="en-US" sz="2400" dirty="0" smtClean="0"/>
            </a:br>
            <a:r>
              <a:rPr lang="en-US" sz="2400" dirty="0" smtClean="0"/>
              <a:t>Add 50000 to both sides</a:t>
            </a:r>
            <a:br>
              <a:rPr lang="en-US" sz="2400" dirty="0" smtClean="0"/>
            </a:br>
            <a:r>
              <a:rPr lang="en-US" sz="2400" dirty="0"/>
              <a:t>	</a:t>
            </a:r>
            <a:r>
              <a:rPr lang="en-US" sz="2400" dirty="0" smtClean="0"/>
              <a:t>50000 + 500000  =  100x – 500000  + 500000</a:t>
            </a:r>
            <a:br>
              <a:rPr lang="en-US" sz="2400" dirty="0" smtClean="0"/>
            </a:br>
            <a:r>
              <a:rPr lang="en-US" sz="2400" dirty="0" smtClean="0"/>
              <a:t>Divide both sides by 100(the coefficient of x)</a:t>
            </a:r>
            <a:br>
              <a:rPr lang="en-US" sz="2400" dirty="0" smtClean="0"/>
            </a:br>
            <a:r>
              <a:rPr lang="en-US" sz="2400" dirty="0"/>
              <a:t>	</a:t>
            </a:r>
            <a:r>
              <a:rPr lang="en-US" sz="2400" baseline="30000" dirty="0" smtClean="0"/>
              <a:t>100x</a:t>
            </a:r>
            <a:r>
              <a:rPr lang="en-US" sz="2400" dirty="0" smtClean="0"/>
              <a:t>/</a:t>
            </a:r>
            <a:r>
              <a:rPr lang="en-US" sz="2400" baseline="-25000" dirty="0" smtClean="0"/>
              <a:t>100</a:t>
            </a:r>
            <a:r>
              <a:rPr lang="en-US" sz="2400" dirty="0" smtClean="0"/>
              <a:t>  =  </a:t>
            </a:r>
            <a:r>
              <a:rPr lang="en-US" sz="2400" baseline="30000" dirty="0" smtClean="0"/>
              <a:t>550000</a:t>
            </a:r>
            <a:r>
              <a:rPr lang="en-US" sz="2400" dirty="0" smtClean="0"/>
              <a:t>/</a:t>
            </a:r>
            <a:r>
              <a:rPr lang="en-US" sz="2400" baseline="-25000" dirty="0" smtClean="0"/>
              <a:t>100</a:t>
            </a:r>
            <a:r>
              <a:rPr lang="en-US" sz="2400" dirty="0" smtClean="0"/>
              <a:t/>
            </a:r>
            <a:br>
              <a:rPr lang="en-US" sz="2400" dirty="0" smtClean="0"/>
            </a:br>
            <a:r>
              <a:rPr lang="en-US" sz="2400" dirty="0"/>
              <a:t>	</a:t>
            </a:r>
            <a:r>
              <a:rPr lang="en-US" sz="2400" dirty="0" smtClean="0"/>
              <a:t>x  =  5500 </a:t>
            </a:r>
            <a:br>
              <a:rPr lang="en-US" sz="2400" dirty="0" smtClean="0"/>
            </a:br>
            <a:r>
              <a:rPr lang="en-US" sz="2400" dirty="0"/>
              <a:t> </a:t>
            </a:r>
            <a:r>
              <a:rPr lang="en-US" sz="2400" dirty="0" smtClean="0"/>
              <a:t> </a:t>
            </a:r>
            <a:r>
              <a:rPr lang="en-US" sz="2400" b="1" dirty="0" smtClean="0"/>
              <a:t>˓</a:t>
            </a:r>
            <a:r>
              <a:rPr lang="en-US" sz="2400" dirty="0" smtClean="0">
                <a:latin typeface="MS Reference Sans Serif"/>
              </a:rPr>
              <a:t>:</a:t>
            </a:r>
            <a:r>
              <a:rPr lang="en-US" sz="2400" dirty="0" smtClean="0"/>
              <a:t>The man’s new salary is </a:t>
            </a:r>
            <a:r>
              <a:rPr lang="en-US" sz="2400" strike="dblStrike" dirty="0" smtClean="0"/>
              <a:t>N</a:t>
            </a:r>
            <a:r>
              <a:rPr lang="en-US" sz="2400" dirty="0" smtClean="0"/>
              <a:t>5,500.00</a:t>
            </a:r>
            <a:endParaRPr lang="en-US" sz="2400" dirty="0"/>
          </a:p>
        </p:txBody>
      </p:sp>
    </p:spTree>
    <p:extLst>
      <p:ext uri="{BB962C8B-B14F-4D97-AF65-F5344CB8AC3E}">
        <p14:creationId xmlns:p14="http://schemas.microsoft.com/office/powerpoint/2010/main" xmlns="" val="116681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3001"/>
            <a:ext cx="7315200" cy="4419600"/>
          </a:xfrm>
        </p:spPr>
        <p:txBody>
          <a:bodyPr>
            <a:normAutofit fontScale="90000"/>
          </a:bodyPr>
          <a:lstStyle/>
          <a:p>
            <a:r>
              <a:rPr lang="en-US" sz="2000" b="1" u="sng" dirty="0" smtClean="0">
                <a:solidFill>
                  <a:srgbClr val="FF0000"/>
                </a:solidFill>
              </a:rPr>
              <a:t>Question 2</a:t>
            </a:r>
            <a:r>
              <a:rPr lang="en-US" sz="2000" dirty="0" smtClean="0"/>
              <a:t/>
            </a:r>
            <a:br>
              <a:rPr lang="en-US" sz="2000" dirty="0" smtClean="0"/>
            </a:br>
            <a:r>
              <a:rPr lang="en-US" sz="2000" dirty="0" smtClean="0"/>
              <a:t>The selling price of an article was reduced from </a:t>
            </a:r>
            <a:r>
              <a:rPr lang="en-US" sz="2000" strike="dblStrike" dirty="0" smtClean="0"/>
              <a:t>N</a:t>
            </a:r>
            <a:r>
              <a:rPr lang="en-US" sz="2000" dirty="0" smtClean="0"/>
              <a:t>65.00 to </a:t>
            </a:r>
            <a:r>
              <a:rPr lang="en-US" sz="2000" strike="dblStrike" dirty="0"/>
              <a:t>N</a:t>
            </a:r>
            <a:r>
              <a:rPr lang="en-US" sz="2000" dirty="0" smtClean="0"/>
              <a:t>58.50 for a customer. What is the percentage discount?</a:t>
            </a:r>
            <a:br>
              <a:rPr lang="en-US" sz="2000" dirty="0" smtClean="0"/>
            </a:br>
            <a:r>
              <a:rPr lang="en-US" sz="2000" dirty="0"/>
              <a:t/>
            </a:r>
            <a:br>
              <a:rPr lang="en-US" sz="2000" dirty="0"/>
            </a:br>
            <a:r>
              <a:rPr lang="en-US" sz="2000" b="1" u="sng" dirty="0" smtClean="0">
                <a:solidFill>
                  <a:srgbClr val="FF0000"/>
                </a:solidFill>
              </a:rPr>
              <a:t>Solution</a:t>
            </a:r>
            <a:r>
              <a:rPr lang="en-US" sz="2000" dirty="0" smtClean="0"/>
              <a:t>:</a:t>
            </a:r>
            <a:br>
              <a:rPr lang="en-US" sz="2000" dirty="0" smtClean="0"/>
            </a:br>
            <a:r>
              <a:rPr lang="en-US" sz="2000" dirty="0" smtClean="0"/>
              <a:t>Percentage discount = </a:t>
            </a:r>
            <a:r>
              <a:rPr lang="en-US" sz="2000" u="sng" dirty="0" smtClean="0"/>
              <a:t>Original price  – New price </a:t>
            </a:r>
            <a:r>
              <a:rPr lang="en-US" sz="2000" dirty="0" smtClean="0"/>
              <a:t>100%</a:t>
            </a:r>
            <a:br>
              <a:rPr lang="en-US" sz="2000" dirty="0" smtClean="0"/>
            </a:br>
            <a:r>
              <a:rPr lang="en-US" sz="2000" dirty="0"/>
              <a:t>	</a:t>
            </a:r>
            <a:r>
              <a:rPr lang="en-US" sz="2000" dirty="0" smtClean="0"/>
              <a:t>		           original price</a:t>
            </a:r>
            <a:br>
              <a:rPr lang="en-US" sz="2000" dirty="0" smtClean="0"/>
            </a:br>
            <a:r>
              <a:rPr lang="en-US" sz="2000" dirty="0"/>
              <a:t>	</a:t>
            </a:r>
            <a:r>
              <a:rPr lang="en-US" sz="2000" dirty="0" smtClean="0"/>
              <a:t>	= </a:t>
            </a:r>
            <a:r>
              <a:rPr lang="en-US" sz="2000" u="sng" dirty="0" smtClean="0"/>
              <a:t>65.00 – 58.50 </a:t>
            </a:r>
            <a:r>
              <a:rPr lang="en-US" sz="2000" dirty="0" smtClean="0"/>
              <a:t>x 100%</a:t>
            </a:r>
            <a:br>
              <a:rPr lang="en-US" sz="2000" dirty="0" smtClean="0"/>
            </a:br>
            <a:r>
              <a:rPr lang="en-US" sz="2000" dirty="0"/>
              <a:t>	</a:t>
            </a:r>
            <a:r>
              <a:rPr lang="en-US" sz="2000" dirty="0" smtClean="0"/>
              <a:t>	          65.00</a:t>
            </a:r>
            <a:br>
              <a:rPr lang="en-US" sz="2000" dirty="0" smtClean="0"/>
            </a:br>
            <a:r>
              <a:rPr lang="en-US" sz="2000" dirty="0"/>
              <a:t>	</a:t>
            </a:r>
            <a:r>
              <a:rPr lang="en-US" sz="2000" dirty="0" smtClean="0"/>
              <a:t>	= </a:t>
            </a:r>
            <a:r>
              <a:rPr lang="en-US" sz="2000" u="sng" dirty="0" smtClean="0"/>
              <a:t>6.5</a:t>
            </a:r>
            <a:r>
              <a:rPr lang="en-US" sz="2000" dirty="0" smtClean="0"/>
              <a:t> x 100%</a:t>
            </a:r>
            <a:br>
              <a:rPr lang="en-US" sz="2000" dirty="0" smtClean="0"/>
            </a:br>
            <a:r>
              <a:rPr lang="en-US" sz="2000" dirty="0"/>
              <a:t>	</a:t>
            </a:r>
            <a:r>
              <a:rPr lang="en-US" sz="2000" dirty="0" smtClean="0"/>
              <a:t>	    65</a:t>
            </a:r>
            <a:br>
              <a:rPr lang="en-US" sz="2000" dirty="0" smtClean="0"/>
            </a:br>
            <a:r>
              <a:rPr lang="en-US" sz="2000" dirty="0"/>
              <a:t>	</a:t>
            </a:r>
            <a:r>
              <a:rPr lang="en-US" sz="2000" dirty="0" smtClean="0"/>
              <a:t>	= (</a:t>
            </a:r>
            <a:r>
              <a:rPr lang="en-US" sz="2000" u="sng" dirty="0" smtClean="0"/>
              <a:t>650</a:t>
            </a:r>
            <a:r>
              <a:rPr lang="en-US" sz="2000" dirty="0" smtClean="0"/>
              <a:t>)%</a:t>
            </a:r>
            <a:br>
              <a:rPr lang="en-US" sz="2000" dirty="0" smtClean="0"/>
            </a:br>
            <a:r>
              <a:rPr lang="en-US" sz="2000" dirty="0"/>
              <a:t>	</a:t>
            </a:r>
            <a:r>
              <a:rPr lang="en-US" sz="2000" dirty="0" smtClean="0"/>
              <a:t>	   (65)</a:t>
            </a:r>
            <a:br>
              <a:rPr lang="en-US" sz="2000" dirty="0" smtClean="0"/>
            </a:br>
            <a:r>
              <a:rPr lang="en-US" sz="2000" dirty="0"/>
              <a:t> </a:t>
            </a:r>
            <a:r>
              <a:rPr lang="en-US" sz="2000" dirty="0" smtClean="0"/>
              <a:t> 		= 10%</a:t>
            </a:r>
            <a:br>
              <a:rPr lang="en-US" sz="2000" dirty="0" smtClean="0"/>
            </a:br>
            <a:r>
              <a:rPr lang="en-US" sz="2000" dirty="0"/>
              <a:t> </a:t>
            </a:r>
            <a:r>
              <a:rPr lang="en-US" sz="2000" b="1" dirty="0"/>
              <a:t>˓</a:t>
            </a:r>
            <a:r>
              <a:rPr lang="en-US" sz="2000" dirty="0">
                <a:latin typeface="MS Reference Sans Serif"/>
              </a:rPr>
              <a:t>: </a:t>
            </a:r>
            <a:r>
              <a:rPr lang="en-US" sz="2000" dirty="0" smtClean="0"/>
              <a:t>The customer had 10% discount of the article</a:t>
            </a:r>
            <a:endParaRPr lang="en-US" sz="2000" dirty="0"/>
          </a:p>
        </p:txBody>
      </p:sp>
    </p:spTree>
    <p:extLst>
      <p:ext uri="{BB962C8B-B14F-4D97-AF65-F5344CB8AC3E}">
        <p14:creationId xmlns:p14="http://schemas.microsoft.com/office/powerpoint/2010/main" xmlns="" val="369465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5714999"/>
          </a:xfrm>
        </p:spPr>
        <p:txBody>
          <a:bodyPr>
            <a:normAutofit fontScale="90000"/>
          </a:bodyPr>
          <a:lstStyle/>
          <a:p>
            <a:r>
              <a:rPr lang="en-US" sz="2700" b="1" u="sng" dirty="0" smtClean="0">
                <a:solidFill>
                  <a:srgbClr val="FF0000"/>
                </a:solidFill>
              </a:rPr>
              <a:t>Assignment</a:t>
            </a:r>
            <a:r>
              <a:rPr lang="en-US" sz="2700" dirty="0" smtClean="0"/>
              <a:t/>
            </a:r>
            <a:br>
              <a:rPr lang="en-US" sz="2700" dirty="0" smtClean="0"/>
            </a:br>
            <a:r>
              <a:rPr lang="en-US" sz="2700" dirty="0" smtClean="0"/>
              <a:t>1. Increase 20 by 25%</a:t>
            </a:r>
            <a:br>
              <a:rPr lang="en-US" sz="2700" dirty="0" smtClean="0"/>
            </a:br>
            <a:r>
              <a:rPr lang="en-US" sz="2700" dirty="0" smtClean="0"/>
              <a:t>2. A man whose salary is </a:t>
            </a:r>
            <a:r>
              <a:rPr lang="en-US" sz="2700" strike="dblStrike" dirty="0" smtClean="0"/>
              <a:t>N</a:t>
            </a:r>
            <a:r>
              <a:rPr lang="en-US" sz="2700" dirty="0" smtClean="0"/>
              <a:t>7,500.00 received an increase of 7</a:t>
            </a:r>
            <a:r>
              <a:rPr lang="en-US" sz="2700" dirty="0" smtClean="0">
                <a:latin typeface="Arial"/>
                <a:cs typeface="Arial"/>
              </a:rPr>
              <a:t>½</a:t>
            </a:r>
            <a:r>
              <a:rPr lang="en-US" sz="2700" dirty="0" smtClean="0"/>
              <a:t>%, find his new salary.</a:t>
            </a:r>
            <a:br>
              <a:rPr lang="en-US" sz="2700" dirty="0" smtClean="0"/>
            </a:br>
            <a:r>
              <a:rPr lang="en-US" sz="2700" dirty="0" smtClean="0"/>
              <a:t>3. After a discount of 12</a:t>
            </a:r>
            <a:r>
              <a:rPr lang="en-US" sz="2700" dirty="0" smtClean="0">
                <a:cs typeface="Arial"/>
              </a:rPr>
              <a:t>½</a:t>
            </a:r>
            <a:r>
              <a:rPr lang="en-US" sz="2700" dirty="0" smtClean="0"/>
              <a:t>% has been deducted from a bill, </a:t>
            </a:r>
            <a:r>
              <a:rPr lang="en-US" sz="2700" strike="dblStrike" dirty="0"/>
              <a:t>N</a:t>
            </a:r>
            <a:r>
              <a:rPr lang="en-US" sz="2700" dirty="0" smtClean="0"/>
              <a:t>35.00 remains to be paid. How much is the bill?</a:t>
            </a:r>
            <a:br>
              <a:rPr lang="en-US" sz="2700" dirty="0" smtClean="0"/>
            </a:br>
            <a:r>
              <a:rPr lang="en-US" sz="2700" dirty="0" smtClean="0"/>
              <a:t>4. A trader increased the price of beverage from </a:t>
            </a:r>
            <a:r>
              <a:rPr lang="en-US" sz="2400" strike="dblStrike" dirty="0"/>
              <a:t>N</a:t>
            </a:r>
            <a:r>
              <a:rPr lang="en-US" sz="2700" dirty="0" smtClean="0"/>
              <a:t>25.00 to N40.00. At the same time, he increased the price of powdered milk from </a:t>
            </a:r>
            <a:r>
              <a:rPr lang="en-US" sz="2400" strike="dblStrike" dirty="0"/>
              <a:t>N</a:t>
            </a:r>
            <a:r>
              <a:rPr lang="en-US" sz="2700" dirty="0" smtClean="0"/>
              <a:t>150.00 to </a:t>
            </a:r>
            <a:r>
              <a:rPr lang="en-US" sz="2400" strike="dblStrike" dirty="0"/>
              <a:t>N</a:t>
            </a:r>
            <a:r>
              <a:rPr lang="en-US" sz="2700" dirty="0" smtClean="0"/>
              <a:t>155.00. In which of the articles did he effect greater rate of increase percent an by how much</a:t>
            </a:r>
            <a:r>
              <a:rPr lang="en-US" sz="2800" dirty="0" smtClean="0"/>
              <a:t>?</a:t>
            </a:r>
            <a:br>
              <a:rPr lang="en-US" sz="2800" dirty="0" smtClean="0"/>
            </a:br>
            <a:r>
              <a:rPr lang="en-US" sz="2800" b="1" u="sng" dirty="0" smtClean="0">
                <a:solidFill>
                  <a:srgbClr val="FF0000"/>
                </a:solidFill>
              </a:rPr>
              <a:t>Additional Studies</a:t>
            </a:r>
            <a:r>
              <a:rPr lang="en-US" sz="2800" dirty="0" smtClean="0"/>
              <a:t/>
            </a:r>
            <a:br>
              <a:rPr lang="en-US" sz="2800" dirty="0" smtClean="0"/>
            </a:br>
            <a:r>
              <a:rPr lang="en-US" sz="2800" dirty="0" smtClean="0"/>
              <a:t>Read and study on standard form of small decimal numbers</a:t>
            </a:r>
            <a:endParaRPr lang="en-US" sz="2800" dirty="0"/>
          </a:p>
        </p:txBody>
      </p:sp>
    </p:spTree>
    <p:extLst>
      <p:ext uri="{BB962C8B-B14F-4D97-AF65-F5344CB8AC3E}">
        <p14:creationId xmlns:p14="http://schemas.microsoft.com/office/powerpoint/2010/main" xmlns="" val="430127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172</TotalTime>
  <Words>54</Words>
  <Application>Microsoft Office PowerPoint</Application>
  <PresentationFormat>On-screen Show (4:3)</PresentationFormat>
  <Paragraphs>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Perspective</vt:lpstr>
      <vt:lpstr>  Oxfords E-Lesson 2, T3 Grade: JSS2 Subject: Mathematics Topic: Ratios and Percentages</vt:lpstr>
      <vt:lpstr>        Salient Points Percentage Changes Percentage forms a very good basis for comparing changes in the form of increase or decrease relative to the original value. Suppose Commodity A increases in price from N500.00 to N800.00 and Commodity B increases in price from N20 to N35 within the same time. The increases in the original prices of the goods A and B are N300 and N15 respectively. This shows that A has increased far more in price than B</vt:lpstr>
      <vt:lpstr>The conclusion is faulty because we did not consider the original prices of the goods to know which one has increased more in price relatively to their original prices. To do that, we say: Percentage increase in price A = 300/500 x 100%   = 3/5 x  100%   = (3 x 20)%   =  60%</vt:lpstr>
      <vt:lpstr>Percentage increase in price B = 15/20 x 100%   = 3/4  x 100%   = (3 x 25)%   =  75% This shows that the rate of increase is actually higher in B than in A. This is because for each N1.00 in A, there is an increase of 60kobo, but for each N1.00 in B, there is an increase of 75kobo</vt:lpstr>
      <vt:lpstr>Question 1 A man whose salary is N5,000.00 a year received an increase of 10%. Find his new salary.  Solution: Percentage increase or decrease = Increase or decrease in price x 100%. Increase in price = New price – original price Decrease in price = original price – New price</vt:lpstr>
      <vt:lpstr>Given percentage increase in the salary = 10% Original salary = N5,000.00 New salary = Nx  10% = x – 5000  x 100%    5000 By cross multiplication we have:  10(5000)  =  100(x – 5000)  50000  =  100x – 500000 Add 50000 to both sides  50000 + 500000  =  100x – 500000  + 500000 Divide both sides by 100(the coefficient of x)  100x/100  =  550000/100  x  =  5500    ˓:The man’s new salary is N5,500.00</vt:lpstr>
      <vt:lpstr>Question 2 The selling price of an article was reduced from N65.00 to N58.50 for a customer. What is the percentage discount?  Solution: Percentage discount = Original price  – New price 100%               original price   = 65.00 – 58.50 x 100%             65.00   = 6.5 x 100%       65   = (650)%      (65)     = 10%  ˓: The customer had 10% discount of the article</vt:lpstr>
      <vt:lpstr>Assignment 1. Increase 20 by 25% 2. A man whose salary is N7,500.00 received an increase of 7½%, find his new salary. 3. After a discount of 12½% has been deducted from a bill, N35.00 remains to be paid. How much is the bill? 4. A trader increased the price of beverage from N25.00 to N40.00. At the same time, he increased the price of powdered milk from N150.00 to N155.00. In which of the articles did he effect greater rate of increase percent an by how much? Additional Studies Read and study on standard form of small decimal numbers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Oxfords E-Lesson 2, T3 Grade: JSS2 Subject: Mathematics Topic: Ratios and Percentages</dc:title>
  <dc:creator>Oxfords Int'l School</dc:creator>
  <cp:lastModifiedBy>MOSES</cp:lastModifiedBy>
  <cp:revision>13</cp:revision>
  <dcterms:created xsi:type="dcterms:W3CDTF">2020-05-19T18:18:15Z</dcterms:created>
  <dcterms:modified xsi:type="dcterms:W3CDTF">2020-05-23T22:32:52Z</dcterms:modified>
</cp:coreProperties>
</file>