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C649-17B0-4FE2-8389-6EE67A14DEA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F26-B9E3-433D-A3EB-3C753FCB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Oxfords E-lesson 1, t3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Grade         :  </a:t>
            </a:r>
            <a:r>
              <a:rPr lang="en-US" sz="4000" dirty="0" smtClean="0">
                <a:latin typeface="Arial Black" pitchFamily="34" charset="0"/>
                <a:cs typeface="Arial" pitchFamily="34" charset="0"/>
              </a:rPr>
              <a:t>Basic 9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Subject       :  </a:t>
            </a:r>
            <a:r>
              <a:rPr lang="en-US" sz="4000" dirty="0" smtClean="0">
                <a:latin typeface="Arial Black" pitchFamily="34" charset="0"/>
                <a:cs typeface="Arial" pitchFamily="34" charset="0"/>
              </a:rPr>
              <a:t>Basic Science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Topic           :  You and Energy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Breakdown  :  i) Magnetism.</a:t>
            </a:r>
          </a:p>
          <a:p>
            <a:pPr marL="0" indent="0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                  ii) Electrical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09" y="-6927"/>
            <a:ext cx="9144000" cy="1447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>Attraction and repulsive poles </a:t>
            </a:r>
            <a:endParaRPr lang="en-US" sz="5400" dirty="0">
              <a:latin typeface="Algerian" pitchFamily="8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71600" y="2209800"/>
            <a:ext cx="45720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3200400"/>
            <a:ext cx="2514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86200" y="2209800"/>
            <a:ext cx="38100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209800"/>
            <a:ext cx="2438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200" y="2209800"/>
            <a:ext cx="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86201" y="2646218"/>
            <a:ext cx="380999" cy="858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32004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32004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71600" y="3505200"/>
            <a:ext cx="25146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28900" y="2209800"/>
            <a:ext cx="34290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94564" y="2161309"/>
            <a:ext cx="339436" cy="1129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0" y="2161309"/>
            <a:ext cx="228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01791" y="2161309"/>
            <a:ext cx="202623" cy="1129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63391" y="3325090"/>
            <a:ext cx="2438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602683" y="2209800"/>
            <a:ext cx="199160" cy="266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573243" y="2476500"/>
            <a:ext cx="228600" cy="11326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5814" y="3290454"/>
            <a:ext cx="178379" cy="318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73782" y="3325090"/>
            <a:ext cx="20782" cy="284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73782" y="3609109"/>
            <a:ext cx="2620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263122" y="2161309"/>
            <a:ext cx="213878" cy="1129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076700" y="2805545"/>
            <a:ext cx="419100" cy="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724400" y="28090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4230">
            <a:off x="4748474" y="2250041"/>
            <a:ext cx="1397961" cy="156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5345">
            <a:off x="961847" y="2248038"/>
            <a:ext cx="1733904" cy="165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9592">
            <a:off x="2922206" y="2320059"/>
            <a:ext cx="1006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891">
            <a:off x="6510519" y="2407415"/>
            <a:ext cx="1006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Straight Connector 88"/>
          <p:cNvCxnSpPr/>
          <p:nvPr/>
        </p:nvCxnSpPr>
        <p:spPr>
          <a:xfrm flipH="1">
            <a:off x="1257300" y="5105400"/>
            <a:ext cx="22860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85900" y="5105400"/>
            <a:ext cx="2095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386556" y="5105400"/>
            <a:ext cx="194844" cy="817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1257300" y="5887316"/>
            <a:ext cx="2097892" cy="19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/>
          <p:nvPr/>
        </p:nvCxnSpPr>
        <p:spPr>
          <a:xfrm flipH="1">
            <a:off x="1219200" y="5867400"/>
            <a:ext cx="38100" cy="287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1202322" y="6154882"/>
            <a:ext cx="2212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6" name="Straight Connector 2065"/>
          <p:cNvCxnSpPr/>
          <p:nvPr/>
        </p:nvCxnSpPr>
        <p:spPr>
          <a:xfrm>
            <a:off x="3386556" y="5922818"/>
            <a:ext cx="28591" cy="249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/>
          <p:nvPr/>
        </p:nvCxnSpPr>
        <p:spPr>
          <a:xfrm>
            <a:off x="3581400" y="5105400"/>
            <a:ext cx="3552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0" name="Straight Connector 2069"/>
          <p:cNvCxnSpPr/>
          <p:nvPr/>
        </p:nvCxnSpPr>
        <p:spPr>
          <a:xfrm flipH="1">
            <a:off x="3422076" y="5417127"/>
            <a:ext cx="194844" cy="755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2" name="Straight Connector 2071"/>
          <p:cNvCxnSpPr/>
          <p:nvPr/>
        </p:nvCxnSpPr>
        <p:spPr>
          <a:xfrm flipH="1">
            <a:off x="2266950" y="5119254"/>
            <a:ext cx="266700" cy="803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9" name="Straight Connector 2088"/>
          <p:cNvCxnSpPr/>
          <p:nvPr/>
        </p:nvCxnSpPr>
        <p:spPr>
          <a:xfrm>
            <a:off x="4724399" y="5119254"/>
            <a:ext cx="21586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2" name="Straight Connector 2091"/>
          <p:cNvCxnSpPr/>
          <p:nvPr/>
        </p:nvCxnSpPr>
        <p:spPr>
          <a:xfrm flipH="1">
            <a:off x="4495800" y="5119254"/>
            <a:ext cx="228599" cy="675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4" name="Straight Connector 2093"/>
          <p:cNvCxnSpPr/>
          <p:nvPr/>
        </p:nvCxnSpPr>
        <p:spPr>
          <a:xfrm flipH="1">
            <a:off x="6705600" y="5119254"/>
            <a:ext cx="177403" cy="675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6" name="Straight Connector 2095"/>
          <p:cNvCxnSpPr/>
          <p:nvPr/>
        </p:nvCxnSpPr>
        <p:spPr>
          <a:xfrm>
            <a:off x="4495800" y="5794663"/>
            <a:ext cx="2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8" name="Straight Connector 2097"/>
          <p:cNvCxnSpPr/>
          <p:nvPr/>
        </p:nvCxnSpPr>
        <p:spPr>
          <a:xfrm>
            <a:off x="4495800" y="5794663"/>
            <a:ext cx="0" cy="225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0" name="Straight Connector 2099"/>
          <p:cNvCxnSpPr/>
          <p:nvPr/>
        </p:nvCxnSpPr>
        <p:spPr>
          <a:xfrm>
            <a:off x="4495800" y="6047509"/>
            <a:ext cx="2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2" name="Straight Connector 2101"/>
          <p:cNvCxnSpPr/>
          <p:nvPr/>
        </p:nvCxnSpPr>
        <p:spPr>
          <a:xfrm>
            <a:off x="6705600" y="5794663"/>
            <a:ext cx="0" cy="225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/>
          <p:cNvCxnSpPr/>
          <p:nvPr/>
        </p:nvCxnSpPr>
        <p:spPr>
          <a:xfrm flipV="1">
            <a:off x="6705600" y="5278582"/>
            <a:ext cx="249382" cy="768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0" name="Straight Connector 2109"/>
          <p:cNvCxnSpPr/>
          <p:nvPr/>
        </p:nvCxnSpPr>
        <p:spPr>
          <a:xfrm>
            <a:off x="6858000" y="5105400"/>
            <a:ext cx="96982" cy="190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7" name="Straight Connector 2116"/>
          <p:cNvCxnSpPr/>
          <p:nvPr/>
        </p:nvCxnSpPr>
        <p:spPr>
          <a:xfrm flipH="1">
            <a:off x="5600701" y="5120409"/>
            <a:ext cx="203000" cy="674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2" name="Straight Arrow Connector 2121"/>
          <p:cNvCxnSpPr/>
          <p:nvPr/>
        </p:nvCxnSpPr>
        <p:spPr>
          <a:xfrm>
            <a:off x="3667142" y="5645726"/>
            <a:ext cx="7238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9" y="3505200"/>
            <a:ext cx="73707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429">
            <a:off x="1152638" y="5057950"/>
            <a:ext cx="9810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985">
            <a:off x="5762481" y="5039012"/>
            <a:ext cx="9810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9267">
            <a:off x="4607672" y="5024664"/>
            <a:ext cx="1006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0351">
            <a:off x="2342012" y="5073157"/>
            <a:ext cx="1006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2" y="6102350"/>
            <a:ext cx="672465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Magnetic field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5410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The region or space around a   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magnet in which the influence of the </a:t>
            </a:r>
          </a:p>
          <a:p>
            <a:pPr marL="0" indent="0" algn="ctr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magnet can be felt or detected is called  a </a:t>
            </a: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magnetic field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his space can be mapped out using a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magnetic needle which swings around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and settles in a  definite direction when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placed in a magnetic field. The swinging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of the needle shows that it has been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subjected to a force. This force is known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as the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magnetic force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Thus magnetic field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is a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force field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6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Care for magnet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6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sz="4000" dirty="0">
                <a:latin typeface="Baskerville Old Face" pitchFamily="18" charset="0"/>
              </a:rPr>
              <a:t> </a:t>
            </a:r>
            <a:r>
              <a:rPr lang="en-US" sz="4000" dirty="0" smtClean="0">
                <a:latin typeface="Baskerville Old Face" pitchFamily="18" charset="0"/>
              </a:rPr>
              <a:t>        The simple ways of taking care of a </a:t>
            </a:r>
          </a:p>
          <a:p>
            <a:pPr marL="0" indent="0">
              <a:buNone/>
            </a:pPr>
            <a:r>
              <a:rPr lang="en-US" sz="4000" dirty="0">
                <a:latin typeface="Baskerville Old Face" pitchFamily="18" charset="0"/>
              </a:rPr>
              <a:t> </a:t>
            </a:r>
            <a:r>
              <a:rPr lang="en-US" sz="4000" dirty="0" smtClean="0">
                <a:latin typeface="Baskerville Old Face" pitchFamily="18" charset="0"/>
              </a:rPr>
              <a:t>                magnet includes:</a:t>
            </a:r>
          </a:p>
          <a:p>
            <a:pPr marL="0" indent="0">
              <a:buNone/>
            </a:pPr>
            <a:r>
              <a:rPr lang="en-US" sz="4000" dirty="0">
                <a:latin typeface="Baskerville Old Face" pitchFamily="18" charset="0"/>
              </a:rPr>
              <a:t> </a:t>
            </a:r>
            <a:r>
              <a:rPr lang="en-US" sz="4000" dirty="0" smtClean="0">
                <a:latin typeface="Baskerville Old Face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1). Magnets should be handled and stored with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care so that it will not loose its magnetic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properties.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2). Magnets should be knocked or hit with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objects.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3). A non-magnetic object should be placed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between magnets.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4). Two magnets must be placed in opposite directions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 avoid repulsion.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Assignment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smtClean="0">
                <a:latin typeface="Baskerville Old Face" pitchFamily="18" charset="0"/>
              </a:rPr>
              <a:t>1). Explain the term ‘Magnet’.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2). State the Coulomb’s </a:t>
            </a:r>
            <a:r>
              <a:rPr lang="en-US" sz="3600" dirty="0">
                <a:latin typeface="Baskerville Old Face" pitchFamily="18" charset="0"/>
              </a:rPr>
              <a:t>L</a:t>
            </a:r>
            <a:r>
              <a:rPr lang="en-US" sz="3600" dirty="0" smtClean="0">
                <a:latin typeface="Baskerville Old Face" pitchFamily="18" charset="0"/>
              </a:rPr>
              <a:t>aw of Magnetism.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3). What is a magnetic field?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4). a). Explain the poles of a magnet.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     b). Use a bar magnet to show the 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           difference between the poles.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5). Mention two ways of taking care of </a:t>
            </a:r>
          </a:p>
          <a:p>
            <a:pPr marL="0" indent="0">
              <a:buNone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dirty="0" smtClean="0">
                <a:latin typeface="Baskerville Old Face" pitchFamily="18" charset="0"/>
              </a:rPr>
              <a:t>         magnets.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Additional studies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000" dirty="0" smtClean="0">
                <a:latin typeface="Arial Black" pitchFamily="34" charset="0"/>
              </a:rPr>
              <a:t>Read and study extensively on: </a:t>
            </a:r>
          </a:p>
          <a:p>
            <a:pPr marL="0" indent="0">
              <a:buNone/>
            </a:pPr>
            <a:r>
              <a:rPr lang="en-US" dirty="0">
                <a:latin typeface="Arial Black" pitchFamily="34" charset="0"/>
              </a:rPr>
              <a:t>  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1)   (a). Electrical energy. 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       (b). Flow of electrons. 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       (c). Electric circuit: </a:t>
            </a:r>
            <a:r>
              <a:rPr lang="en-US" dirty="0" smtClean="0">
                <a:latin typeface="Baskerville Old Face" pitchFamily="18" charset="0"/>
              </a:rPr>
              <a:t>(i). </a:t>
            </a:r>
            <a:r>
              <a:rPr lang="en-US" dirty="0">
                <a:latin typeface="Baskerville Old Face" pitchFamily="18" charset="0"/>
              </a:rPr>
              <a:t>P</a:t>
            </a:r>
            <a:r>
              <a:rPr lang="en-US" dirty="0" smtClean="0">
                <a:latin typeface="Baskerville Old Face" pitchFamily="18" charset="0"/>
              </a:rPr>
              <a:t>arallel</a:t>
            </a:r>
          </a:p>
          <a:p>
            <a:pPr marL="0" indent="0">
              <a:buNone/>
            </a:pPr>
            <a:r>
              <a:rPr lang="en-US" dirty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                                                (ii). Series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2).  Fuses and Circuit breaker.</a:t>
            </a:r>
          </a:p>
          <a:p>
            <a:pPr marL="0" indent="0">
              <a:buNone/>
            </a:pP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3).  Electric meter reading and billing.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Salient point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4000" b="1" dirty="0" smtClean="0">
                <a:solidFill>
                  <a:srgbClr val="FF0000"/>
                </a:solidFill>
                <a:latin typeface="Bodoni MT Black" pitchFamily="18" charset="0"/>
                <a:cs typeface="Arial" pitchFamily="34" charset="0"/>
              </a:rPr>
              <a:t>Magnet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(Definition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A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magnet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is a metallic object that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attracts other metallic objects towards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it.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Elements which are attracted by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magnets are called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magnetic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materials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They include 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iron, steel, nickel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etc.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algn="ctr">
              <a:buNone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Substances that can be attracted by </a:t>
            </a:r>
          </a:p>
          <a:p>
            <a:pPr marL="0" indent="0" algn="ctr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magnets are said to be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magnetic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substances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and the ability of a magnet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to attract magnetic substances is called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Magnetism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Laws of Magnetism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When a bar of magnet is put in a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plate of iron fillings, the iron fillings will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move closer or cling or are attracted to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the magnet and cluster at the ends of the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magnet.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62200" y="2362200"/>
            <a:ext cx="403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47800" y="2362200"/>
            <a:ext cx="914400" cy="1004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3352800"/>
            <a:ext cx="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47800" y="3352800"/>
            <a:ext cx="4572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4038600"/>
            <a:ext cx="4663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19800" y="2362200"/>
            <a:ext cx="381000" cy="1004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9800" y="3366655"/>
            <a:ext cx="91786" cy="671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362200"/>
            <a:ext cx="22860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11586" y="2667000"/>
            <a:ext cx="517815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Explosion 2 40"/>
          <p:cNvSpPr/>
          <p:nvPr/>
        </p:nvSpPr>
        <p:spPr>
          <a:xfrm>
            <a:off x="1714500" y="3742025"/>
            <a:ext cx="381000" cy="238125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xplosion 2 41"/>
          <p:cNvSpPr/>
          <p:nvPr/>
        </p:nvSpPr>
        <p:spPr>
          <a:xfrm>
            <a:off x="6019800" y="2514600"/>
            <a:ext cx="285750" cy="1524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 1 42"/>
          <p:cNvSpPr/>
          <p:nvPr/>
        </p:nvSpPr>
        <p:spPr>
          <a:xfrm>
            <a:off x="6210300" y="2864427"/>
            <a:ext cx="190500" cy="297872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xplosion 1 43"/>
          <p:cNvSpPr/>
          <p:nvPr/>
        </p:nvSpPr>
        <p:spPr>
          <a:xfrm>
            <a:off x="5909396" y="2978728"/>
            <a:ext cx="156297" cy="187036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plosion 2 44"/>
          <p:cNvSpPr/>
          <p:nvPr/>
        </p:nvSpPr>
        <p:spPr>
          <a:xfrm>
            <a:off x="5893810" y="2854035"/>
            <a:ext cx="306748" cy="232063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 1 45"/>
          <p:cNvSpPr/>
          <p:nvPr/>
        </p:nvSpPr>
        <p:spPr>
          <a:xfrm>
            <a:off x="5869348" y="3352800"/>
            <a:ext cx="293327" cy="342900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xplosion 2 46"/>
          <p:cNvSpPr/>
          <p:nvPr/>
        </p:nvSpPr>
        <p:spPr>
          <a:xfrm>
            <a:off x="5562600" y="3886200"/>
            <a:ext cx="304800" cy="1524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xplosion 2 47"/>
          <p:cNvSpPr/>
          <p:nvPr/>
        </p:nvSpPr>
        <p:spPr>
          <a:xfrm>
            <a:off x="6418984" y="2857499"/>
            <a:ext cx="57150" cy="268434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1 48"/>
          <p:cNvSpPr/>
          <p:nvPr/>
        </p:nvSpPr>
        <p:spPr>
          <a:xfrm>
            <a:off x="6295592" y="2563090"/>
            <a:ext cx="303934" cy="31172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xplosion 1 49"/>
          <p:cNvSpPr/>
          <p:nvPr/>
        </p:nvSpPr>
        <p:spPr>
          <a:xfrm>
            <a:off x="6111586" y="3181351"/>
            <a:ext cx="265834" cy="3429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xplosion 1 50"/>
          <p:cNvSpPr/>
          <p:nvPr/>
        </p:nvSpPr>
        <p:spPr>
          <a:xfrm>
            <a:off x="5849917" y="2500743"/>
            <a:ext cx="308048" cy="138545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xplosion 1 51"/>
          <p:cNvSpPr/>
          <p:nvPr/>
        </p:nvSpPr>
        <p:spPr>
          <a:xfrm>
            <a:off x="6115915" y="3063154"/>
            <a:ext cx="171450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xplosion 2 52"/>
          <p:cNvSpPr/>
          <p:nvPr/>
        </p:nvSpPr>
        <p:spPr>
          <a:xfrm>
            <a:off x="5698005" y="3124200"/>
            <a:ext cx="289539" cy="2286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xplosion 1 53"/>
          <p:cNvSpPr/>
          <p:nvPr/>
        </p:nvSpPr>
        <p:spPr>
          <a:xfrm>
            <a:off x="6157965" y="2300719"/>
            <a:ext cx="173076" cy="261503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xplosion 1 54"/>
          <p:cNvSpPr/>
          <p:nvPr/>
        </p:nvSpPr>
        <p:spPr>
          <a:xfrm>
            <a:off x="5987544" y="3695700"/>
            <a:ext cx="222756" cy="1905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isplay 55"/>
          <p:cNvSpPr/>
          <p:nvPr/>
        </p:nvSpPr>
        <p:spPr>
          <a:xfrm>
            <a:off x="6020990" y="2693946"/>
            <a:ext cx="61048" cy="15316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xplosion 1 56"/>
          <p:cNvSpPr/>
          <p:nvPr/>
        </p:nvSpPr>
        <p:spPr>
          <a:xfrm>
            <a:off x="1905000" y="3072246"/>
            <a:ext cx="323850" cy="210416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Sequential Access Storage 57"/>
          <p:cNvSpPr/>
          <p:nvPr/>
        </p:nvSpPr>
        <p:spPr>
          <a:xfrm>
            <a:off x="2095500" y="2466868"/>
            <a:ext cx="153162" cy="306324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103240" y="2722418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xplosion 1 59"/>
          <p:cNvSpPr/>
          <p:nvPr/>
        </p:nvSpPr>
        <p:spPr>
          <a:xfrm>
            <a:off x="2457450" y="2431470"/>
            <a:ext cx="228600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xplosion 2 60"/>
          <p:cNvSpPr/>
          <p:nvPr/>
        </p:nvSpPr>
        <p:spPr>
          <a:xfrm>
            <a:off x="1742209" y="3020723"/>
            <a:ext cx="304800" cy="36801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xplosion 1 61"/>
          <p:cNvSpPr/>
          <p:nvPr/>
        </p:nvSpPr>
        <p:spPr>
          <a:xfrm>
            <a:off x="2040514" y="2847108"/>
            <a:ext cx="177026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xplosion 2 62"/>
          <p:cNvSpPr/>
          <p:nvPr/>
        </p:nvSpPr>
        <p:spPr>
          <a:xfrm>
            <a:off x="5873678" y="2722418"/>
            <a:ext cx="171450" cy="1524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xplosion 1 63"/>
          <p:cNvSpPr/>
          <p:nvPr/>
        </p:nvSpPr>
        <p:spPr>
          <a:xfrm>
            <a:off x="1523134" y="3418610"/>
            <a:ext cx="219075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xplosion 1 64"/>
          <p:cNvSpPr/>
          <p:nvPr/>
        </p:nvSpPr>
        <p:spPr>
          <a:xfrm>
            <a:off x="2343149" y="2481115"/>
            <a:ext cx="154348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xplosion 1 65"/>
          <p:cNvSpPr/>
          <p:nvPr/>
        </p:nvSpPr>
        <p:spPr>
          <a:xfrm>
            <a:off x="2089139" y="2306779"/>
            <a:ext cx="226595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xplosion 2 66"/>
          <p:cNvSpPr/>
          <p:nvPr/>
        </p:nvSpPr>
        <p:spPr>
          <a:xfrm>
            <a:off x="1788968" y="3463637"/>
            <a:ext cx="266700" cy="2286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xplosion 1 67"/>
          <p:cNvSpPr/>
          <p:nvPr/>
        </p:nvSpPr>
        <p:spPr>
          <a:xfrm flipV="1">
            <a:off x="1551709" y="3741767"/>
            <a:ext cx="173182" cy="983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xplosion 1 68"/>
          <p:cNvSpPr/>
          <p:nvPr/>
        </p:nvSpPr>
        <p:spPr>
          <a:xfrm>
            <a:off x="1579310" y="3177454"/>
            <a:ext cx="145581" cy="204354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xplosion 1 69"/>
          <p:cNvSpPr/>
          <p:nvPr/>
        </p:nvSpPr>
        <p:spPr>
          <a:xfrm>
            <a:off x="1892011" y="2799482"/>
            <a:ext cx="108456" cy="213881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xplosion 1 70"/>
          <p:cNvSpPr/>
          <p:nvPr/>
        </p:nvSpPr>
        <p:spPr>
          <a:xfrm>
            <a:off x="1838361" y="2718954"/>
            <a:ext cx="335107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xplosion 1 71"/>
          <p:cNvSpPr/>
          <p:nvPr/>
        </p:nvSpPr>
        <p:spPr>
          <a:xfrm>
            <a:off x="1946239" y="2604654"/>
            <a:ext cx="256198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xplosion 1 72"/>
          <p:cNvSpPr/>
          <p:nvPr/>
        </p:nvSpPr>
        <p:spPr>
          <a:xfrm>
            <a:off x="1400712" y="3674919"/>
            <a:ext cx="188608" cy="76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xplosion 1 73"/>
          <p:cNvSpPr/>
          <p:nvPr/>
        </p:nvSpPr>
        <p:spPr>
          <a:xfrm>
            <a:off x="1658051" y="3850695"/>
            <a:ext cx="152400" cy="4571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xplosion 1 74"/>
          <p:cNvSpPr/>
          <p:nvPr/>
        </p:nvSpPr>
        <p:spPr>
          <a:xfrm>
            <a:off x="1498616" y="3934515"/>
            <a:ext cx="181408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xplosion 1 75"/>
          <p:cNvSpPr/>
          <p:nvPr/>
        </p:nvSpPr>
        <p:spPr>
          <a:xfrm>
            <a:off x="1496291" y="3282662"/>
            <a:ext cx="228600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xplosion 1 76"/>
          <p:cNvSpPr/>
          <p:nvPr/>
        </p:nvSpPr>
        <p:spPr>
          <a:xfrm>
            <a:off x="5806028" y="3577937"/>
            <a:ext cx="153375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isplay 77"/>
          <p:cNvSpPr/>
          <p:nvPr/>
        </p:nvSpPr>
        <p:spPr>
          <a:xfrm>
            <a:off x="5685126" y="3469700"/>
            <a:ext cx="182274" cy="243319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 1 78"/>
          <p:cNvSpPr/>
          <p:nvPr/>
        </p:nvSpPr>
        <p:spPr>
          <a:xfrm>
            <a:off x="1668282" y="2909453"/>
            <a:ext cx="277957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xplosion 1 79"/>
          <p:cNvSpPr/>
          <p:nvPr/>
        </p:nvSpPr>
        <p:spPr>
          <a:xfrm>
            <a:off x="2179601" y="2317170"/>
            <a:ext cx="352425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xplosion 1 80"/>
          <p:cNvSpPr/>
          <p:nvPr/>
        </p:nvSpPr>
        <p:spPr>
          <a:xfrm>
            <a:off x="6210300" y="2382979"/>
            <a:ext cx="304800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xplosion 2 81"/>
          <p:cNvSpPr/>
          <p:nvPr/>
        </p:nvSpPr>
        <p:spPr>
          <a:xfrm>
            <a:off x="6523326" y="2599245"/>
            <a:ext cx="152399" cy="15933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xplosion 1 82"/>
          <p:cNvSpPr/>
          <p:nvPr/>
        </p:nvSpPr>
        <p:spPr>
          <a:xfrm>
            <a:off x="6400800" y="3105151"/>
            <a:ext cx="145959" cy="152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xplosion 1 83"/>
          <p:cNvSpPr/>
          <p:nvPr/>
        </p:nvSpPr>
        <p:spPr>
          <a:xfrm>
            <a:off x="6518321" y="2805545"/>
            <a:ext cx="222159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xplosion 1 84"/>
          <p:cNvSpPr/>
          <p:nvPr/>
        </p:nvSpPr>
        <p:spPr>
          <a:xfrm>
            <a:off x="6295592" y="2757918"/>
            <a:ext cx="274493" cy="213881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xplosion 1 85"/>
          <p:cNvSpPr/>
          <p:nvPr/>
        </p:nvSpPr>
        <p:spPr>
          <a:xfrm>
            <a:off x="6250131" y="3359728"/>
            <a:ext cx="189931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xplosion 1 86"/>
          <p:cNvSpPr/>
          <p:nvPr/>
        </p:nvSpPr>
        <p:spPr>
          <a:xfrm>
            <a:off x="6322002" y="3054928"/>
            <a:ext cx="260638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xplosion 2 87"/>
          <p:cNvSpPr/>
          <p:nvPr/>
        </p:nvSpPr>
        <p:spPr>
          <a:xfrm>
            <a:off x="6125156" y="3445453"/>
            <a:ext cx="219940" cy="3048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xplosion 1 88"/>
          <p:cNvSpPr/>
          <p:nvPr/>
        </p:nvSpPr>
        <p:spPr>
          <a:xfrm>
            <a:off x="5959403" y="2597726"/>
            <a:ext cx="281420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xplosion 1 89"/>
          <p:cNvSpPr/>
          <p:nvPr/>
        </p:nvSpPr>
        <p:spPr>
          <a:xfrm>
            <a:off x="5917298" y="3913733"/>
            <a:ext cx="224270" cy="1524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xplosion 2 90"/>
          <p:cNvSpPr/>
          <p:nvPr/>
        </p:nvSpPr>
        <p:spPr>
          <a:xfrm>
            <a:off x="5846007" y="3736396"/>
            <a:ext cx="170004" cy="274319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xplosion 1 91"/>
          <p:cNvSpPr/>
          <p:nvPr/>
        </p:nvSpPr>
        <p:spPr>
          <a:xfrm>
            <a:off x="5968062" y="3171305"/>
            <a:ext cx="217776" cy="274319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xplosion 1 92"/>
          <p:cNvSpPr/>
          <p:nvPr/>
        </p:nvSpPr>
        <p:spPr>
          <a:xfrm flipH="1">
            <a:off x="5688482" y="3667815"/>
            <a:ext cx="175561" cy="3429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xplosion 1 93"/>
          <p:cNvSpPr/>
          <p:nvPr/>
        </p:nvSpPr>
        <p:spPr>
          <a:xfrm>
            <a:off x="2179601" y="2452254"/>
            <a:ext cx="298359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xplosion 1 94"/>
          <p:cNvSpPr/>
          <p:nvPr/>
        </p:nvSpPr>
        <p:spPr>
          <a:xfrm>
            <a:off x="1639787" y="3594389"/>
            <a:ext cx="177026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xplosion 1 95"/>
          <p:cNvSpPr/>
          <p:nvPr/>
        </p:nvSpPr>
        <p:spPr>
          <a:xfrm>
            <a:off x="1365779" y="3372716"/>
            <a:ext cx="258474" cy="3810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xplosion 1 96"/>
          <p:cNvSpPr/>
          <p:nvPr/>
        </p:nvSpPr>
        <p:spPr>
          <a:xfrm>
            <a:off x="1348436" y="3664528"/>
            <a:ext cx="349395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xplosion 1 97"/>
          <p:cNvSpPr/>
          <p:nvPr/>
        </p:nvSpPr>
        <p:spPr>
          <a:xfrm>
            <a:off x="6152284" y="2667000"/>
            <a:ext cx="184438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xplosion 1 98"/>
          <p:cNvSpPr/>
          <p:nvPr/>
        </p:nvSpPr>
        <p:spPr>
          <a:xfrm flipH="1">
            <a:off x="1951001" y="2889105"/>
            <a:ext cx="228600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xplosion 1 99"/>
          <p:cNvSpPr/>
          <p:nvPr/>
        </p:nvSpPr>
        <p:spPr>
          <a:xfrm flipH="1">
            <a:off x="2038350" y="2781300"/>
            <a:ext cx="311240" cy="30479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xplosion 1 100"/>
          <p:cNvSpPr/>
          <p:nvPr/>
        </p:nvSpPr>
        <p:spPr>
          <a:xfrm>
            <a:off x="6476134" y="2965305"/>
            <a:ext cx="230331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xplosion 1 101"/>
          <p:cNvSpPr/>
          <p:nvPr/>
        </p:nvSpPr>
        <p:spPr>
          <a:xfrm>
            <a:off x="1736525" y="3317300"/>
            <a:ext cx="226869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xplosion 2 102"/>
          <p:cNvSpPr/>
          <p:nvPr/>
        </p:nvSpPr>
        <p:spPr>
          <a:xfrm>
            <a:off x="6454486" y="2407225"/>
            <a:ext cx="217154" cy="2286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xplosion 1 103"/>
          <p:cNvSpPr/>
          <p:nvPr/>
        </p:nvSpPr>
        <p:spPr>
          <a:xfrm>
            <a:off x="1223881" y="3883946"/>
            <a:ext cx="272410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xplosion 1 104"/>
          <p:cNvSpPr/>
          <p:nvPr/>
        </p:nvSpPr>
        <p:spPr>
          <a:xfrm>
            <a:off x="6030731" y="3810000"/>
            <a:ext cx="287590" cy="3048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101" idx="0"/>
          </p:cNvCxnSpPr>
          <p:nvPr/>
        </p:nvCxnSpPr>
        <p:spPr>
          <a:xfrm>
            <a:off x="6630989" y="2965305"/>
            <a:ext cx="953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Explosion 2 107"/>
          <p:cNvSpPr/>
          <p:nvPr/>
        </p:nvSpPr>
        <p:spPr>
          <a:xfrm>
            <a:off x="5818584" y="3165764"/>
            <a:ext cx="457200" cy="304800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55" y="2711939"/>
            <a:ext cx="1687518" cy="108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Explosion 1 110"/>
          <p:cNvSpPr/>
          <p:nvPr/>
        </p:nvSpPr>
        <p:spPr>
          <a:xfrm>
            <a:off x="6157965" y="2625435"/>
            <a:ext cx="384220" cy="22860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/>
          <p:nvPr/>
        </p:nvCxnSpPr>
        <p:spPr>
          <a:xfrm>
            <a:off x="5105400" y="4066133"/>
            <a:ext cx="0" cy="582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5078053" y="4648200"/>
            <a:ext cx="23441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36" y="4275425"/>
            <a:ext cx="203676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7" name="Straight Connector 1036"/>
          <p:cNvCxnSpPr/>
          <p:nvPr/>
        </p:nvCxnSpPr>
        <p:spPr>
          <a:xfrm>
            <a:off x="3886200" y="3647210"/>
            <a:ext cx="0" cy="2115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3886200" y="57137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614" y="5333999"/>
            <a:ext cx="194844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3" name="Straight Connector 1042"/>
          <p:cNvCxnSpPr/>
          <p:nvPr/>
        </p:nvCxnSpPr>
        <p:spPr>
          <a:xfrm flipH="1">
            <a:off x="3886200" y="2382979"/>
            <a:ext cx="495300" cy="969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>
            <a:off x="3886200" y="3352800"/>
            <a:ext cx="0" cy="7341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H="1">
            <a:off x="2380276" y="4066133"/>
            <a:ext cx="13964" cy="639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/>
          <p:nvPr/>
        </p:nvCxnSpPr>
        <p:spPr>
          <a:xfrm flipH="1">
            <a:off x="990600" y="4705133"/>
            <a:ext cx="140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91" y="4246201"/>
            <a:ext cx="1207077" cy="133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Explosion 2 1066"/>
          <p:cNvSpPr/>
          <p:nvPr/>
        </p:nvSpPr>
        <p:spPr>
          <a:xfrm>
            <a:off x="2272292" y="2171524"/>
            <a:ext cx="370316" cy="350001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The magnet is a stone load that occurs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naturally under the earth crust. A magnet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can attract pieces of metals.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pole of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a magnet is a portion of the magnet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where its magnetic properties appears to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be strongest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</a:t>
            </a:r>
          </a:p>
          <a:p>
            <a:pPr marL="0" indent="0" algn="ctr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that points to the northward   direction is called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North Pole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while the end that points to the southward direction is known as 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South Pole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According to Coulomb’s first law, the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force between two magnetic poles is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directly proportional to the product of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their pole strength and inversely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proportional to the distance between    </a:t>
            </a: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7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sz="3600" dirty="0" smtClean="0">
                    <a:latin typeface="Arial" pitchFamily="34" charset="0"/>
                    <a:cs typeface="Arial" pitchFamily="34" charset="0"/>
                  </a:rPr>
                  <a:t>   This is mathematically expressed as </a:t>
                </a:r>
              </a:p>
              <a:p>
                <a:pPr marL="0" indent="0">
                  <a:buNone/>
                </a:pPr>
                <a:r>
                  <a:rPr lang="en-US" sz="3600" dirty="0" smtClean="0">
                    <a:latin typeface="Arial" pitchFamily="34" charset="0"/>
                    <a:cs typeface="Arial" pitchFamily="34" charset="0"/>
                  </a:rPr>
                  <a:t>           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Arial" pitchFamily="34" charset="0"/>
                    <a:cs typeface="Arial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FF00"/>
                        </a:solidFill>
                        <a:latin typeface="Cambria Math"/>
                        <a:cs typeface="Arial" pitchFamily="34" charset="0"/>
                      </a:rPr>
                      <m:t>𝑭</m:t>
                    </m:r>
                    <m:r>
                      <a:rPr lang="en-US" sz="3600" b="1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∝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36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6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FF00"/>
                            </a:solidFill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are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the pole 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Bookman Old Style" pitchFamily="18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strengths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of the two magnetic poles,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FF00"/>
                        </a:solidFill>
                        <a:latin typeface="Cambria Math"/>
                        <a:cs typeface="Arial" pitchFamily="34" charset="0"/>
                      </a:rPr>
                      <m:t>𝒅</m:t>
                    </m:r>
                  </m:oMath>
                </a14:m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is the distance between the two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Bookman Old Style" pitchFamily="18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 poles while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FF00"/>
                        </a:solidFill>
                        <a:latin typeface="Cambria Math"/>
                        <a:cs typeface="Arial" pitchFamily="34" charset="0"/>
                      </a:rPr>
                      <m:t>𝑭</m:t>
                    </m:r>
                  </m:oMath>
                </a14:m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is the force between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Bookman Old Style" pitchFamily="18" charset="0"/>
                    <a:cs typeface="Arial" pitchFamily="34" charset="0"/>
                  </a:rPr>
                  <a:t> </a:t>
                </a:r>
                <a:r>
                  <a:rPr lang="en-US" sz="3600" dirty="0" smtClean="0">
                    <a:latin typeface="Bookman Old Style" pitchFamily="18" charset="0"/>
                    <a:cs typeface="Arial" pitchFamily="34" charset="0"/>
                  </a:rPr>
                  <a:t>      these poles. 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647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Oxfords E-lesson 1, t3</vt:lpstr>
      <vt:lpstr>Salient point</vt:lpstr>
      <vt:lpstr>PowerPoint Presentation</vt:lpstr>
      <vt:lpstr>Laws of 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Attraction and repulsive poles </vt:lpstr>
      <vt:lpstr>Magnetic field</vt:lpstr>
      <vt:lpstr>PowerPoint Presentation</vt:lpstr>
      <vt:lpstr>Care for magnet</vt:lpstr>
      <vt:lpstr>Assignment</vt:lpstr>
      <vt:lpstr>Additional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1, t3</dc:title>
  <dc:creator>Michael</dc:creator>
  <cp:lastModifiedBy>Michael</cp:lastModifiedBy>
  <cp:revision>28</cp:revision>
  <dcterms:created xsi:type="dcterms:W3CDTF">2020-05-18T12:26:30Z</dcterms:created>
  <dcterms:modified xsi:type="dcterms:W3CDTF">2020-05-18T19:45:01Z</dcterms:modified>
</cp:coreProperties>
</file>