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9" r:id="rId3"/>
    <p:sldId id="258" r:id="rId4"/>
    <p:sldId id="260" r:id="rId5"/>
    <p:sldId id="261" r:id="rId6"/>
    <p:sldId id="263" r:id="rId7"/>
    <p:sldId id="271" r:id="rId8"/>
    <p:sldId id="272" r:id="rId9"/>
    <p:sldId id="264" r:id="rId10"/>
    <p:sldId id="265" r:id="rId11"/>
    <p:sldId id="266" r:id="rId12"/>
    <p:sldId id="267"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1" d="100"/>
          <a:sy n="71" d="100"/>
        </p:scale>
        <p:origin x="-486" y="-30"/>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370215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288441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F24EC-32B1-47AD-AAA4-11AA2A910A87}"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754909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1686584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F24EC-32B1-47AD-AAA4-11AA2A910A87}"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925650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3136616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1816081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422265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3995850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B1D149-9EC4-407C-9967-AB6FDFD22758}"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939066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B1D149-9EC4-407C-9967-AB6FDFD22758}" type="datetimeFigureOut">
              <a:rPr lang="en-US" smtClean="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1662946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B1D149-9EC4-407C-9967-AB6FDFD22758}" type="datetimeFigureOut">
              <a:rPr lang="en-US" smtClean="0"/>
              <a:pPr/>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149622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B1D149-9EC4-407C-9967-AB6FDFD22758}" type="datetimeFigureOut">
              <a:rPr lang="en-US" smtClean="0"/>
              <a:pPr/>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279306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1D149-9EC4-407C-9967-AB6FDFD22758}" type="datetimeFigureOut">
              <a:rPr lang="en-US" smtClean="0"/>
              <a:pPr/>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249239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4B1D149-9EC4-407C-9967-AB6FDFD22758}" type="datetimeFigureOut">
              <a:rPr lang="en-US" smtClean="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276670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B1D149-9EC4-407C-9967-AB6FDFD22758}" type="datetimeFigureOut">
              <a:rPr lang="en-US" smtClean="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355964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B1D149-9EC4-407C-9967-AB6FDFD22758}" type="datetimeFigureOut">
              <a:rPr lang="en-US" smtClean="0"/>
              <a:pPr/>
              <a:t>5/23/2020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9EF24EC-32B1-47AD-AAA4-11AA2A910A87}" type="slidenum">
              <a:rPr lang="en-US" smtClean="0"/>
              <a:pPr/>
              <a:t>‹#›</a:t>
            </a:fld>
            <a:endParaRPr lang="en-US"/>
          </a:p>
        </p:txBody>
      </p:sp>
    </p:spTree>
    <p:extLst>
      <p:ext uri="{BB962C8B-B14F-4D97-AF65-F5344CB8AC3E}">
        <p14:creationId xmlns:p14="http://schemas.microsoft.com/office/powerpoint/2010/main" xmlns="" val="334041574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216" y="1219200"/>
            <a:ext cx="7620000" cy="731838"/>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r>
              <a:rPr lang="en-US" sz="5400" dirty="0" smtClean="0">
                <a:latin typeface="Algerian" pitchFamily="82" charset="0"/>
              </a:rPr>
              <a:t>Oxfords E-lesson 1, T3</a:t>
            </a:r>
            <a:endParaRPr lang="en-US" sz="5400" dirty="0">
              <a:latin typeface="Algerian" pitchFamily="82" charset="0"/>
            </a:endParaRPr>
          </a:p>
        </p:txBody>
      </p:sp>
      <p:sp>
        <p:nvSpPr>
          <p:cNvPr id="3" name="Content Placeholder 2"/>
          <p:cNvSpPr>
            <a:spLocks noGrp="1"/>
          </p:cNvSpPr>
          <p:nvPr>
            <p:ph idx="1"/>
          </p:nvPr>
        </p:nvSpPr>
        <p:spPr>
          <a:xfrm>
            <a:off x="279816" y="1112838"/>
            <a:ext cx="7772400" cy="4618038"/>
          </a:xfrm>
          <a:noFill/>
          <a:ln>
            <a:noFill/>
          </a:ln>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US" sz="4000" dirty="0" smtClean="0"/>
              <a:t>  </a:t>
            </a:r>
          </a:p>
          <a:p>
            <a:pPr marL="0" indent="0">
              <a:buNone/>
            </a:pPr>
            <a:r>
              <a:rPr lang="en-US" sz="4000" dirty="0" smtClean="0"/>
              <a:t>  </a:t>
            </a:r>
            <a:endParaRPr lang="en-US" sz="4000" dirty="0"/>
          </a:p>
          <a:p>
            <a:pPr marL="0" indent="0">
              <a:buNone/>
            </a:pPr>
            <a:r>
              <a:rPr lang="en-US" sz="4000" dirty="0" smtClean="0"/>
              <a:t>		Grade: Basic 9</a:t>
            </a:r>
          </a:p>
          <a:p>
            <a:pPr marL="0" indent="0">
              <a:buNone/>
            </a:pPr>
            <a:r>
              <a:rPr lang="en-US" sz="4000" dirty="0" smtClean="0"/>
              <a:t>   	Subject: English Language</a:t>
            </a:r>
          </a:p>
          <a:p>
            <a:pPr marL="0" indent="0">
              <a:buNone/>
            </a:pPr>
            <a:r>
              <a:rPr lang="en-US" sz="4000" dirty="0" smtClean="0"/>
              <a:t>		Topic: Prefixes and Suffixes. </a:t>
            </a:r>
            <a:endParaRPr lang="en-US" sz="4000" dirty="0"/>
          </a:p>
          <a:p>
            <a:pPr marL="0" indent="0">
              <a:buNone/>
            </a:pPr>
            <a:r>
              <a:rPr lang="en-US" sz="4000" dirty="0" smtClean="0"/>
              <a:t>							</a:t>
            </a:r>
            <a:endParaRPr lang="en-US" sz="4000" dirty="0"/>
          </a:p>
        </p:txBody>
      </p:sp>
    </p:spTree>
    <p:extLst>
      <p:ext uri="{BB962C8B-B14F-4D97-AF65-F5344CB8AC3E}">
        <p14:creationId xmlns:p14="http://schemas.microsoft.com/office/powerpoint/2010/main" xmlns="" val="1089714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style>
          <a:lnRef idx="3">
            <a:schemeClr val="lt1"/>
          </a:lnRef>
          <a:fillRef idx="1">
            <a:schemeClr val="accent2"/>
          </a:fillRef>
          <a:effectRef idx="1">
            <a:schemeClr val="accent2"/>
          </a:effectRef>
          <a:fontRef idx="minor">
            <a:schemeClr val="lt1"/>
          </a:fontRef>
        </p:style>
        <p:txBody>
          <a:bodyPr/>
          <a:lstStyle/>
          <a:p>
            <a:pPr algn="ctr"/>
            <a:r>
              <a:rPr lang="en-US" dirty="0" smtClean="0"/>
              <a:t/>
            </a:r>
            <a:br>
              <a:rPr lang="en-US" dirty="0" smtClean="0"/>
            </a:br>
            <a:r>
              <a:rPr lang="en-US" dirty="0" smtClean="0"/>
              <a:t>Examples:</a:t>
            </a:r>
            <a:endParaRPr lang="en-US" dirty="0"/>
          </a:p>
        </p:txBody>
      </p:sp>
      <p:sp>
        <p:nvSpPr>
          <p:cNvPr id="3" name="Content Placeholder 2"/>
          <p:cNvSpPr>
            <a:spLocks noGrp="1"/>
          </p:cNvSpPr>
          <p:nvPr>
            <p:ph idx="1"/>
          </p:nvPr>
        </p:nvSpPr>
        <p:spPr>
          <a:xfrm>
            <a:off x="152400" y="1524000"/>
            <a:ext cx="8839200" cy="5257800"/>
          </a:xfrm>
        </p:spPr>
        <p:style>
          <a:lnRef idx="1">
            <a:schemeClr val="accent6"/>
          </a:lnRef>
          <a:fillRef idx="3">
            <a:schemeClr val="accent6"/>
          </a:fillRef>
          <a:effectRef idx="2">
            <a:schemeClr val="accent6"/>
          </a:effectRef>
          <a:fontRef idx="minor">
            <a:schemeClr val="lt1"/>
          </a:fontRef>
        </p:style>
        <p:txBody>
          <a:bodyPr>
            <a:normAutofit fontScale="92500" lnSpcReduction="10000"/>
          </a:bodyPr>
          <a:lstStyle/>
          <a:p>
            <a:pPr marL="0" indent="0">
              <a:buNone/>
            </a:pPr>
            <a:endParaRPr lang="en-US" dirty="0" smtClean="0">
              <a:solidFill>
                <a:schemeClr val="tx1">
                  <a:lumMod val="95000"/>
                  <a:lumOff val="5000"/>
                </a:schemeClr>
              </a:solidFill>
            </a:endParaRPr>
          </a:p>
          <a:p>
            <a:pPr marL="0" indent="0">
              <a:buNone/>
            </a:pPr>
            <a:r>
              <a:rPr lang="en-US" sz="3600" b="1" dirty="0" smtClean="0">
                <a:solidFill>
                  <a:schemeClr val="tx1">
                    <a:lumMod val="95000"/>
                    <a:lumOff val="5000"/>
                  </a:schemeClr>
                </a:solidFill>
              </a:rPr>
              <a:t>Direct speech</a:t>
            </a:r>
            <a:r>
              <a:rPr lang="en-US" sz="3600" b="1" dirty="0" smtClean="0"/>
              <a:t> :</a:t>
            </a:r>
          </a:p>
          <a:p>
            <a:pPr marL="0" indent="0">
              <a:buNone/>
            </a:pPr>
            <a:r>
              <a:rPr lang="en-US" sz="3600" b="1" dirty="0" smtClean="0"/>
              <a:t> </a:t>
            </a:r>
            <a:r>
              <a:rPr lang="en-US" sz="3600" dirty="0" smtClean="0"/>
              <a:t>I am coming. </a:t>
            </a:r>
          </a:p>
          <a:p>
            <a:pPr marL="0" indent="0">
              <a:buNone/>
            </a:pPr>
            <a:endParaRPr lang="en-US" sz="3600" dirty="0" smtClean="0"/>
          </a:p>
          <a:p>
            <a:pPr marL="0" indent="0">
              <a:buNone/>
            </a:pPr>
            <a:r>
              <a:rPr lang="en-US" sz="3600" b="1" dirty="0">
                <a:solidFill>
                  <a:schemeClr val="tx1">
                    <a:lumMod val="95000"/>
                    <a:lumOff val="5000"/>
                  </a:schemeClr>
                </a:solidFill>
              </a:rPr>
              <a:t>Direct </a:t>
            </a:r>
            <a:r>
              <a:rPr lang="en-US" sz="3600" b="1" dirty="0" smtClean="0">
                <a:solidFill>
                  <a:schemeClr val="tx1">
                    <a:lumMod val="95000"/>
                    <a:lumOff val="5000"/>
                  </a:schemeClr>
                </a:solidFill>
              </a:rPr>
              <a:t>Reported Speech</a:t>
            </a:r>
            <a:r>
              <a:rPr lang="en-US" sz="3600" b="1" dirty="0" smtClean="0"/>
              <a:t>:</a:t>
            </a:r>
          </a:p>
          <a:p>
            <a:pPr marL="0" indent="0">
              <a:buNone/>
            </a:pPr>
            <a:r>
              <a:rPr lang="en-US" sz="3600" b="1" dirty="0" smtClean="0"/>
              <a:t> </a:t>
            </a:r>
            <a:r>
              <a:rPr lang="en-US" sz="3600" dirty="0" smtClean="0"/>
              <a:t>He said, “I am coming”.</a:t>
            </a:r>
          </a:p>
          <a:p>
            <a:pPr marL="0" indent="0">
              <a:buNone/>
            </a:pPr>
            <a:endParaRPr lang="en-US" sz="3600" dirty="0" smtClean="0"/>
          </a:p>
          <a:p>
            <a:pPr marL="0" indent="0">
              <a:buNone/>
            </a:pPr>
            <a:r>
              <a:rPr lang="en-US" sz="3600" b="1" dirty="0" smtClean="0">
                <a:solidFill>
                  <a:schemeClr val="tx1">
                    <a:lumMod val="95000"/>
                    <a:lumOff val="5000"/>
                  </a:schemeClr>
                </a:solidFill>
              </a:rPr>
              <a:t>Indirect Reported Speech</a:t>
            </a:r>
            <a:r>
              <a:rPr lang="en-US" sz="3600" b="1" dirty="0" smtClean="0"/>
              <a:t>: </a:t>
            </a:r>
          </a:p>
          <a:p>
            <a:pPr marL="0" indent="0">
              <a:buNone/>
            </a:pPr>
            <a:r>
              <a:rPr lang="en-US" sz="3600" dirty="0" smtClean="0"/>
              <a:t>He said that he was coming.</a:t>
            </a:r>
            <a:endParaRPr lang="en-US" sz="3600" dirty="0"/>
          </a:p>
        </p:txBody>
      </p:sp>
    </p:spTree>
    <p:extLst>
      <p:ext uri="{BB962C8B-B14F-4D97-AF65-F5344CB8AC3E}">
        <p14:creationId xmlns:p14="http://schemas.microsoft.com/office/powerpoint/2010/main" xmlns="" val="3551331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44780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US" sz="6000" dirty="0" smtClean="0">
                <a:latin typeface="Algerian" pitchFamily="82" charset="0"/>
              </a:rPr>
              <a:t>Assignment</a:t>
            </a:r>
            <a:endParaRPr lang="en-US" sz="6000" dirty="0">
              <a:latin typeface="Algerian" pitchFamily="82" charset="0"/>
            </a:endParaRPr>
          </a:p>
        </p:txBody>
      </p:sp>
      <p:sp>
        <p:nvSpPr>
          <p:cNvPr id="3" name="Content Placeholder 2"/>
          <p:cNvSpPr>
            <a:spLocks noGrp="1"/>
          </p:cNvSpPr>
          <p:nvPr>
            <p:ph idx="1"/>
          </p:nvPr>
        </p:nvSpPr>
        <p:spPr>
          <a:xfrm>
            <a:off x="114300" y="1468582"/>
            <a:ext cx="8839200" cy="5181600"/>
          </a:xfrm>
        </p:spPr>
        <p:style>
          <a:lnRef idx="1">
            <a:schemeClr val="accent3"/>
          </a:lnRef>
          <a:fillRef idx="3">
            <a:schemeClr val="accent3"/>
          </a:fillRef>
          <a:effectRef idx="2">
            <a:schemeClr val="accent3"/>
          </a:effectRef>
          <a:fontRef idx="minor">
            <a:schemeClr val="lt1"/>
          </a:fontRef>
        </p:style>
        <p:txBody>
          <a:bodyPr>
            <a:normAutofit fontScale="92500"/>
          </a:bodyPr>
          <a:lstStyle/>
          <a:p>
            <a:pPr marL="0" indent="0" algn="ctr">
              <a:buNone/>
            </a:pPr>
            <a:endParaRPr lang="en-US" sz="4400" b="1" dirty="0" smtClean="0"/>
          </a:p>
          <a:p>
            <a:pPr marL="0" indent="0" algn="ctr">
              <a:buNone/>
            </a:pPr>
            <a:r>
              <a:rPr lang="en-US" sz="4400" b="1" dirty="0" smtClean="0"/>
              <a:t>Change the following to direct and indirect speech:</a:t>
            </a:r>
          </a:p>
          <a:p>
            <a:pPr marL="0" indent="0">
              <a:buNone/>
            </a:pPr>
            <a:r>
              <a:rPr lang="en-US" sz="4400" dirty="0" smtClean="0"/>
              <a:t>1. I am going to Canada tomorrow.</a:t>
            </a:r>
          </a:p>
          <a:p>
            <a:pPr marL="0" indent="0">
              <a:buNone/>
            </a:pPr>
            <a:r>
              <a:rPr lang="en-US" sz="4400" dirty="0" smtClean="0"/>
              <a:t>2. I will confidently pass my English</a:t>
            </a:r>
          </a:p>
          <a:p>
            <a:pPr marL="0" indent="0">
              <a:buNone/>
            </a:pPr>
            <a:r>
              <a:rPr lang="en-US" sz="4400" dirty="0"/>
              <a:t> </a:t>
            </a:r>
            <a:r>
              <a:rPr lang="en-US" sz="4400" dirty="0" smtClean="0"/>
              <a:t>   Language </a:t>
            </a:r>
            <a:r>
              <a:rPr lang="en-US" sz="4400" dirty="0"/>
              <a:t>Examination.</a:t>
            </a:r>
          </a:p>
          <a:p>
            <a:pPr marL="0" indent="0">
              <a:buNone/>
            </a:pPr>
            <a:r>
              <a:rPr lang="en-US" sz="4400" dirty="0" smtClean="0"/>
              <a:t>     	            </a:t>
            </a:r>
            <a:endParaRPr lang="en-US" sz="4400" dirty="0"/>
          </a:p>
        </p:txBody>
      </p:sp>
    </p:spTree>
    <p:extLst>
      <p:ext uri="{BB962C8B-B14F-4D97-AF65-F5344CB8AC3E}">
        <p14:creationId xmlns:p14="http://schemas.microsoft.com/office/powerpoint/2010/main" xmlns="" val="2009199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sz="4400" dirty="0" smtClean="0">
                <a:latin typeface="Algerian" pitchFamily="82" charset="0"/>
              </a:rPr>
              <a:t>Composition: Narrative Essay</a:t>
            </a:r>
            <a:r>
              <a:rPr lang="en-US" dirty="0" smtClean="0"/>
              <a:t/>
            </a:r>
            <a:br>
              <a:rPr lang="en-US" dirty="0" smtClean="0"/>
            </a:br>
            <a:r>
              <a:rPr lang="en-US" dirty="0"/>
              <a:t>	</a:t>
            </a:r>
            <a:r>
              <a:rPr lang="en-US" b="1" dirty="0" smtClean="0"/>
              <a:t>How to Write A Narrative Essay</a:t>
            </a:r>
            <a:endParaRPr lang="en-US" b="1" dirty="0"/>
          </a:p>
        </p:txBody>
      </p:sp>
      <p:sp>
        <p:nvSpPr>
          <p:cNvPr id="3" name="Content Placeholder 2"/>
          <p:cNvSpPr>
            <a:spLocks noGrp="1"/>
          </p:cNvSpPr>
          <p:nvPr>
            <p:ph idx="1"/>
          </p:nvPr>
        </p:nvSpPr>
        <p:spPr>
          <a:xfrm>
            <a:off x="114300" y="1537855"/>
            <a:ext cx="8915400" cy="5181600"/>
          </a:xfrm>
        </p:spPr>
        <p:style>
          <a:lnRef idx="1">
            <a:schemeClr val="accent1"/>
          </a:lnRef>
          <a:fillRef idx="2">
            <a:schemeClr val="accent1"/>
          </a:fillRef>
          <a:effectRef idx="1">
            <a:schemeClr val="accent1"/>
          </a:effectRef>
          <a:fontRef idx="minor">
            <a:schemeClr val="dk1"/>
          </a:fontRef>
        </p:style>
        <p:txBody>
          <a:bodyPr>
            <a:noAutofit/>
          </a:bodyPr>
          <a:lstStyle/>
          <a:p>
            <a:pPr marL="514350" indent="-514350">
              <a:buFont typeface="+mj-lt"/>
              <a:buAutoNum type="arabicPeriod"/>
            </a:pPr>
            <a:r>
              <a:rPr lang="en-US" dirty="0" smtClean="0"/>
              <a:t>Give the essay a title.</a:t>
            </a:r>
          </a:p>
          <a:p>
            <a:pPr marL="514350" indent="-514350">
              <a:buFont typeface="+mj-lt"/>
              <a:buAutoNum type="arabicPeriod"/>
            </a:pPr>
            <a:r>
              <a:rPr lang="en-US" dirty="0" smtClean="0"/>
              <a:t>The title is underlined if written in small letters with the first letter of   the key words of the title written in capital letters. </a:t>
            </a:r>
            <a:r>
              <a:rPr lang="en-US" dirty="0"/>
              <a:t>C</a:t>
            </a:r>
            <a:r>
              <a:rPr lang="en-US" dirty="0" smtClean="0"/>
              <a:t>onversely,  if it is all in capital letters no underlining is required.</a:t>
            </a:r>
          </a:p>
          <a:p>
            <a:pPr marL="514350" indent="-514350">
              <a:buFont typeface="+mj-lt"/>
              <a:buAutoNum type="arabicPeriod"/>
            </a:pPr>
            <a:r>
              <a:rPr lang="en-US" dirty="0" smtClean="0"/>
              <a:t> Use past tense, past continuous tense and past perfect tense in writing this type of essay. Remember that you are narrating an event that took place in the past,  that is why the tenses in the above are used.</a:t>
            </a:r>
          </a:p>
          <a:p>
            <a:pPr marL="514350" indent="-514350">
              <a:buFont typeface="+mj-lt"/>
              <a:buAutoNum type="arabicPeriod"/>
            </a:pPr>
            <a:r>
              <a:rPr lang="en-US" dirty="0" smtClean="0"/>
              <a:t> Your story should appear real and believable.</a:t>
            </a:r>
          </a:p>
          <a:p>
            <a:pPr marL="514350" indent="-514350">
              <a:buFont typeface="+mj-lt"/>
              <a:buAutoNum type="arabicPeriod"/>
            </a:pPr>
            <a:r>
              <a:rPr lang="en-US" dirty="0" smtClean="0"/>
              <a:t>Remember to write your essay in paragraphs. </a:t>
            </a:r>
            <a:r>
              <a:rPr lang="en-US" dirty="0"/>
              <a:t>T</a:t>
            </a:r>
            <a:r>
              <a:rPr lang="en-US" dirty="0" smtClean="0"/>
              <a:t>hen make use </a:t>
            </a:r>
            <a:r>
              <a:rPr lang="en-US" sz="3000" dirty="0" smtClean="0"/>
              <a:t>of connective words such as ‘however’, ‘moreover’, ‘furthermore’ ‘in addition’ etc. </a:t>
            </a:r>
            <a:endParaRPr lang="en-US" sz="3000" dirty="0"/>
          </a:p>
        </p:txBody>
      </p:sp>
    </p:spTree>
    <p:extLst>
      <p:ext uri="{BB962C8B-B14F-4D97-AF65-F5344CB8AC3E}">
        <p14:creationId xmlns:p14="http://schemas.microsoft.com/office/powerpoint/2010/main" xmlns="" val="2901056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37160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US" sz="6000" dirty="0" smtClean="0">
                <a:latin typeface="Algerian" pitchFamily="82" charset="0"/>
              </a:rPr>
              <a:t>Assignment</a:t>
            </a:r>
            <a:endParaRPr lang="en-US" sz="6000" dirty="0">
              <a:latin typeface="Algerian" pitchFamily="82" charset="0"/>
            </a:endParaRPr>
          </a:p>
        </p:txBody>
      </p:sp>
      <p:sp>
        <p:nvSpPr>
          <p:cNvPr id="3" name="Content Placeholder 2"/>
          <p:cNvSpPr>
            <a:spLocks noGrp="1"/>
          </p:cNvSpPr>
          <p:nvPr>
            <p:ph idx="1"/>
          </p:nvPr>
        </p:nvSpPr>
        <p:spPr>
          <a:xfrm>
            <a:off x="152400" y="1406236"/>
            <a:ext cx="8915400" cy="5334000"/>
          </a:xfrm>
        </p:spPr>
        <p:style>
          <a:lnRef idx="1">
            <a:schemeClr val="accent5"/>
          </a:lnRef>
          <a:fillRef idx="3">
            <a:schemeClr val="accent5"/>
          </a:fillRef>
          <a:effectRef idx="2">
            <a:schemeClr val="accent5"/>
          </a:effectRef>
          <a:fontRef idx="minor">
            <a:schemeClr val="lt1"/>
          </a:fontRef>
        </p:style>
        <p:txBody>
          <a:bodyPr>
            <a:normAutofit/>
          </a:bodyPr>
          <a:lstStyle/>
          <a:p>
            <a:pPr marL="0" indent="0">
              <a:buNone/>
            </a:pPr>
            <a:endParaRPr lang="en-US" sz="4400" dirty="0" smtClean="0"/>
          </a:p>
          <a:p>
            <a:pPr marL="0" indent="0" algn="ctr">
              <a:buNone/>
            </a:pPr>
            <a:r>
              <a:rPr lang="en-US" sz="4400" dirty="0" smtClean="0"/>
              <a:t>Write an essay of not more than 450words and not less than 420 words narrating the devastating effects of the </a:t>
            </a:r>
            <a:r>
              <a:rPr lang="en-US" sz="4400" dirty="0" err="1" smtClean="0"/>
              <a:t>Covid</a:t>
            </a:r>
            <a:r>
              <a:rPr lang="en-US" sz="4400" dirty="0" smtClean="0"/>
              <a:t> 19 Pandemic on the people within your locality. </a:t>
            </a:r>
            <a:endParaRPr lang="en-US" sz="4400" dirty="0"/>
          </a:p>
        </p:txBody>
      </p:sp>
    </p:spTree>
    <p:extLst>
      <p:ext uri="{BB962C8B-B14F-4D97-AF65-F5344CB8AC3E}">
        <p14:creationId xmlns:p14="http://schemas.microsoft.com/office/powerpoint/2010/main" xmlns="" val="1570500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6600" dirty="0" smtClean="0">
                <a:latin typeface="Algerian" pitchFamily="82" charset="0"/>
              </a:rPr>
              <a:t>Assignment 1</a:t>
            </a:r>
            <a:endParaRPr lang="en-US" sz="6600" dirty="0">
              <a:latin typeface="Algerian" pitchFamily="82" charset="0"/>
            </a:endParaRPr>
          </a:p>
        </p:txBody>
      </p:sp>
      <p:sp>
        <p:nvSpPr>
          <p:cNvPr id="3" name="Content Placeholder 2"/>
          <p:cNvSpPr>
            <a:spLocks noGrp="1"/>
          </p:cNvSpPr>
          <p:nvPr>
            <p:ph idx="1"/>
          </p:nvPr>
        </p:nvSpPr>
        <p:spPr>
          <a:xfrm>
            <a:off x="457200" y="1676400"/>
            <a:ext cx="8229600" cy="4648200"/>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sz="4000" dirty="0" smtClean="0"/>
              <a:t>Give the opposite of the words listed below by adding </a:t>
            </a:r>
            <a:r>
              <a:rPr lang="en-US" sz="4000" b="1" i="1" dirty="0" smtClean="0">
                <a:solidFill>
                  <a:srgbClr val="002060"/>
                </a:solidFill>
              </a:rPr>
              <a:t>prefixes</a:t>
            </a:r>
            <a:r>
              <a:rPr lang="en-US" sz="4000" dirty="0" smtClean="0"/>
              <a:t> and make a sentence with each new word formed:</a:t>
            </a:r>
          </a:p>
          <a:p>
            <a:pPr marL="0" indent="0">
              <a:buNone/>
            </a:pPr>
            <a:r>
              <a:rPr lang="en-US" sz="4000" b="1" i="1" dirty="0">
                <a:solidFill>
                  <a:srgbClr val="002060"/>
                </a:solidFill>
              </a:rPr>
              <a:t>p</a:t>
            </a:r>
            <a:r>
              <a:rPr lang="en-US" sz="4000" b="1" i="1" dirty="0" smtClean="0">
                <a:solidFill>
                  <a:srgbClr val="002060"/>
                </a:solidFill>
              </a:rPr>
              <a:t>rove, legal, pure, regular, reversible, loyal, respect, moral</a:t>
            </a:r>
            <a:r>
              <a:rPr lang="en-US" sz="4000" b="1" dirty="0" smtClean="0">
                <a:solidFill>
                  <a:srgbClr val="002060"/>
                </a:solidFill>
              </a:rPr>
              <a:t>.</a:t>
            </a:r>
            <a:endParaRPr lang="en-US" sz="4000" dirty="0" smtClean="0"/>
          </a:p>
          <a:p>
            <a:pPr marL="0" indent="0">
              <a:buNone/>
            </a:pPr>
            <a:r>
              <a:rPr lang="en-US" sz="4000" dirty="0" smtClean="0"/>
              <a:t>Note: The words in the sentences should appear in their positive and negative forms. </a:t>
            </a:r>
            <a:endParaRPr lang="en-US" sz="4000" dirty="0"/>
          </a:p>
        </p:txBody>
      </p:sp>
    </p:spTree>
    <p:extLst>
      <p:ext uri="{BB962C8B-B14F-4D97-AF65-F5344CB8AC3E}">
        <p14:creationId xmlns:p14="http://schemas.microsoft.com/office/powerpoint/2010/main" xmlns="" val="1107977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4725961" cy="6096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200" dirty="0" smtClean="0">
                <a:latin typeface="Algerian" pitchFamily="82" charset="0"/>
              </a:rPr>
              <a:t>Learning Outcome</a:t>
            </a:r>
            <a:endParaRPr lang="en-US" sz="3200" dirty="0">
              <a:latin typeface="Algerian" pitchFamily="82" charset="0"/>
            </a:endParaRPr>
          </a:p>
        </p:txBody>
      </p:sp>
      <p:sp>
        <p:nvSpPr>
          <p:cNvPr id="3" name="Content Placeholder 2"/>
          <p:cNvSpPr>
            <a:spLocks noGrp="1"/>
          </p:cNvSpPr>
          <p:nvPr>
            <p:ph idx="1"/>
          </p:nvPr>
        </p:nvSpPr>
        <p:spPr>
          <a:xfrm>
            <a:off x="685800" y="1828800"/>
            <a:ext cx="6927330" cy="3463636"/>
          </a:xfrm>
          <a:noFill/>
          <a:ln>
            <a:noFill/>
          </a:ln>
        </p:spPr>
        <p:style>
          <a:lnRef idx="1">
            <a:schemeClr val="dk1"/>
          </a:lnRef>
          <a:fillRef idx="2">
            <a:schemeClr val="dk1"/>
          </a:fillRef>
          <a:effectRef idx="1">
            <a:schemeClr val="dk1"/>
          </a:effectRef>
          <a:fontRef idx="minor">
            <a:schemeClr val="dk1"/>
          </a:fontRef>
        </p:style>
        <p:txBody>
          <a:bodyPr>
            <a:normAutofit fontScale="77500" lnSpcReduction="20000"/>
          </a:bodyPr>
          <a:lstStyle/>
          <a:p>
            <a:pPr marL="0" indent="0">
              <a:buNone/>
            </a:pPr>
            <a:endParaRPr lang="en-US" dirty="0" smtClean="0"/>
          </a:p>
          <a:p>
            <a:pPr marL="0" indent="0">
              <a:buNone/>
            </a:pPr>
            <a:endParaRPr lang="en-US" dirty="0"/>
          </a:p>
          <a:p>
            <a:pPr marL="0" indent="0" algn="just">
              <a:buNone/>
            </a:pPr>
            <a:r>
              <a:rPr lang="en-US" sz="5400" dirty="0" smtClean="0"/>
              <a:t>The students should be able to alter the meanings of words by adding either</a:t>
            </a:r>
            <a:r>
              <a:rPr lang="en-US" sz="5400" dirty="0" smtClean="0">
                <a:solidFill>
                  <a:srgbClr val="FF0000"/>
                </a:solidFill>
              </a:rPr>
              <a:t> </a:t>
            </a:r>
            <a:r>
              <a:rPr lang="en-US" sz="5400" b="1" dirty="0" smtClean="0">
                <a:solidFill>
                  <a:srgbClr val="FF0000"/>
                </a:solidFill>
              </a:rPr>
              <a:t>prefixes</a:t>
            </a:r>
            <a:r>
              <a:rPr lang="en-US" sz="5400" dirty="0" smtClean="0"/>
              <a:t> or </a:t>
            </a:r>
            <a:r>
              <a:rPr lang="en-US" sz="5400" b="1" dirty="0" smtClean="0">
                <a:solidFill>
                  <a:srgbClr val="FF0000"/>
                </a:solidFill>
              </a:rPr>
              <a:t>suffixes</a:t>
            </a:r>
            <a:r>
              <a:rPr lang="en-US" sz="5400" dirty="0" smtClean="0"/>
              <a:t>. </a:t>
            </a:r>
            <a:endParaRPr lang="en-US" sz="5400" dirty="0"/>
          </a:p>
        </p:txBody>
      </p:sp>
    </p:spTree>
    <p:extLst>
      <p:ext uri="{BB962C8B-B14F-4D97-AF65-F5344CB8AC3E}">
        <p14:creationId xmlns:p14="http://schemas.microsoft.com/office/powerpoint/2010/main" xmlns="" val="216265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4724400" cy="6096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r>
              <a:rPr lang="en-US" dirty="0" smtClean="0">
                <a:latin typeface="Algerian" pitchFamily="82" charset="0"/>
              </a:rPr>
              <a:t>Salient Points:</a:t>
            </a:r>
            <a:endParaRPr lang="en-US" dirty="0">
              <a:latin typeface="Algerian" pitchFamily="82" charset="0"/>
            </a:endParaRPr>
          </a:p>
        </p:txBody>
      </p:sp>
      <p:sp>
        <p:nvSpPr>
          <p:cNvPr id="3" name="Content Placeholder 2"/>
          <p:cNvSpPr>
            <a:spLocks noGrp="1"/>
          </p:cNvSpPr>
          <p:nvPr>
            <p:ph idx="1"/>
          </p:nvPr>
        </p:nvSpPr>
        <p:spPr>
          <a:xfrm>
            <a:off x="762000" y="1295400"/>
            <a:ext cx="6553200" cy="3962400"/>
          </a:xfrm>
          <a:noFill/>
        </p:spPr>
        <p:style>
          <a:lnRef idx="1">
            <a:schemeClr val="accent3"/>
          </a:lnRef>
          <a:fillRef idx="2">
            <a:schemeClr val="accent3"/>
          </a:fillRef>
          <a:effectRef idx="1">
            <a:schemeClr val="accent3"/>
          </a:effectRef>
          <a:fontRef idx="minor">
            <a:schemeClr val="dk1"/>
          </a:fontRef>
        </p:style>
        <p:txBody>
          <a:bodyPr>
            <a:normAutofit/>
          </a:bodyPr>
          <a:lstStyle/>
          <a:p>
            <a:pPr marL="0" indent="0" algn="just">
              <a:buNone/>
            </a:pPr>
            <a:r>
              <a:rPr lang="en-US" sz="3600" b="1" dirty="0" smtClean="0">
                <a:solidFill>
                  <a:srgbClr val="C00000"/>
                </a:solidFill>
              </a:rPr>
              <a:t>Prefix</a:t>
            </a:r>
            <a:r>
              <a:rPr lang="en-US" sz="3600" dirty="0" smtClean="0"/>
              <a:t> is a letter or letters </a:t>
            </a:r>
            <a:r>
              <a:rPr lang="en-US" sz="3600" dirty="0" smtClean="0">
                <a:solidFill>
                  <a:srgbClr val="C00000"/>
                </a:solidFill>
              </a:rPr>
              <a:t>added before or in front of a word</a:t>
            </a:r>
            <a:r>
              <a:rPr lang="en-US" sz="3600" dirty="0" smtClean="0"/>
              <a:t> to alter its meaning. The </a:t>
            </a:r>
            <a:r>
              <a:rPr lang="en-US" sz="3600" b="1" dirty="0" smtClean="0">
                <a:solidFill>
                  <a:srgbClr val="C00000"/>
                </a:solidFill>
              </a:rPr>
              <a:t>suffix</a:t>
            </a:r>
            <a:r>
              <a:rPr lang="en-US" sz="3600" dirty="0" smtClean="0"/>
              <a:t> is a letter or letters </a:t>
            </a:r>
            <a:r>
              <a:rPr lang="en-US" sz="3600" dirty="0" smtClean="0">
                <a:solidFill>
                  <a:srgbClr val="C00000"/>
                </a:solidFill>
              </a:rPr>
              <a:t>added at the back or after a word</a:t>
            </a:r>
            <a:r>
              <a:rPr lang="en-US" sz="3600" dirty="0" smtClean="0"/>
              <a:t> to change its original meaning.</a:t>
            </a:r>
            <a:endParaRPr lang="en-US" sz="3600" dirty="0"/>
          </a:p>
          <a:p>
            <a:pPr marL="0" indent="0" algn="just">
              <a:buNone/>
            </a:pPr>
            <a:endParaRPr lang="en-US" sz="3600" dirty="0"/>
          </a:p>
        </p:txBody>
      </p:sp>
    </p:spTree>
    <p:extLst>
      <p:ext uri="{BB962C8B-B14F-4D97-AF65-F5344CB8AC3E}">
        <p14:creationId xmlns:p14="http://schemas.microsoft.com/office/powerpoint/2010/main" xmlns="" val="2809079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5334000" cy="8382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000" dirty="0" smtClean="0">
                <a:latin typeface="Algerian" pitchFamily="82" charset="0"/>
              </a:rPr>
              <a:t>Point 1</a:t>
            </a:r>
            <a:endParaRPr lang="en-US" sz="4000" dirty="0">
              <a:latin typeface="Algerian" pitchFamily="82" charset="0"/>
            </a:endParaRPr>
          </a:p>
        </p:txBody>
      </p:sp>
      <p:sp>
        <p:nvSpPr>
          <p:cNvPr id="3" name="Content Placeholder 2"/>
          <p:cNvSpPr>
            <a:spLocks noGrp="1"/>
          </p:cNvSpPr>
          <p:nvPr>
            <p:ph idx="1"/>
          </p:nvPr>
        </p:nvSpPr>
        <p:spPr>
          <a:xfrm>
            <a:off x="914400" y="1676400"/>
            <a:ext cx="6248400" cy="3581400"/>
          </a:xfrm>
        </p:spPr>
        <p:style>
          <a:lnRef idx="1">
            <a:schemeClr val="accent5"/>
          </a:lnRef>
          <a:fillRef idx="3">
            <a:schemeClr val="accent5"/>
          </a:fillRef>
          <a:effectRef idx="2">
            <a:schemeClr val="accent5"/>
          </a:effectRef>
          <a:fontRef idx="minor">
            <a:schemeClr val="lt1"/>
          </a:fontRef>
        </p:style>
        <p:txBody>
          <a:bodyPr>
            <a:normAutofit fontScale="62500" lnSpcReduction="20000"/>
          </a:bodyPr>
          <a:lstStyle/>
          <a:p>
            <a:pPr marL="0" indent="0" algn="ctr">
              <a:buNone/>
            </a:pPr>
            <a:r>
              <a:rPr lang="en-US" sz="4000" dirty="0" smtClean="0"/>
              <a:t>We can add prefixes to the following words to get their opposites:</a:t>
            </a:r>
          </a:p>
          <a:p>
            <a:pPr marL="0" indent="0" algn="ctr">
              <a:buNone/>
            </a:pPr>
            <a:endParaRPr lang="en-US" sz="4000" dirty="0" smtClean="0"/>
          </a:p>
          <a:p>
            <a:pPr marL="571500" indent="-571500">
              <a:buFont typeface="+mj-lt"/>
              <a:buAutoNum type="romanLcPeriod"/>
            </a:pPr>
            <a:r>
              <a:rPr lang="en-US" sz="4000" dirty="0"/>
              <a:t>r</a:t>
            </a:r>
            <a:r>
              <a:rPr lang="en-US" sz="4000" dirty="0" smtClean="0"/>
              <a:t>ational           ---   </a:t>
            </a:r>
            <a:r>
              <a:rPr lang="en-US" sz="4000" dirty="0" smtClean="0">
                <a:solidFill>
                  <a:srgbClr val="FFFF00"/>
                </a:solidFill>
              </a:rPr>
              <a:t>ir</a:t>
            </a:r>
            <a:r>
              <a:rPr lang="en-US" sz="4000" dirty="0" smtClean="0">
                <a:solidFill>
                  <a:schemeClr val="bg1"/>
                </a:solidFill>
              </a:rPr>
              <a:t>rational  </a:t>
            </a:r>
          </a:p>
          <a:p>
            <a:pPr marL="571500" indent="-571500">
              <a:buFont typeface="+mj-lt"/>
              <a:buAutoNum type="romanLcPeriod"/>
            </a:pPr>
            <a:r>
              <a:rPr lang="en-US" sz="4000" dirty="0"/>
              <a:t>r</a:t>
            </a:r>
            <a:r>
              <a:rPr lang="en-US" sz="4000" dirty="0" smtClean="0"/>
              <a:t>ealistic           ---   </a:t>
            </a:r>
            <a:r>
              <a:rPr lang="en-US" sz="4000" dirty="0" smtClean="0">
                <a:solidFill>
                  <a:srgbClr val="FFFF00"/>
                </a:solidFill>
              </a:rPr>
              <a:t>un</a:t>
            </a:r>
            <a:r>
              <a:rPr lang="en-US" sz="4000" dirty="0" smtClean="0">
                <a:solidFill>
                  <a:schemeClr val="bg1"/>
                </a:solidFill>
              </a:rPr>
              <a:t>realistic</a:t>
            </a:r>
          </a:p>
          <a:p>
            <a:pPr marL="571500" indent="-571500">
              <a:buFont typeface="+mj-lt"/>
              <a:buAutoNum type="romanLcPeriod"/>
            </a:pPr>
            <a:r>
              <a:rPr lang="en-US" sz="4000" dirty="0" smtClean="0"/>
              <a:t>comfort           ---  </a:t>
            </a:r>
            <a:r>
              <a:rPr lang="en-US" sz="4000" dirty="0" smtClean="0">
                <a:solidFill>
                  <a:srgbClr val="FFFF00"/>
                </a:solidFill>
              </a:rPr>
              <a:t>dis</a:t>
            </a:r>
            <a:r>
              <a:rPr lang="en-US" sz="4000" dirty="0" smtClean="0">
                <a:solidFill>
                  <a:schemeClr val="bg1"/>
                </a:solidFill>
              </a:rPr>
              <a:t>comfort</a:t>
            </a:r>
            <a:r>
              <a:rPr lang="en-US" sz="4000" dirty="0" smtClean="0">
                <a:solidFill>
                  <a:srgbClr val="FF0000"/>
                </a:solidFill>
              </a:rPr>
              <a:t> </a:t>
            </a:r>
          </a:p>
          <a:p>
            <a:pPr marL="571500" indent="-571500">
              <a:buFont typeface="+mj-lt"/>
              <a:buAutoNum type="romanLcPeriod"/>
            </a:pPr>
            <a:r>
              <a:rPr lang="en-US" sz="4000" dirty="0"/>
              <a:t>p</a:t>
            </a:r>
            <a:r>
              <a:rPr lang="en-US" sz="4000" dirty="0" smtClean="0"/>
              <a:t>ossible           ---   </a:t>
            </a:r>
            <a:r>
              <a:rPr lang="en-US" sz="4000" dirty="0" smtClean="0">
                <a:solidFill>
                  <a:srgbClr val="FFFF00"/>
                </a:solidFill>
              </a:rPr>
              <a:t>im</a:t>
            </a:r>
            <a:r>
              <a:rPr lang="en-US" sz="4000" dirty="0" smtClean="0">
                <a:solidFill>
                  <a:schemeClr val="bg1"/>
                </a:solidFill>
              </a:rPr>
              <a:t>possible</a:t>
            </a:r>
          </a:p>
          <a:p>
            <a:pPr marL="571500" indent="-571500">
              <a:buFont typeface="+mj-lt"/>
              <a:buAutoNum type="romanLcPeriod"/>
            </a:pPr>
            <a:r>
              <a:rPr lang="en-US" sz="4000" dirty="0" smtClean="0"/>
              <a:t>construction   ---   </a:t>
            </a:r>
            <a:r>
              <a:rPr lang="en-US" sz="4000" dirty="0" smtClean="0">
                <a:solidFill>
                  <a:srgbClr val="FFFF00"/>
                </a:solidFill>
              </a:rPr>
              <a:t>de</a:t>
            </a:r>
            <a:r>
              <a:rPr lang="en-US" sz="4000" dirty="0" smtClean="0">
                <a:solidFill>
                  <a:schemeClr val="bg1"/>
                </a:solidFill>
              </a:rPr>
              <a:t>construction</a:t>
            </a:r>
            <a:endParaRPr lang="en-US" sz="4000" dirty="0">
              <a:solidFill>
                <a:schemeClr val="bg1"/>
              </a:solidFill>
            </a:endParaRPr>
          </a:p>
        </p:txBody>
      </p:sp>
    </p:spTree>
    <p:extLst>
      <p:ext uri="{BB962C8B-B14F-4D97-AF65-F5344CB8AC3E}">
        <p14:creationId xmlns:p14="http://schemas.microsoft.com/office/powerpoint/2010/main" xmlns="" val="3861358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5410200" cy="8382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r>
              <a:rPr lang="en-US" sz="6600" dirty="0" smtClean="0">
                <a:latin typeface="Algerian" pitchFamily="82" charset="0"/>
              </a:rPr>
              <a:t>Point 2</a:t>
            </a:r>
            <a:endParaRPr lang="en-US" sz="6600" dirty="0">
              <a:latin typeface="Algerian" pitchFamily="82" charset="0"/>
            </a:endParaRPr>
          </a:p>
        </p:txBody>
      </p:sp>
      <p:sp>
        <p:nvSpPr>
          <p:cNvPr id="3" name="Content Placeholder 2"/>
          <p:cNvSpPr>
            <a:spLocks noGrp="1"/>
          </p:cNvSpPr>
          <p:nvPr>
            <p:ph idx="1"/>
          </p:nvPr>
        </p:nvSpPr>
        <p:spPr>
          <a:xfrm>
            <a:off x="762000" y="1981200"/>
            <a:ext cx="6781800" cy="2743200"/>
          </a:xfrm>
          <a:noFill/>
        </p:spPr>
        <p:style>
          <a:lnRef idx="1">
            <a:schemeClr val="accent3"/>
          </a:lnRef>
          <a:fillRef idx="3">
            <a:schemeClr val="accent3"/>
          </a:fillRef>
          <a:effectRef idx="2">
            <a:schemeClr val="accent3"/>
          </a:effectRef>
          <a:fontRef idx="minor">
            <a:schemeClr val="lt1"/>
          </a:fontRef>
        </p:style>
        <p:txBody>
          <a:bodyPr>
            <a:normAutofit fontScale="55000" lnSpcReduction="20000"/>
          </a:bodyPr>
          <a:lstStyle/>
          <a:p>
            <a:pPr marL="0" indent="0" algn="ctr">
              <a:buNone/>
            </a:pPr>
            <a:r>
              <a:rPr lang="en-US" altLang="ja-JP" sz="4000" dirty="0" smtClean="0">
                <a:solidFill>
                  <a:schemeClr val="tx1"/>
                </a:solidFill>
              </a:rPr>
              <a:t>T</a:t>
            </a:r>
            <a:r>
              <a:rPr lang="ja-JP" altLang="en-US" sz="4000" dirty="0" smtClean="0">
                <a:solidFill>
                  <a:schemeClr val="tx1"/>
                </a:solidFill>
              </a:rPr>
              <a:t>ｈ</a:t>
            </a:r>
            <a:r>
              <a:rPr lang="en-US" altLang="ja-JP" sz="4000" dirty="0" smtClean="0">
                <a:solidFill>
                  <a:schemeClr val="tx1"/>
                </a:solidFill>
              </a:rPr>
              <a:t>e following are few examples of </a:t>
            </a:r>
            <a:r>
              <a:rPr lang="en-US" sz="4000" dirty="0" smtClean="0">
                <a:solidFill>
                  <a:schemeClr val="tx1"/>
                </a:solidFill>
              </a:rPr>
              <a:t>words that are formed by adding suffixes.</a:t>
            </a:r>
          </a:p>
          <a:p>
            <a:pPr marL="0" indent="0" algn="ctr">
              <a:buNone/>
            </a:pPr>
            <a:endParaRPr lang="en-US" sz="4000" dirty="0" smtClean="0">
              <a:solidFill>
                <a:schemeClr val="tx1"/>
              </a:solidFill>
            </a:endParaRPr>
          </a:p>
          <a:p>
            <a:pPr marL="571500" indent="-571500">
              <a:buFont typeface="+mj-lt"/>
              <a:buAutoNum type="romanLcPeriod"/>
            </a:pPr>
            <a:r>
              <a:rPr lang="en-US" sz="4000" dirty="0" smtClean="0">
                <a:solidFill>
                  <a:schemeClr val="tx1"/>
                </a:solidFill>
              </a:rPr>
              <a:t>Lion            ----  Lion</a:t>
            </a:r>
            <a:r>
              <a:rPr lang="en-US" sz="4000" dirty="0" smtClean="0">
                <a:solidFill>
                  <a:srgbClr val="C00000"/>
                </a:solidFill>
              </a:rPr>
              <a:t>ess</a:t>
            </a:r>
          </a:p>
          <a:p>
            <a:pPr marL="571500" indent="-571500">
              <a:buFont typeface="+mj-lt"/>
              <a:buAutoNum type="romanLcPeriod"/>
            </a:pPr>
            <a:r>
              <a:rPr lang="en-US" sz="4000" dirty="0" smtClean="0">
                <a:solidFill>
                  <a:schemeClr val="tx1"/>
                </a:solidFill>
              </a:rPr>
              <a:t>Count         ----  Count</a:t>
            </a:r>
            <a:r>
              <a:rPr lang="en-US" sz="4000" dirty="0" smtClean="0">
                <a:solidFill>
                  <a:srgbClr val="C00000"/>
                </a:solidFill>
              </a:rPr>
              <a:t>less</a:t>
            </a:r>
          </a:p>
          <a:p>
            <a:pPr marL="571500" indent="-571500">
              <a:buFont typeface="+mj-lt"/>
              <a:buAutoNum type="romanLcPeriod"/>
            </a:pPr>
            <a:r>
              <a:rPr lang="en-US" sz="4000" dirty="0">
                <a:solidFill>
                  <a:schemeClr val="tx1"/>
                </a:solidFill>
              </a:rPr>
              <a:t>g</a:t>
            </a:r>
            <a:r>
              <a:rPr lang="en-US" sz="4000" dirty="0" smtClean="0">
                <a:solidFill>
                  <a:schemeClr val="tx1"/>
                </a:solidFill>
              </a:rPr>
              <a:t>od             ----   god</a:t>
            </a:r>
            <a:r>
              <a:rPr lang="en-US" sz="4000" dirty="0" smtClean="0">
                <a:solidFill>
                  <a:srgbClr val="C00000"/>
                </a:solidFill>
              </a:rPr>
              <a:t>dess</a:t>
            </a:r>
          </a:p>
          <a:p>
            <a:pPr marL="571500" indent="-571500">
              <a:buFont typeface="+mj-lt"/>
              <a:buAutoNum type="romanLcPeriod"/>
            </a:pPr>
            <a:r>
              <a:rPr lang="en-US" sz="4000" dirty="0" smtClean="0">
                <a:solidFill>
                  <a:schemeClr val="tx1"/>
                </a:solidFill>
              </a:rPr>
              <a:t>Conductor  ----  Conductr</a:t>
            </a:r>
            <a:r>
              <a:rPr lang="en-US" sz="4000" dirty="0" smtClean="0">
                <a:solidFill>
                  <a:srgbClr val="C00000"/>
                </a:solidFill>
              </a:rPr>
              <a:t>ess</a:t>
            </a:r>
            <a:r>
              <a:rPr lang="en-US" sz="4000" dirty="0" smtClean="0">
                <a:solidFill>
                  <a:schemeClr val="tx1"/>
                </a:solidFill>
              </a:rPr>
              <a:t>  </a:t>
            </a:r>
          </a:p>
          <a:p>
            <a:pPr marL="0" indent="0">
              <a:buNone/>
            </a:pPr>
            <a:endParaRPr lang="en-US" sz="4400" dirty="0">
              <a:solidFill>
                <a:schemeClr val="tx1"/>
              </a:solidFill>
            </a:endParaRPr>
          </a:p>
        </p:txBody>
      </p:sp>
    </p:spTree>
    <p:extLst>
      <p:ext uri="{BB962C8B-B14F-4D97-AF65-F5344CB8AC3E}">
        <p14:creationId xmlns:p14="http://schemas.microsoft.com/office/powerpoint/2010/main" xmlns="" val="3801871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381000"/>
            <a:ext cx="5029200" cy="73183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000" dirty="0" smtClean="0">
                <a:latin typeface="Algerian" pitchFamily="82" charset="0"/>
              </a:rPr>
              <a:t>Assignment </a:t>
            </a:r>
            <a:endParaRPr lang="en-US" sz="4000" dirty="0">
              <a:latin typeface="Algerian" pitchFamily="82" charset="0"/>
            </a:endParaRPr>
          </a:p>
        </p:txBody>
      </p:sp>
      <p:sp>
        <p:nvSpPr>
          <p:cNvPr id="3" name="Content Placeholder 2"/>
          <p:cNvSpPr>
            <a:spLocks noGrp="1"/>
          </p:cNvSpPr>
          <p:nvPr>
            <p:ph idx="1"/>
          </p:nvPr>
        </p:nvSpPr>
        <p:spPr>
          <a:xfrm>
            <a:off x="914400" y="1524000"/>
            <a:ext cx="6248400" cy="3581400"/>
          </a:xfrm>
          <a:no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lgn="just">
              <a:buNone/>
            </a:pPr>
            <a:r>
              <a:rPr lang="en-US" sz="4000" dirty="0" smtClean="0"/>
              <a:t>1. Add suffixes to the words below to change their original meanings. </a:t>
            </a:r>
          </a:p>
          <a:p>
            <a:pPr marL="0" indent="0" algn="just">
              <a:buNone/>
            </a:pPr>
            <a:r>
              <a:rPr lang="en-US" sz="4000" b="1" i="1" dirty="0" err="1" smtClean="0">
                <a:solidFill>
                  <a:srgbClr val="C00000"/>
                </a:solidFill>
              </a:rPr>
              <a:t>i</a:t>
            </a:r>
            <a:r>
              <a:rPr lang="en-US" sz="4000" b="1" i="1" dirty="0" smtClean="0">
                <a:solidFill>
                  <a:srgbClr val="C00000"/>
                </a:solidFill>
              </a:rPr>
              <a:t>. Point   ii.  Mother  iii.  Patron</a:t>
            </a:r>
          </a:p>
          <a:p>
            <a:pPr marL="0" indent="0" algn="just">
              <a:buNone/>
            </a:pPr>
            <a:r>
              <a:rPr lang="en-US" sz="4000" b="1" i="1" dirty="0" smtClean="0">
                <a:solidFill>
                  <a:srgbClr val="C00000"/>
                </a:solidFill>
              </a:rPr>
              <a:t>iv. Child    v.  Home. </a:t>
            </a:r>
          </a:p>
          <a:p>
            <a:pPr marL="0" indent="0" algn="just">
              <a:buNone/>
            </a:pPr>
            <a:r>
              <a:rPr lang="en-US" sz="4000" smtClean="0"/>
              <a:t>2. Make </a:t>
            </a:r>
            <a:r>
              <a:rPr lang="en-US" sz="4000" dirty="0"/>
              <a:t>a</a:t>
            </a:r>
            <a:r>
              <a:rPr lang="en-US" sz="4000" dirty="0" smtClean="0"/>
              <a:t> sentence with each of the root words and the new words formed.</a:t>
            </a:r>
            <a:r>
              <a:rPr lang="en-US" sz="4400" dirty="0" smtClean="0"/>
              <a:t> </a:t>
            </a:r>
          </a:p>
        </p:txBody>
      </p:sp>
    </p:spTree>
    <p:extLst>
      <p:ext uri="{BB962C8B-B14F-4D97-AF65-F5344CB8AC3E}">
        <p14:creationId xmlns:p14="http://schemas.microsoft.com/office/powerpoint/2010/main" xmlns="" val="1162272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200" y="533400"/>
            <a:ext cx="7593349" cy="5697016"/>
          </a:xfrm>
          <a:prstGeom prst="rect">
            <a:avLst/>
          </a:prstGeom>
        </p:spPr>
      </p:pic>
    </p:spTree>
    <p:extLst>
      <p:ext uri="{BB962C8B-B14F-4D97-AF65-F5344CB8AC3E}">
        <p14:creationId xmlns:p14="http://schemas.microsoft.com/office/powerpoint/2010/main" xmlns="" val="3884043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5400" dirty="0" smtClean="0">
                <a:latin typeface="Algerian" pitchFamily="82" charset="0"/>
              </a:rPr>
              <a:t>Oxfords E-lesson 2, T3</a:t>
            </a:r>
            <a:endParaRPr lang="en-US" sz="5400" dirty="0">
              <a:latin typeface="Algerian" pitchFamily="82" charset="0"/>
            </a:endParaRPr>
          </a:p>
        </p:txBody>
      </p:sp>
      <p:sp>
        <p:nvSpPr>
          <p:cNvPr id="3" name="Content Placeholder 2"/>
          <p:cNvSpPr>
            <a:spLocks noGrp="1"/>
          </p:cNvSpPr>
          <p:nvPr>
            <p:ph idx="1"/>
          </p:nvPr>
        </p:nvSpPr>
        <p:spPr>
          <a:xfrm>
            <a:off x="0" y="1295400"/>
            <a:ext cx="9144000" cy="5562600"/>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US" sz="4000" dirty="0" smtClean="0"/>
              <a:t>  </a:t>
            </a:r>
          </a:p>
          <a:p>
            <a:pPr marL="0" indent="0">
              <a:buNone/>
            </a:pPr>
            <a:r>
              <a:rPr lang="en-US" sz="4000" dirty="0" smtClean="0"/>
              <a:t>  </a:t>
            </a:r>
            <a:endParaRPr lang="en-US" sz="4000" dirty="0"/>
          </a:p>
          <a:p>
            <a:pPr marL="0" indent="0">
              <a:buNone/>
            </a:pPr>
            <a:r>
              <a:rPr lang="en-US" sz="4000" dirty="0" smtClean="0"/>
              <a:t>		Grade: Basic 9</a:t>
            </a:r>
          </a:p>
          <a:p>
            <a:pPr marL="0" indent="0">
              <a:buNone/>
            </a:pPr>
            <a:r>
              <a:rPr lang="en-US" sz="4000" dirty="0" smtClean="0"/>
              <a:t>   	Subject: English Language</a:t>
            </a:r>
          </a:p>
          <a:p>
            <a:pPr marL="0" indent="0">
              <a:buNone/>
            </a:pPr>
            <a:r>
              <a:rPr lang="en-US" sz="4000" dirty="0" smtClean="0"/>
              <a:t>		Topic: Direct and indirect 					             speeches. </a:t>
            </a:r>
            <a:endParaRPr lang="en-US" sz="4000" dirty="0"/>
          </a:p>
          <a:p>
            <a:pPr marL="0" indent="0">
              <a:buNone/>
            </a:pPr>
            <a:r>
              <a:rPr lang="en-US" sz="4000" dirty="0" smtClean="0"/>
              <a:t>							</a:t>
            </a:r>
            <a:endParaRPr lang="en-US" sz="4000" dirty="0"/>
          </a:p>
        </p:txBody>
      </p:sp>
    </p:spTree>
    <p:extLst>
      <p:ext uri="{BB962C8B-B14F-4D97-AF65-F5344CB8AC3E}">
        <p14:creationId xmlns:p14="http://schemas.microsoft.com/office/powerpoint/2010/main" xmlns="" val="1375683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82"/>
            <a:ext cx="9144000" cy="141763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6000" dirty="0" smtClean="0">
                <a:latin typeface="Algerian" pitchFamily="82" charset="0"/>
              </a:rPr>
              <a:t>Language Structure</a:t>
            </a:r>
            <a:endParaRPr lang="en-US" sz="6000" dirty="0">
              <a:latin typeface="Algerian" pitchFamily="82" charset="0"/>
            </a:endParaRPr>
          </a:p>
        </p:txBody>
      </p:sp>
      <p:sp>
        <p:nvSpPr>
          <p:cNvPr id="3" name="Content Placeholder 2"/>
          <p:cNvSpPr>
            <a:spLocks noGrp="1"/>
          </p:cNvSpPr>
          <p:nvPr>
            <p:ph idx="1"/>
          </p:nvPr>
        </p:nvSpPr>
        <p:spPr>
          <a:xfrm>
            <a:off x="76200" y="1396856"/>
            <a:ext cx="8991600" cy="5334000"/>
          </a:xfrm>
        </p:spPr>
        <p:style>
          <a:lnRef idx="3">
            <a:schemeClr val="lt1"/>
          </a:lnRef>
          <a:fillRef idx="1">
            <a:schemeClr val="accent5"/>
          </a:fillRef>
          <a:effectRef idx="1">
            <a:schemeClr val="accent5"/>
          </a:effectRef>
          <a:fontRef idx="minor">
            <a:schemeClr val="lt1"/>
          </a:fontRef>
        </p:style>
        <p:txBody>
          <a:bodyPr/>
          <a:lstStyle/>
          <a:p>
            <a:pPr marL="0" indent="0" algn="ctr">
              <a:buNone/>
            </a:pPr>
            <a:r>
              <a:rPr lang="en-US" sz="4800" b="1" dirty="0" smtClean="0">
                <a:solidFill>
                  <a:srgbClr val="FFFF00"/>
                </a:solidFill>
              </a:rPr>
              <a:t>Direct and Indirect Speeches:</a:t>
            </a:r>
          </a:p>
          <a:p>
            <a:pPr marL="0" indent="0" algn="ctr">
              <a:buNone/>
            </a:pPr>
            <a:r>
              <a:rPr lang="en-US" sz="4400" dirty="0" smtClean="0"/>
              <a:t>Direct speech contains the actual statement of the speaker as reported by someone else while indirect speech reports the statement of the speaker using the words of the reporter.</a:t>
            </a:r>
          </a:p>
          <a:p>
            <a:pPr marL="0" indent="0" algn="ctr">
              <a:buNone/>
            </a:pPr>
            <a:endParaRPr lang="en-US" sz="4400" dirty="0"/>
          </a:p>
        </p:txBody>
      </p:sp>
    </p:spTree>
    <p:extLst>
      <p:ext uri="{BB962C8B-B14F-4D97-AF65-F5344CB8AC3E}">
        <p14:creationId xmlns:p14="http://schemas.microsoft.com/office/powerpoint/2010/main" xmlns="" val="1309982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489</TotalTime>
  <Words>505</Words>
  <Application>Microsoft Office PowerPoint</Application>
  <PresentationFormat>On-screen Show (4:3)</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Oxfords E-lesson 1, T3</vt:lpstr>
      <vt:lpstr>Learning Outcome</vt:lpstr>
      <vt:lpstr>Salient Points:</vt:lpstr>
      <vt:lpstr>Point 1</vt:lpstr>
      <vt:lpstr>Point 2</vt:lpstr>
      <vt:lpstr>Assignment </vt:lpstr>
      <vt:lpstr>Slide 7</vt:lpstr>
      <vt:lpstr>Oxfords E-lesson 2, T3</vt:lpstr>
      <vt:lpstr>Language Structure</vt:lpstr>
      <vt:lpstr> Examples:</vt:lpstr>
      <vt:lpstr>Assignment</vt:lpstr>
      <vt:lpstr>Composition: Narrative Essay  How to Write A Narrative Essay</vt:lpstr>
      <vt:lpstr>Assignment</vt:lpstr>
      <vt:lpstr>Assignment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Oxfords E-lesson 1, T3</dc:title>
  <dc:creator>Michael</dc:creator>
  <cp:lastModifiedBy>MOSES</cp:lastModifiedBy>
  <cp:revision>64</cp:revision>
  <dcterms:created xsi:type="dcterms:W3CDTF">2020-05-12T13:45:23Z</dcterms:created>
  <dcterms:modified xsi:type="dcterms:W3CDTF">2020-05-23T19:17:32Z</dcterms:modified>
</cp:coreProperties>
</file>