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r>
              <a:rPr lang="en-US" sz="2800" b="1" dirty="0" smtClean="0">
                <a:solidFill>
                  <a:srgbClr val="0070C0"/>
                </a:solidFill>
              </a:rPr>
              <a:t>Oxfords Academic Team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</a:t>
            </a:r>
            <a:r>
              <a:rPr lang="en-US" sz="2800" b="1" dirty="0" smtClean="0">
                <a:solidFill>
                  <a:srgbClr val="00B050"/>
                </a:solidFill>
              </a:rPr>
              <a:t>Presents</a:t>
            </a: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                  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</a:t>
            </a:r>
            <a:r>
              <a:rPr lang="en-US" sz="2800" b="1" dirty="0" smtClean="0">
                <a:solidFill>
                  <a:srgbClr val="7030A0"/>
                </a:solidFill>
              </a:rPr>
              <a:t>Oxfords E-Lesson 1, T3.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                        Grade : Basic 9.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                         Subject : English Language.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                        Topic :     Antonyms.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" y="0"/>
            <a:ext cx="12171489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</a:t>
            </a:r>
            <a:r>
              <a:rPr lang="en-US" sz="4400" b="1" dirty="0" smtClean="0"/>
              <a:t>Additional Studies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  <a:r>
              <a:rPr lang="en-US" sz="4400" b="1" dirty="0" smtClean="0"/>
              <a:t>            </a:t>
            </a:r>
            <a:r>
              <a:rPr lang="en-US" sz="4400" b="1" dirty="0" smtClean="0">
                <a:solidFill>
                  <a:srgbClr val="0070C0"/>
                </a:solidFill>
              </a:rPr>
              <a:t>Read and study synonyms 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1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90464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mtClean="0"/>
              <a:t>                    Antonyms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04642"/>
            <a:ext cx="12191998" cy="4953357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</a:t>
            </a:r>
            <a:r>
              <a:rPr lang="en-US" sz="2600" dirty="0" smtClean="0">
                <a:solidFill>
                  <a:srgbClr val="0070C0"/>
                </a:solidFill>
              </a:rPr>
              <a:t>An antonym is a word which has the opposite 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 to another. Put differently, it is a word that differs 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 in meaning from another. It must be the same part of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 speech with the original word. Some antonyms are 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different words. E.g. “Solid” and “liquid”, while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others like “faithful” and “unfaithful” are formed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by adding a prefix.</a:t>
            </a:r>
          </a:p>
          <a:p>
            <a:pPr algn="just"/>
            <a:endParaRPr lang="en-US" sz="26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   Below are some antonyms. They have been grouped 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according to the ways they are formed.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0" indent="0">
              <a:buNone/>
            </a:pPr>
            <a:r>
              <a:rPr lang="en-US" sz="3200" b="1" dirty="0" smtClean="0"/>
              <a:t>            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     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       </a:t>
            </a:r>
            <a:r>
              <a:rPr lang="en-US" sz="3200" b="1" dirty="0"/>
              <a:t>(a) Those formed by suffix change.</a:t>
            </a:r>
          </a:p>
          <a:p>
            <a:pPr marL="0" indent="0">
              <a:buNone/>
            </a:pPr>
            <a:r>
              <a:rPr lang="en-US" sz="3200" b="1" dirty="0" smtClean="0"/>
              <a:t>    </a:t>
            </a:r>
          </a:p>
          <a:p>
            <a:pPr marL="0" indent="0">
              <a:buNone/>
            </a:pP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33359"/>
              </p:ext>
            </p:extLst>
          </p:nvPr>
        </p:nvGraphicFramePr>
        <p:xfrm>
          <a:off x="2057758" y="2303768"/>
          <a:ext cx="7846096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2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2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                  Words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        Antonyms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Pitiful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Pitiless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Doubtful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Doubtless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Merciful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Merciless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Harmful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Harmless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Hopeful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Harmless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Cheerful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Cheerless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7"/>
            <a:ext cx="12192000" cy="684818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t"/>
          <a:lstStyle/>
          <a:p>
            <a:pPr marL="0" indent="0">
              <a:buNone/>
            </a:pPr>
            <a:r>
              <a:rPr lang="en-US" dirty="0" smtClean="0"/>
              <a:t>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             (b) Those formed by prefix change.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                      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21223"/>
              </p:ext>
            </p:extLst>
          </p:nvPr>
        </p:nvGraphicFramePr>
        <p:xfrm>
          <a:off x="1993363" y="2213616"/>
          <a:ext cx="75112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Antonyms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  prefix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suffix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Encourage</a:t>
                      </a:r>
                      <a:r>
                        <a:rPr lang="en-US" sz="28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Discourage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external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Internal</a:t>
                      </a:r>
                      <a:r>
                        <a:rPr lang="en-US" sz="28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Ascend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Descend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Embark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70C0"/>
                          </a:solidFill>
                        </a:rPr>
                        <a:t>Disembark 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endParaRPr lang="en-US" sz="3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3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              (C) Those formed by adding suffix.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                         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37299"/>
              </p:ext>
            </p:extLst>
          </p:nvPr>
        </p:nvGraphicFramePr>
        <p:xfrm>
          <a:off x="2044880" y="2897747"/>
          <a:ext cx="8128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4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word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Antonym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Emperor 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Empress (</a:t>
                      </a:r>
                      <a:r>
                        <a:rPr lang="en-US" sz="28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ress</a:t>
                      </a:r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Prince 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Princes (</a:t>
                      </a:r>
                      <a:r>
                        <a:rPr lang="en-US" sz="28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ss</a:t>
                      </a:r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heir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Heiress (</a:t>
                      </a:r>
                      <a:r>
                        <a:rPr lang="en-US" sz="28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Author</a:t>
                      </a:r>
                      <a:r>
                        <a:rPr lang="en-US" sz="28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Authoress (</a:t>
                      </a:r>
                      <a:r>
                        <a:rPr lang="en-US" sz="28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ess</a:t>
                      </a:r>
                      <a:r>
                        <a:rPr lang="en-US" sz="2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(d)  Those formed by adding a prefix.</a:t>
            </a:r>
          </a:p>
          <a:p>
            <a:pPr marL="0" indent="0">
              <a:buNone/>
            </a:pPr>
            <a:endParaRPr lang="en-US" sz="3200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33764"/>
              </p:ext>
            </p:extLst>
          </p:nvPr>
        </p:nvGraphicFramePr>
        <p:xfrm>
          <a:off x="1918952" y="2648183"/>
          <a:ext cx="6967470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word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Antonyms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Pure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Impure (</a:t>
                      </a:r>
                      <a:r>
                        <a:rPr lang="en-US" sz="2000" b="1" dirty="0" err="1" smtClean="0"/>
                        <a:t>im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Regular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Irregular (</a:t>
                      </a:r>
                      <a:r>
                        <a:rPr lang="en-US" sz="2000" b="1" dirty="0" err="1" smtClean="0"/>
                        <a:t>ir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Normal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abnormal (</a:t>
                      </a:r>
                      <a:r>
                        <a:rPr lang="en-US" sz="2000" b="1" dirty="0" err="1" smtClean="0"/>
                        <a:t>ab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Moral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Immoral </a:t>
                      </a:r>
                      <a:r>
                        <a:rPr lang="en-US" sz="2000" b="1" baseline="0" dirty="0" smtClean="0"/>
                        <a:t>  (</a:t>
                      </a:r>
                      <a:r>
                        <a:rPr lang="en-US" sz="2000" b="1" baseline="0" dirty="0" err="1" smtClean="0"/>
                        <a:t>im</a:t>
                      </a:r>
                      <a:r>
                        <a:rPr lang="en-US" sz="2000" b="1" baseline="0" dirty="0" smtClean="0"/>
                        <a:t>)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Connect 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Disconnect (dis)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0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Reconcilable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Irreconcilable (</a:t>
                      </a:r>
                      <a:r>
                        <a:rPr lang="en-US" sz="2000" b="1" dirty="0" err="1" smtClean="0"/>
                        <a:t>ir</a:t>
                      </a:r>
                      <a:r>
                        <a:rPr lang="en-US" sz="2000" b="1" dirty="0" smtClean="0"/>
                        <a:t>) 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              (E)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Those formed replacing the word completely.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07569"/>
              </p:ext>
            </p:extLst>
          </p:nvPr>
        </p:nvGraphicFramePr>
        <p:xfrm>
          <a:off x="2754217" y="2217960"/>
          <a:ext cx="638978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word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Antonyms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familiar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Strange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Indolent 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Diligent 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unruffled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agitated 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Modest 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Conceited 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mild 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severe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40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3208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Assignment 1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20800"/>
            <a:ext cx="12192000" cy="5537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solidFill>
                  <a:schemeClr val="bg1"/>
                </a:solidFill>
              </a:rPr>
              <a:t>                 (</a:t>
            </a:r>
            <a:r>
              <a:rPr lang="en-US" sz="2900" b="1" dirty="0">
                <a:solidFill>
                  <a:schemeClr val="bg1"/>
                </a:solidFill>
              </a:rPr>
              <a:t>1</a:t>
            </a:r>
            <a:r>
              <a:rPr lang="en-US" sz="2900" b="1" dirty="0" smtClean="0">
                <a:solidFill>
                  <a:schemeClr val="bg1"/>
                </a:solidFill>
              </a:rPr>
              <a:t>)    Find and write out the words opposite 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bg1"/>
                </a:solidFill>
              </a:rPr>
              <a:t>                               in meaning of the words bellow 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sz="2900" b="1" dirty="0" err="1" smtClean="0">
                <a:solidFill>
                  <a:srgbClr val="FF0000"/>
                </a:solidFill>
              </a:rPr>
              <a:t>i</a:t>
            </a:r>
            <a:r>
              <a:rPr lang="en-US" sz="2900" b="1" dirty="0" smtClean="0">
                <a:solidFill>
                  <a:srgbClr val="FF0000"/>
                </a:solidFill>
              </a:rPr>
              <a:t>. </a:t>
            </a:r>
            <a:r>
              <a:rPr lang="en-US" sz="2900" b="1" dirty="0" smtClean="0">
                <a:solidFill>
                  <a:srgbClr val="0070C0"/>
                </a:solidFill>
              </a:rPr>
              <a:t>dry </a:t>
            </a:r>
            <a:r>
              <a:rPr lang="en-US" sz="2900" b="1" dirty="0" smtClean="0">
                <a:solidFill>
                  <a:srgbClr val="FF0000"/>
                </a:solidFill>
              </a:rPr>
              <a:t>ii. </a:t>
            </a:r>
            <a:r>
              <a:rPr lang="en-US" sz="2900" b="1" dirty="0">
                <a:solidFill>
                  <a:srgbClr val="0070C0"/>
                </a:solidFill>
              </a:rPr>
              <a:t>t</a:t>
            </a:r>
            <a:r>
              <a:rPr lang="en-US" sz="2900" b="1" dirty="0" smtClean="0">
                <a:solidFill>
                  <a:srgbClr val="0070C0"/>
                </a:solidFill>
              </a:rPr>
              <a:t>ransparent </a:t>
            </a:r>
            <a:r>
              <a:rPr lang="en-US" sz="2900" b="1" dirty="0" smtClean="0">
                <a:solidFill>
                  <a:srgbClr val="FF0000"/>
                </a:solidFill>
              </a:rPr>
              <a:t>iii. </a:t>
            </a:r>
            <a:r>
              <a:rPr lang="en-US" sz="2900" b="1" dirty="0" smtClean="0">
                <a:solidFill>
                  <a:srgbClr val="0070C0"/>
                </a:solidFill>
              </a:rPr>
              <a:t>mundane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                               iv</a:t>
            </a:r>
            <a:r>
              <a:rPr lang="en-US" sz="2900" b="1" dirty="0">
                <a:solidFill>
                  <a:srgbClr val="FF0000"/>
                </a:solidFill>
              </a:rPr>
              <a:t>. </a:t>
            </a:r>
            <a:r>
              <a:rPr lang="en-US" sz="2900" b="1" dirty="0">
                <a:solidFill>
                  <a:srgbClr val="0070C0"/>
                </a:solidFill>
              </a:rPr>
              <a:t>Fertile </a:t>
            </a:r>
            <a:r>
              <a:rPr lang="en-US" sz="2900" b="1" dirty="0">
                <a:solidFill>
                  <a:srgbClr val="FF0000"/>
                </a:solidFill>
              </a:rPr>
              <a:t>v. </a:t>
            </a:r>
            <a:r>
              <a:rPr lang="en-US" sz="2900" b="1" dirty="0">
                <a:solidFill>
                  <a:srgbClr val="0070C0"/>
                </a:solidFill>
              </a:rPr>
              <a:t>generous </a:t>
            </a:r>
            <a:r>
              <a:rPr lang="en-US" sz="2900" b="1" dirty="0">
                <a:solidFill>
                  <a:srgbClr val="FF0000"/>
                </a:solidFill>
              </a:rPr>
              <a:t>vi. </a:t>
            </a:r>
            <a:r>
              <a:rPr lang="en-US" sz="2900" b="1" dirty="0" smtClean="0">
                <a:solidFill>
                  <a:srgbClr val="0070C0"/>
                </a:solidFill>
              </a:rPr>
              <a:t>Virtue</a:t>
            </a:r>
          </a:p>
          <a:p>
            <a:pPr marL="0" indent="0">
              <a:buNone/>
            </a:pPr>
            <a:endParaRPr lang="en-US" sz="29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bg1"/>
                </a:solidFill>
              </a:rPr>
              <a:t>               (2) Make five sentences, one for each with the 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 smtClean="0">
                <a:solidFill>
                  <a:schemeClr val="bg1"/>
                </a:solidFill>
              </a:rPr>
              <a:t>                    opposite forms of the first five root words.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FF00"/>
                </a:solidFill>
              </a:rPr>
              <a:t>                     </a:t>
            </a:r>
            <a:r>
              <a:rPr lang="en-US" sz="2900" b="1" dirty="0" smtClean="0">
                <a:solidFill>
                  <a:schemeClr val="tx1"/>
                </a:solidFill>
              </a:rPr>
              <a:t> </a:t>
            </a:r>
            <a:r>
              <a:rPr lang="en-US" sz="2900" b="1" dirty="0" err="1">
                <a:solidFill>
                  <a:schemeClr val="tx1"/>
                </a:solidFill>
              </a:rPr>
              <a:t>i</a:t>
            </a:r>
            <a:r>
              <a:rPr lang="en-US" sz="2900" b="1" dirty="0">
                <a:solidFill>
                  <a:schemeClr val="tx1"/>
                </a:solidFill>
              </a:rPr>
              <a:t>. </a:t>
            </a:r>
            <a:r>
              <a:rPr lang="en-US" sz="2900" b="1" dirty="0">
                <a:solidFill>
                  <a:srgbClr val="FFFF00"/>
                </a:solidFill>
              </a:rPr>
              <a:t>dry </a:t>
            </a:r>
            <a:r>
              <a:rPr lang="en-US" sz="2900" b="1" dirty="0">
                <a:solidFill>
                  <a:schemeClr val="tx1"/>
                </a:solidFill>
              </a:rPr>
              <a:t>ii. </a:t>
            </a:r>
            <a:r>
              <a:rPr lang="en-US" sz="2900" b="1" dirty="0">
                <a:solidFill>
                  <a:srgbClr val="FFFF00"/>
                </a:solidFill>
              </a:rPr>
              <a:t>transparent </a:t>
            </a:r>
            <a:r>
              <a:rPr lang="en-US" sz="2900" b="1" dirty="0">
                <a:solidFill>
                  <a:schemeClr val="tx1"/>
                </a:solidFill>
              </a:rPr>
              <a:t>iii. </a:t>
            </a:r>
            <a:r>
              <a:rPr lang="en-US" sz="2900" b="1" dirty="0">
                <a:solidFill>
                  <a:srgbClr val="FFFF00"/>
                </a:solidFill>
              </a:rPr>
              <a:t>mundane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FFFF00"/>
                </a:solidFill>
              </a:rPr>
              <a:t>                      </a:t>
            </a:r>
            <a:r>
              <a:rPr lang="en-US" sz="2900" b="1" dirty="0">
                <a:solidFill>
                  <a:schemeClr val="tx1"/>
                </a:solidFill>
              </a:rPr>
              <a:t>iv.</a:t>
            </a:r>
            <a:r>
              <a:rPr lang="en-US" sz="2900" b="1" dirty="0">
                <a:solidFill>
                  <a:srgbClr val="FFFF00"/>
                </a:solidFill>
              </a:rPr>
              <a:t> Fertile</a:t>
            </a:r>
            <a:r>
              <a:rPr lang="en-US" sz="2900" b="1" dirty="0">
                <a:solidFill>
                  <a:schemeClr val="tx1"/>
                </a:solidFill>
              </a:rPr>
              <a:t> v. </a:t>
            </a:r>
            <a:r>
              <a:rPr lang="en-US" sz="2900" b="1" dirty="0">
                <a:solidFill>
                  <a:srgbClr val="FFFF00"/>
                </a:solidFill>
              </a:rPr>
              <a:t>generous </a:t>
            </a:r>
            <a:r>
              <a:rPr lang="en-US" sz="2900" b="1" dirty="0">
                <a:solidFill>
                  <a:schemeClr val="tx1"/>
                </a:solidFill>
              </a:rPr>
              <a:t>vi. </a:t>
            </a:r>
            <a:r>
              <a:rPr lang="en-US" sz="2900" b="1" dirty="0">
                <a:solidFill>
                  <a:srgbClr val="FFFF00"/>
                </a:solidFill>
              </a:rPr>
              <a:t>Virtue</a:t>
            </a:r>
            <a:endParaRPr lang="en-US" sz="29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                    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                               </a:t>
            </a:r>
            <a:r>
              <a:rPr lang="en-US" sz="7300" b="1" u="sng" dirty="0" smtClean="0">
                <a:solidFill>
                  <a:srgbClr val="FF0000"/>
                </a:solidFill>
              </a:rPr>
              <a:t>Assignment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               </a:t>
            </a:r>
            <a:endParaRPr lang="en-US" sz="57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5700" b="1" dirty="0" smtClean="0">
                <a:solidFill>
                  <a:srgbClr val="0070C0"/>
                </a:solidFill>
              </a:rPr>
              <a:t>           List twenty new words and provide their                              </a:t>
            </a:r>
          </a:p>
          <a:p>
            <a:pPr marL="0" indent="0">
              <a:buNone/>
            </a:pPr>
            <a:r>
              <a:rPr lang="en-US" sz="5700" b="1" dirty="0">
                <a:solidFill>
                  <a:srgbClr val="0070C0"/>
                </a:solidFill>
              </a:rPr>
              <a:t> </a:t>
            </a:r>
            <a:r>
              <a:rPr lang="en-US" sz="5700" b="1" dirty="0" smtClean="0">
                <a:solidFill>
                  <a:srgbClr val="0070C0"/>
                </a:solidFill>
              </a:rPr>
              <a:t>          antonyms</a:t>
            </a:r>
          </a:p>
          <a:p>
            <a:pPr marL="0" indent="0">
              <a:buNone/>
            </a:pPr>
            <a:endParaRPr lang="en-US" sz="41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53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417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                    Antonyms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Assignment 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</dc:creator>
  <cp:lastModifiedBy>USER</cp:lastModifiedBy>
  <cp:revision>34</cp:revision>
  <dcterms:created xsi:type="dcterms:W3CDTF">2020-05-15T14:00:55Z</dcterms:created>
  <dcterms:modified xsi:type="dcterms:W3CDTF">2020-05-19T15:48:18Z</dcterms:modified>
</cp:coreProperties>
</file>