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60" r:id="rId4"/>
    <p:sldId id="261" r:id="rId5"/>
    <p:sldId id="262" r:id="rId6"/>
    <p:sldId id="263" r:id="rId7"/>
    <p:sldId id="264" r:id="rId8"/>
    <p:sldId id="265" r:id="rId9"/>
    <p:sldId id="266"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366" y="6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4B1D149-9EC4-407C-9967-AB6FDFD22758}" type="datetimeFigureOut">
              <a:rPr lang="en-US" smtClean="0"/>
              <a:pPr/>
              <a:t>5/23/2020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9EF24EC-32B1-47AD-AAA4-11AA2A910A87}"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B1D149-9EC4-407C-9967-AB6FDFD22758}"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F24EC-32B1-47AD-AAA4-11AA2A910A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B1D149-9EC4-407C-9967-AB6FDFD22758}"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F24EC-32B1-47AD-AAA4-11AA2A910A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4B1D149-9EC4-407C-9967-AB6FDFD22758}"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F24EC-32B1-47AD-AAA4-11AA2A910A87}"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B1D149-9EC4-407C-9967-AB6FDFD22758}" type="datetimeFigureOut">
              <a:rPr lang="en-US" smtClean="0"/>
              <a:pPr/>
              <a:t>5/23/2020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9EF24EC-32B1-47AD-AAA4-11AA2A910A8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4B1D149-9EC4-407C-9967-AB6FDFD22758}" type="datetimeFigureOut">
              <a:rPr lang="en-US" smtClean="0"/>
              <a:pPr/>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F24EC-32B1-47AD-AAA4-11AA2A910A87}"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4B1D149-9EC4-407C-9967-AB6FDFD22758}" type="datetimeFigureOut">
              <a:rPr lang="en-US" smtClean="0"/>
              <a:pPr/>
              <a:t>5/23/2020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EF24EC-32B1-47AD-AAA4-11AA2A910A87}"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B1D149-9EC4-407C-9967-AB6FDFD22758}" type="datetimeFigureOut">
              <a:rPr lang="en-US" smtClean="0"/>
              <a:pPr/>
              <a:t>5/23/2020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EF24EC-32B1-47AD-AAA4-11AA2A910A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1D149-9EC4-407C-9967-AB6FDFD22758}" type="datetimeFigureOut">
              <a:rPr lang="en-US" smtClean="0"/>
              <a:pPr/>
              <a:t>5/23/2020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EF24EC-32B1-47AD-AAA4-11AA2A910A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B1D149-9EC4-407C-9967-AB6FDFD22758}" type="datetimeFigureOut">
              <a:rPr lang="en-US" smtClean="0"/>
              <a:pPr/>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F24EC-32B1-47AD-AAA4-11AA2A910A87}"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B1D149-9EC4-407C-9967-AB6FDFD22758}" type="datetimeFigureOut">
              <a:rPr lang="en-US" smtClean="0"/>
              <a:pPr/>
              <a:t>5/23/2020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9EF24EC-32B1-47AD-AAA4-11AA2A910A87}"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4B1D149-9EC4-407C-9967-AB6FDFD22758}" type="datetimeFigureOut">
              <a:rPr lang="en-US" smtClean="0"/>
              <a:pPr/>
              <a:t>5/23/2020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9EF24EC-32B1-47AD-AAA4-11AA2A910A8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5400" dirty="0" smtClean="0">
                <a:latin typeface="Algerian" pitchFamily="82" charset="0"/>
              </a:rPr>
              <a:t>Oxfords E-lesson 1, T3</a:t>
            </a:r>
            <a:endParaRPr lang="en-US" sz="5400" dirty="0">
              <a:latin typeface="Algerian" pitchFamily="82" charset="0"/>
            </a:endParaRPr>
          </a:p>
        </p:txBody>
      </p:sp>
      <p:sp>
        <p:nvSpPr>
          <p:cNvPr id="3" name="Content Placeholder 2"/>
          <p:cNvSpPr>
            <a:spLocks noGrp="1"/>
          </p:cNvSpPr>
          <p:nvPr>
            <p:ph sz="quarter" idx="1"/>
          </p:nvPr>
        </p:nvSpPr>
        <p:spPr>
          <a:xfrm>
            <a:off x="0" y="1295400"/>
            <a:ext cx="9144000" cy="5562600"/>
          </a:xfrm>
        </p:spPr>
        <p:style>
          <a:lnRef idx="1">
            <a:schemeClr val="accent1"/>
          </a:lnRef>
          <a:fillRef idx="2">
            <a:schemeClr val="accent1"/>
          </a:fillRef>
          <a:effectRef idx="1">
            <a:schemeClr val="accent1"/>
          </a:effectRef>
          <a:fontRef idx="minor">
            <a:schemeClr val="dk1"/>
          </a:fontRef>
        </p:style>
        <p:txBody>
          <a:bodyPr>
            <a:normAutofit/>
          </a:bodyPr>
          <a:lstStyle/>
          <a:p>
            <a:pPr marL="0" indent="0">
              <a:buNone/>
            </a:pPr>
            <a:r>
              <a:rPr lang="en-US" dirty="0" smtClean="0"/>
              <a:t>  </a:t>
            </a:r>
          </a:p>
          <a:p>
            <a:pPr marL="0" indent="0">
              <a:buNone/>
            </a:pPr>
            <a:r>
              <a:rPr lang="en-US" dirty="0"/>
              <a:t> </a:t>
            </a:r>
            <a:r>
              <a:rPr lang="en-US" dirty="0" smtClean="0"/>
              <a:t>   </a:t>
            </a:r>
            <a:r>
              <a:rPr lang="en-US" sz="5400" dirty="0" smtClean="0"/>
              <a:t>Grade           :  Basic 9</a:t>
            </a:r>
          </a:p>
          <a:p>
            <a:pPr marL="0" indent="0">
              <a:buNone/>
            </a:pPr>
            <a:r>
              <a:rPr lang="en-US" sz="5400" dirty="0" smtClean="0"/>
              <a:t>   Subject        :  English Language </a:t>
            </a:r>
          </a:p>
          <a:p>
            <a:pPr marL="0" indent="0">
              <a:buNone/>
            </a:pPr>
            <a:r>
              <a:rPr lang="en-US" sz="5400" dirty="0" smtClean="0"/>
              <a:t>   Topic            :  Words Opposite in   </a:t>
            </a:r>
          </a:p>
          <a:p>
            <a:pPr marL="0" indent="0">
              <a:buNone/>
            </a:pPr>
            <a:r>
              <a:rPr lang="en-US" sz="5400" dirty="0"/>
              <a:t> </a:t>
            </a:r>
            <a:r>
              <a:rPr lang="en-US" sz="5400" dirty="0" smtClean="0"/>
              <a:t>                         Meaning</a:t>
            </a:r>
          </a:p>
          <a:p>
            <a:pPr marL="0" indent="0">
              <a:buNone/>
            </a:pPr>
            <a:r>
              <a:rPr lang="en-US" sz="4400" dirty="0" smtClean="0"/>
              <a:t>  </a:t>
            </a:r>
            <a:endParaRPr lang="en-US" sz="4400" dirty="0"/>
          </a:p>
        </p:txBody>
      </p:sp>
    </p:spTree>
    <p:extLst>
      <p:ext uri="{BB962C8B-B14F-4D97-AF65-F5344CB8AC3E}">
        <p14:creationId xmlns:p14="http://schemas.microsoft.com/office/powerpoint/2010/main" xmlns="" val="1089714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US" sz="4400" dirty="0" smtClean="0">
                <a:latin typeface="Algerian" pitchFamily="82" charset="0"/>
              </a:rPr>
              <a:t>Composition: Narrative Essay</a:t>
            </a:r>
            <a:r>
              <a:rPr lang="en-US" dirty="0" smtClean="0"/>
              <a:t/>
            </a:r>
            <a:br>
              <a:rPr lang="en-US" dirty="0" smtClean="0"/>
            </a:br>
            <a:r>
              <a:rPr lang="en-US" dirty="0"/>
              <a:t>	</a:t>
            </a:r>
            <a:r>
              <a:rPr lang="en-US" b="1" dirty="0" smtClean="0"/>
              <a:t>How to Write A Narrative Essay</a:t>
            </a:r>
            <a:endParaRPr lang="en-US" b="1" dirty="0"/>
          </a:p>
        </p:txBody>
      </p:sp>
      <p:sp>
        <p:nvSpPr>
          <p:cNvPr id="3" name="Content Placeholder 2"/>
          <p:cNvSpPr>
            <a:spLocks noGrp="1"/>
          </p:cNvSpPr>
          <p:nvPr>
            <p:ph sz="quarter" idx="1"/>
          </p:nvPr>
        </p:nvSpPr>
        <p:spPr>
          <a:xfrm>
            <a:off x="0" y="1524000"/>
            <a:ext cx="9144000" cy="5334000"/>
          </a:xfrm>
        </p:spPr>
        <p:style>
          <a:lnRef idx="1">
            <a:schemeClr val="accent1"/>
          </a:lnRef>
          <a:fillRef idx="2">
            <a:schemeClr val="accent1"/>
          </a:fillRef>
          <a:effectRef idx="1">
            <a:schemeClr val="accent1"/>
          </a:effectRef>
          <a:fontRef idx="minor">
            <a:schemeClr val="dk1"/>
          </a:fontRef>
        </p:style>
        <p:txBody>
          <a:bodyPr>
            <a:noAutofit/>
          </a:bodyPr>
          <a:lstStyle/>
          <a:p>
            <a:pPr marL="514350" indent="-514350">
              <a:buFont typeface="+mj-lt"/>
              <a:buAutoNum type="arabicPeriod"/>
            </a:pPr>
            <a:r>
              <a:rPr lang="en-US" dirty="0" smtClean="0"/>
              <a:t>Give the essay a title.</a:t>
            </a:r>
          </a:p>
          <a:p>
            <a:pPr marL="514350" indent="-514350">
              <a:buFont typeface="+mj-lt"/>
              <a:buAutoNum type="arabicPeriod"/>
            </a:pPr>
            <a:r>
              <a:rPr lang="en-US" dirty="0" smtClean="0"/>
              <a:t>The title is underlined if written in small letters with the first letter of   the key words of the title written in capital letters. </a:t>
            </a:r>
            <a:r>
              <a:rPr lang="en-US" dirty="0"/>
              <a:t>C</a:t>
            </a:r>
            <a:r>
              <a:rPr lang="en-US" dirty="0" smtClean="0"/>
              <a:t>onversely,  if it is all in capital letters no underlining is required.</a:t>
            </a:r>
          </a:p>
          <a:p>
            <a:pPr marL="514350" indent="-514350">
              <a:buFont typeface="+mj-lt"/>
              <a:buAutoNum type="arabicPeriod"/>
            </a:pPr>
            <a:r>
              <a:rPr lang="en-US" dirty="0" smtClean="0"/>
              <a:t> Use past tense, past continuous tense and past perfect tense in writing this type of essay. Remember that you are narrating an event that took place in the past,  that is why the tenses in the above are used.</a:t>
            </a:r>
          </a:p>
          <a:p>
            <a:pPr marL="514350" indent="-514350">
              <a:buFont typeface="+mj-lt"/>
              <a:buAutoNum type="arabicPeriod"/>
            </a:pPr>
            <a:r>
              <a:rPr lang="en-US" dirty="0" smtClean="0"/>
              <a:t> Your story should appear real and believable.</a:t>
            </a:r>
          </a:p>
          <a:p>
            <a:pPr marL="514350" indent="-514350">
              <a:buFont typeface="+mj-lt"/>
              <a:buAutoNum type="arabicPeriod"/>
            </a:pPr>
            <a:r>
              <a:rPr lang="en-US" dirty="0" smtClean="0"/>
              <a:t>Remember to write your essay in paragraphs. </a:t>
            </a:r>
            <a:r>
              <a:rPr lang="en-US" dirty="0"/>
              <a:t>T</a:t>
            </a:r>
            <a:r>
              <a:rPr lang="en-US" dirty="0" smtClean="0"/>
              <a:t>hen make use </a:t>
            </a:r>
            <a:r>
              <a:rPr lang="en-US" sz="3000" dirty="0" smtClean="0"/>
              <a:t>of connective words such as ‘however’, ‘moreover’, ‘furthermore’ ‘in addition’ etc. </a:t>
            </a:r>
            <a:endParaRPr lang="en-US" sz="3000" dirty="0"/>
          </a:p>
        </p:txBody>
      </p:sp>
    </p:spTree>
    <p:extLst>
      <p:ext uri="{BB962C8B-B14F-4D97-AF65-F5344CB8AC3E}">
        <p14:creationId xmlns:p14="http://schemas.microsoft.com/office/powerpoint/2010/main" xmlns="" val="2901056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1371600"/>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ctr"/>
            <a:r>
              <a:rPr lang="en-US" sz="6000" dirty="0" smtClean="0">
                <a:latin typeface="Algerian" pitchFamily="82" charset="0"/>
              </a:rPr>
              <a:t>Assignment</a:t>
            </a:r>
            <a:endParaRPr lang="en-US" sz="6000" dirty="0">
              <a:latin typeface="Algerian" pitchFamily="82" charset="0"/>
            </a:endParaRPr>
          </a:p>
        </p:txBody>
      </p:sp>
      <p:sp>
        <p:nvSpPr>
          <p:cNvPr id="3" name="Content Placeholder 2"/>
          <p:cNvSpPr>
            <a:spLocks noGrp="1"/>
          </p:cNvSpPr>
          <p:nvPr>
            <p:ph sz="quarter" idx="1"/>
          </p:nvPr>
        </p:nvSpPr>
        <p:spPr>
          <a:xfrm>
            <a:off x="0" y="1295400"/>
            <a:ext cx="9144000" cy="5562600"/>
          </a:xfrm>
        </p:spPr>
        <p:style>
          <a:lnRef idx="1">
            <a:schemeClr val="accent5"/>
          </a:lnRef>
          <a:fillRef idx="3">
            <a:schemeClr val="accent5"/>
          </a:fillRef>
          <a:effectRef idx="2">
            <a:schemeClr val="accent5"/>
          </a:effectRef>
          <a:fontRef idx="minor">
            <a:schemeClr val="lt1"/>
          </a:fontRef>
        </p:style>
        <p:txBody>
          <a:bodyPr>
            <a:normAutofit/>
          </a:bodyPr>
          <a:lstStyle/>
          <a:p>
            <a:pPr marL="0" indent="0">
              <a:buNone/>
            </a:pPr>
            <a:endParaRPr lang="en-US" sz="4400" dirty="0" smtClean="0"/>
          </a:p>
          <a:p>
            <a:pPr marL="0" indent="0" algn="ctr">
              <a:buNone/>
            </a:pPr>
            <a:r>
              <a:rPr lang="en-US" sz="4400" dirty="0" smtClean="0"/>
              <a:t>Write an essay of not more than 450words and not less than 420 words narrating the devastating effects of the </a:t>
            </a:r>
            <a:r>
              <a:rPr lang="en-US" sz="4400" dirty="0" err="1" smtClean="0"/>
              <a:t>Covid</a:t>
            </a:r>
            <a:r>
              <a:rPr lang="en-US" sz="4400" dirty="0" smtClean="0"/>
              <a:t> 19 Pandemic on the people within your locality. </a:t>
            </a:r>
            <a:endParaRPr lang="en-US" sz="4400" dirty="0"/>
          </a:p>
        </p:txBody>
      </p:sp>
    </p:spTree>
    <p:extLst>
      <p:ext uri="{BB962C8B-B14F-4D97-AF65-F5344CB8AC3E}">
        <p14:creationId xmlns:p14="http://schemas.microsoft.com/office/powerpoint/2010/main" xmlns="" val="1570500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dirty="0" smtClean="0">
                <a:latin typeface="Algerian" pitchFamily="82" charset="0"/>
              </a:rPr>
              <a:t>Salient Points:</a:t>
            </a:r>
            <a:endParaRPr lang="en-US" dirty="0">
              <a:latin typeface="Algerian" pitchFamily="82" charset="0"/>
            </a:endParaRPr>
          </a:p>
        </p:txBody>
      </p:sp>
      <p:sp>
        <p:nvSpPr>
          <p:cNvPr id="3" name="Content Placeholder 2"/>
          <p:cNvSpPr>
            <a:spLocks noGrp="1"/>
          </p:cNvSpPr>
          <p:nvPr>
            <p:ph sz="quarter" idx="1"/>
          </p:nvPr>
        </p:nvSpPr>
        <p:spPr>
          <a:xfrm>
            <a:off x="0" y="1371600"/>
            <a:ext cx="9144000" cy="5486400"/>
          </a:xfrm>
        </p:spPr>
        <p:style>
          <a:lnRef idx="1">
            <a:schemeClr val="accent3"/>
          </a:lnRef>
          <a:fillRef idx="2">
            <a:schemeClr val="accent3"/>
          </a:fillRef>
          <a:effectRef idx="1">
            <a:schemeClr val="accent3"/>
          </a:effectRef>
          <a:fontRef idx="minor">
            <a:schemeClr val="dk1"/>
          </a:fontRef>
        </p:style>
        <p:txBody>
          <a:bodyPr/>
          <a:lstStyle/>
          <a:p>
            <a:pPr marL="0" indent="0" algn="just">
              <a:buNone/>
            </a:pPr>
            <a:endParaRPr lang="en-US" dirty="0" smtClean="0"/>
          </a:p>
          <a:p>
            <a:pPr marL="0" indent="0" algn="just">
              <a:buNone/>
            </a:pPr>
            <a:r>
              <a:rPr lang="en-US" sz="3600" dirty="0" smtClean="0"/>
              <a:t>Words that differ in meaning are said to be opposite in meaning. Another name for it is antonyms. Antonyms are formed differently. Some are formed by suffix change while some go by prefix change.</a:t>
            </a:r>
          </a:p>
          <a:p>
            <a:pPr marL="0" indent="0" algn="just">
              <a:buNone/>
            </a:pPr>
            <a:r>
              <a:rPr lang="en-US" sz="3600" dirty="0" smtClean="0"/>
              <a:t>Remember: Prefix is a letter or letters added before or in front of words to alter its meaning. The suffix is the letter or letters added at the back or after a word to change its original meaning.</a:t>
            </a:r>
            <a:endParaRPr lang="en-US" sz="3600" dirty="0"/>
          </a:p>
        </p:txBody>
      </p:sp>
    </p:spTree>
    <p:extLst>
      <p:ext uri="{BB962C8B-B14F-4D97-AF65-F5344CB8AC3E}">
        <p14:creationId xmlns:p14="http://schemas.microsoft.com/office/powerpoint/2010/main" xmlns="" val="280907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782"/>
            <a:ext cx="9144000" cy="141763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6000" dirty="0" smtClean="0">
                <a:latin typeface="Algerian" pitchFamily="82" charset="0"/>
              </a:rPr>
              <a:t>Point 1</a:t>
            </a:r>
            <a:endParaRPr lang="en-US" sz="6000" dirty="0">
              <a:latin typeface="Algerian" pitchFamily="82" charset="0"/>
            </a:endParaRPr>
          </a:p>
        </p:txBody>
      </p:sp>
      <p:sp>
        <p:nvSpPr>
          <p:cNvPr id="3" name="Content Placeholder 2"/>
          <p:cNvSpPr>
            <a:spLocks noGrp="1"/>
          </p:cNvSpPr>
          <p:nvPr>
            <p:ph sz="quarter" idx="1"/>
          </p:nvPr>
        </p:nvSpPr>
        <p:spPr>
          <a:xfrm>
            <a:off x="0" y="1371600"/>
            <a:ext cx="9144000" cy="5486400"/>
          </a:xfrm>
        </p:spPr>
        <p:style>
          <a:lnRef idx="1">
            <a:schemeClr val="accent5"/>
          </a:lnRef>
          <a:fillRef idx="3">
            <a:schemeClr val="accent5"/>
          </a:fillRef>
          <a:effectRef idx="2">
            <a:schemeClr val="accent5"/>
          </a:effectRef>
          <a:fontRef idx="minor">
            <a:schemeClr val="lt1"/>
          </a:fontRef>
        </p:style>
        <p:txBody>
          <a:bodyPr>
            <a:normAutofit/>
          </a:bodyPr>
          <a:lstStyle/>
          <a:p>
            <a:pPr marL="0" indent="0" algn="ctr">
              <a:buNone/>
            </a:pPr>
            <a:r>
              <a:rPr lang="en-US" sz="4000" dirty="0" smtClean="0"/>
              <a:t>We can add prefixes to the following words to get their opposites:</a:t>
            </a:r>
          </a:p>
          <a:p>
            <a:pPr marL="0" indent="0" algn="ctr">
              <a:buNone/>
            </a:pPr>
            <a:endParaRPr lang="en-US" sz="4000" dirty="0" smtClean="0"/>
          </a:p>
          <a:p>
            <a:pPr marL="571500" indent="-571500">
              <a:buFont typeface="+mj-lt"/>
              <a:buAutoNum type="romanLcPeriod"/>
            </a:pPr>
            <a:r>
              <a:rPr lang="en-US" sz="4000" dirty="0"/>
              <a:t>r</a:t>
            </a:r>
            <a:r>
              <a:rPr lang="en-US" sz="4000" dirty="0" smtClean="0"/>
              <a:t>ational           ---   </a:t>
            </a:r>
            <a:r>
              <a:rPr lang="en-US" sz="4000" dirty="0" smtClean="0">
                <a:solidFill>
                  <a:srgbClr val="FFFF00"/>
                </a:solidFill>
              </a:rPr>
              <a:t>ir</a:t>
            </a:r>
            <a:r>
              <a:rPr lang="en-US" sz="4000" dirty="0" smtClean="0">
                <a:solidFill>
                  <a:srgbClr val="FF0000"/>
                </a:solidFill>
              </a:rPr>
              <a:t>rational </a:t>
            </a:r>
            <a:r>
              <a:rPr lang="en-US" sz="4000" dirty="0" smtClean="0"/>
              <a:t> </a:t>
            </a:r>
          </a:p>
          <a:p>
            <a:pPr marL="571500" indent="-571500">
              <a:buFont typeface="+mj-lt"/>
              <a:buAutoNum type="romanLcPeriod"/>
            </a:pPr>
            <a:r>
              <a:rPr lang="en-US" sz="4000" dirty="0"/>
              <a:t>r</a:t>
            </a:r>
            <a:r>
              <a:rPr lang="en-US" sz="4000" dirty="0" smtClean="0"/>
              <a:t>ealistic           ---   </a:t>
            </a:r>
            <a:r>
              <a:rPr lang="en-US" sz="4000" dirty="0" smtClean="0">
                <a:solidFill>
                  <a:srgbClr val="FFFF00"/>
                </a:solidFill>
              </a:rPr>
              <a:t>un</a:t>
            </a:r>
            <a:r>
              <a:rPr lang="en-US" sz="4000" dirty="0" smtClean="0">
                <a:solidFill>
                  <a:srgbClr val="FF0000"/>
                </a:solidFill>
              </a:rPr>
              <a:t>realistic</a:t>
            </a:r>
          </a:p>
          <a:p>
            <a:pPr marL="571500" indent="-571500">
              <a:buFont typeface="+mj-lt"/>
              <a:buAutoNum type="romanLcPeriod"/>
            </a:pPr>
            <a:r>
              <a:rPr lang="en-US" sz="4000" dirty="0" smtClean="0"/>
              <a:t>comfort           ---  </a:t>
            </a:r>
            <a:r>
              <a:rPr lang="en-US" sz="4000" dirty="0" smtClean="0">
                <a:solidFill>
                  <a:srgbClr val="FFFF00"/>
                </a:solidFill>
              </a:rPr>
              <a:t>dis</a:t>
            </a:r>
            <a:r>
              <a:rPr lang="en-US" sz="4000" dirty="0" smtClean="0">
                <a:solidFill>
                  <a:srgbClr val="FF0000"/>
                </a:solidFill>
              </a:rPr>
              <a:t>comfort </a:t>
            </a:r>
          </a:p>
          <a:p>
            <a:pPr marL="571500" indent="-571500">
              <a:buFont typeface="+mj-lt"/>
              <a:buAutoNum type="romanLcPeriod"/>
            </a:pPr>
            <a:r>
              <a:rPr lang="en-US" sz="4000" dirty="0"/>
              <a:t>p</a:t>
            </a:r>
            <a:r>
              <a:rPr lang="en-US" sz="4000" dirty="0" smtClean="0"/>
              <a:t>ossible           ---   </a:t>
            </a:r>
            <a:r>
              <a:rPr lang="en-US" sz="4000" dirty="0" smtClean="0">
                <a:solidFill>
                  <a:srgbClr val="FFFF00"/>
                </a:solidFill>
              </a:rPr>
              <a:t>im</a:t>
            </a:r>
            <a:r>
              <a:rPr lang="en-US" sz="4000" dirty="0" smtClean="0">
                <a:solidFill>
                  <a:srgbClr val="FF0000"/>
                </a:solidFill>
              </a:rPr>
              <a:t>possible</a:t>
            </a:r>
          </a:p>
          <a:p>
            <a:pPr marL="571500" indent="-571500">
              <a:buFont typeface="+mj-lt"/>
              <a:buAutoNum type="romanLcPeriod"/>
            </a:pPr>
            <a:r>
              <a:rPr lang="en-US" sz="4000" dirty="0" smtClean="0"/>
              <a:t>construction   ---   </a:t>
            </a:r>
            <a:r>
              <a:rPr lang="en-US" sz="4000" dirty="0" smtClean="0">
                <a:solidFill>
                  <a:srgbClr val="FFFF00"/>
                </a:solidFill>
              </a:rPr>
              <a:t>de</a:t>
            </a:r>
            <a:r>
              <a:rPr lang="en-US" sz="4000" dirty="0" smtClean="0">
                <a:solidFill>
                  <a:srgbClr val="FF0000"/>
                </a:solidFill>
              </a:rPr>
              <a:t>construction</a:t>
            </a:r>
            <a:endParaRPr lang="en-US" sz="4000" dirty="0">
              <a:solidFill>
                <a:srgbClr val="FF0000"/>
              </a:solidFill>
            </a:endParaRPr>
          </a:p>
        </p:txBody>
      </p:sp>
    </p:spTree>
    <p:extLst>
      <p:ext uri="{BB962C8B-B14F-4D97-AF65-F5344CB8AC3E}">
        <p14:creationId xmlns:p14="http://schemas.microsoft.com/office/powerpoint/2010/main" xmlns="" val="386135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6600" dirty="0" smtClean="0">
                <a:latin typeface="Algerian" pitchFamily="82" charset="0"/>
              </a:rPr>
              <a:t>Point 2</a:t>
            </a:r>
            <a:endParaRPr lang="en-US" sz="6600" dirty="0">
              <a:latin typeface="Algerian" pitchFamily="82" charset="0"/>
            </a:endParaRPr>
          </a:p>
        </p:txBody>
      </p:sp>
      <p:sp>
        <p:nvSpPr>
          <p:cNvPr id="3" name="Content Placeholder 2"/>
          <p:cNvSpPr>
            <a:spLocks noGrp="1"/>
          </p:cNvSpPr>
          <p:nvPr>
            <p:ph sz="quarter" idx="1"/>
          </p:nvPr>
        </p:nvSpPr>
        <p:spPr>
          <a:xfrm>
            <a:off x="0" y="1143000"/>
            <a:ext cx="9144000" cy="5715000"/>
          </a:xfrm>
        </p:spPr>
        <p:style>
          <a:lnRef idx="1">
            <a:schemeClr val="accent3"/>
          </a:lnRef>
          <a:fillRef idx="3">
            <a:schemeClr val="accent3"/>
          </a:fillRef>
          <a:effectRef idx="2">
            <a:schemeClr val="accent3"/>
          </a:effectRef>
          <a:fontRef idx="minor">
            <a:schemeClr val="lt1"/>
          </a:fontRef>
        </p:style>
        <p:txBody>
          <a:bodyPr>
            <a:normAutofit/>
          </a:bodyPr>
          <a:lstStyle/>
          <a:p>
            <a:pPr marL="0" indent="0" algn="ctr">
              <a:buNone/>
            </a:pPr>
            <a:endParaRPr lang="en-US" sz="4000" dirty="0" smtClean="0"/>
          </a:p>
          <a:p>
            <a:pPr marL="0" indent="0" algn="ctr">
              <a:buNone/>
            </a:pPr>
            <a:r>
              <a:rPr lang="en-US" sz="4000" dirty="0" smtClean="0"/>
              <a:t>Words that are formed by suffix change:</a:t>
            </a:r>
          </a:p>
          <a:p>
            <a:pPr marL="0" indent="0" algn="ctr">
              <a:buNone/>
            </a:pPr>
            <a:endParaRPr lang="en-US" sz="4000" dirty="0" smtClean="0"/>
          </a:p>
          <a:p>
            <a:pPr marL="571500" indent="-571500">
              <a:buFont typeface="+mj-lt"/>
              <a:buAutoNum type="romanLcPeriod"/>
            </a:pPr>
            <a:r>
              <a:rPr lang="en-US" sz="4000" dirty="0" smtClean="0"/>
              <a:t>Lion            ----  Lioness</a:t>
            </a:r>
          </a:p>
          <a:p>
            <a:pPr marL="571500" indent="-571500">
              <a:buFont typeface="+mj-lt"/>
              <a:buAutoNum type="romanLcPeriod"/>
            </a:pPr>
            <a:r>
              <a:rPr lang="en-US" sz="4000" dirty="0" smtClean="0"/>
              <a:t>Count         ----  Countess</a:t>
            </a:r>
          </a:p>
          <a:p>
            <a:pPr marL="571500" indent="-571500">
              <a:buFont typeface="+mj-lt"/>
              <a:buAutoNum type="romanLcPeriod"/>
            </a:pPr>
            <a:r>
              <a:rPr lang="en-US" sz="4000" dirty="0"/>
              <a:t>g</a:t>
            </a:r>
            <a:r>
              <a:rPr lang="en-US" sz="4000" dirty="0" smtClean="0"/>
              <a:t>od             ----   goddess</a:t>
            </a:r>
          </a:p>
          <a:p>
            <a:pPr marL="571500" indent="-571500">
              <a:buFont typeface="+mj-lt"/>
              <a:buAutoNum type="romanLcPeriod"/>
            </a:pPr>
            <a:r>
              <a:rPr lang="en-US" sz="4000" dirty="0" smtClean="0"/>
              <a:t>Conductor  ----  Conductress  </a:t>
            </a:r>
          </a:p>
          <a:p>
            <a:pPr marL="0" indent="0">
              <a:buNone/>
            </a:pPr>
            <a:endParaRPr lang="en-US" sz="4400" dirty="0"/>
          </a:p>
        </p:txBody>
      </p:sp>
    </p:spTree>
    <p:extLst>
      <p:ext uri="{BB962C8B-B14F-4D97-AF65-F5344CB8AC3E}">
        <p14:creationId xmlns:p14="http://schemas.microsoft.com/office/powerpoint/2010/main" xmlns="" val="380187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6600" dirty="0" smtClean="0">
                <a:latin typeface="Algerian" pitchFamily="82" charset="0"/>
              </a:rPr>
              <a:t>Assignment 1</a:t>
            </a:r>
            <a:endParaRPr lang="en-US" sz="6600" dirty="0">
              <a:latin typeface="Algerian" pitchFamily="82" charset="0"/>
            </a:endParaRPr>
          </a:p>
        </p:txBody>
      </p:sp>
      <p:sp>
        <p:nvSpPr>
          <p:cNvPr id="3" name="Content Placeholder 2"/>
          <p:cNvSpPr>
            <a:spLocks noGrp="1"/>
          </p:cNvSpPr>
          <p:nvPr>
            <p:ph sz="quarter" idx="1"/>
          </p:nvPr>
        </p:nvSpPr>
        <p:spPr>
          <a:xfrm>
            <a:off x="0" y="1447800"/>
            <a:ext cx="9144000" cy="5410200"/>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4000" dirty="0" smtClean="0"/>
              <a:t>Give the opposite of the words listed below by adding prefixes and make a sentence with each new word formed:</a:t>
            </a:r>
          </a:p>
          <a:p>
            <a:pPr marL="0" indent="0">
              <a:buNone/>
            </a:pPr>
            <a:r>
              <a:rPr lang="en-US" sz="4000" dirty="0"/>
              <a:t> </a:t>
            </a:r>
            <a:r>
              <a:rPr lang="en-US" sz="4000" dirty="0" smtClean="0"/>
              <a:t>prove           legal      pure           regular</a:t>
            </a:r>
          </a:p>
          <a:p>
            <a:pPr marL="0" indent="0">
              <a:buNone/>
            </a:pPr>
            <a:r>
              <a:rPr lang="en-US" sz="4000" dirty="0"/>
              <a:t>r</a:t>
            </a:r>
            <a:r>
              <a:rPr lang="en-US" sz="4000" dirty="0" smtClean="0"/>
              <a:t>eversible     loyal      respect       moral</a:t>
            </a:r>
          </a:p>
          <a:p>
            <a:pPr marL="0" indent="0">
              <a:buNone/>
            </a:pPr>
            <a:endParaRPr lang="en-US" sz="4000" dirty="0" smtClean="0"/>
          </a:p>
          <a:p>
            <a:pPr marL="0" indent="0">
              <a:buNone/>
            </a:pPr>
            <a:r>
              <a:rPr lang="en-US" sz="4000" dirty="0" smtClean="0"/>
              <a:t>Note: The words in the sentences should appear in their positive and negative forms. </a:t>
            </a:r>
            <a:endParaRPr lang="en-US" sz="4000" dirty="0"/>
          </a:p>
        </p:txBody>
      </p:sp>
    </p:spTree>
    <p:extLst>
      <p:ext uri="{BB962C8B-B14F-4D97-AF65-F5344CB8AC3E}">
        <p14:creationId xmlns:p14="http://schemas.microsoft.com/office/powerpoint/2010/main" xmlns="" val="1272431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6600" dirty="0" smtClean="0">
                <a:latin typeface="Algerian" pitchFamily="82" charset="0"/>
              </a:rPr>
              <a:t>Assignment 2</a:t>
            </a:r>
            <a:endParaRPr lang="en-US" sz="6600" dirty="0">
              <a:latin typeface="Algerian" pitchFamily="82" charset="0"/>
            </a:endParaRPr>
          </a:p>
        </p:txBody>
      </p:sp>
      <p:sp>
        <p:nvSpPr>
          <p:cNvPr id="3" name="Content Placeholder 2"/>
          <p:cNvSpPr>
            <a:spLocks noGrp="1"/>
          </p:cNvSpPr>
          <p:nvPr>
            <p:ph sz="quarter" idx="1"/>
          </p:nvPr>
        </p:nvSpPr>
        <p:spPr>
          <a:xfrm>
            <a:off x="0" y="1371600"/>
            <a:ext cx="9144000" cy="5486400"/>
          </a:xfrm>
        </p:spPr>
        <p:style>
          <a:lnRef idx="1">
            <a:schemeClr val="accent2"/>
          </a:lnRef>
          <a:fillRef idx="2">
            <a:schemeClr val="accent2"/>
          </a:fillRef>
          <a:effectRef idx="1">
            <a:schemeClr val="accent2"/>
          </a:effectRef>
          <a:fontRef idx="minor">
            <a:schemeClr val="dk1"/>
          </a:fontRef>
        </p:style>
        <p:txBody>
          <a:bodyPr>
            <a:normAutofit/>
          </a:bodyPr>
          <a:lstStyle/>
          <a:p>
            <a:pPr marL="0" indent="0">
              <a:buNone/>
            </a:pPr>
            <a:endParaRPr lang="en-US" sz="4400" dirty="0" smtClean="0"/>
          </a:p>
          <a:p>
            <a:pPr marL="0" indent="0" algn="ctr">
              <a:buNone/>
            </a:pPr>
            <a:r>
              <a:rPr lang="en-US" sz="4000" dirty="0" smtClean="0"/>
              <a:t>Give the opposite form of the words below by adding suffixes: </a:t>
            </a:r>
          </a:p>
          <a:p>
            <a:pPr marL="0" indent="0" algn="just">
              <a:buNone/>
            </a:pPr>
            <a:r>
              <a:rPr lang="en-US" sz="4000" dirty="0" smtClean="0"/>
              <a:t>i.   Point   ii.  Mother    iii.  Patron</a:t>
            </a:r>
          </a:p>
          <a:p>
            <a:pPr marL="857250" indent="-857250" algn="just">
              <a:buAutoNum type="romanLcPeriod" startAt="4"/>
            </a:pPr>
            <a:r>
              <a:rPr lang="en-US" sz="4000" dirty="0" smtClean="0"/>
              <a:t>Host    v.  Heir. </a:t>
            </a:r>
            <a:endParaRPr lang="en-US" sz="4000" dirty="0"/>
          </a:p>
          <a:p>
            <a:pPr marL="0" indent="0" algn="just">
              <a:buNone/>
            </a:pPr>
            <a:r>
              <a:rPr lang="en-US" sz="4000" dirty="0" smtClean="0"/>
              <a:t>Make </a:t>
            </a:r>
            <a:r>
              <a:rPr lang="en-US" sz="4000" dirty="0"/>
              <a:t>a</a:t>
            </a:r>
            <a:r>
              <a:rPr lang="en-US" sz="4000" dirty="0" smtClean="0"/>
              <a:t> sentence with each of the words in both their positive and negative forms </a:t>
            </a:r>
            <a:r>
              <a:rPr lang="en-US" sz="4400" dirty="0" smtClean="0"/>
              <a:t>  </a:t>
            </a:r>
          </a:p>
        </p:txBody>
      </p:sp>
    </p:spTree>
    <p:extLst>
      <p:ext uri="{BB962C8B-B14F-4D97-AF65-F5344CB8AC3E}">
        <p14:creationId xmlns:p14="http://schemas.microsoft.com/office/powerpoint/2010/main" xmlns="" val="1162272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782"/>
            <a:ext cx="9144000" cy="141763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6000" dirty="0" smtClean="0">
                <a:latin typeface="Algerian" pitchFamily="82" charset="0"/>
              </a:rPr>
              <a:t>Language Structure</a:t>
            </a:r>
            <a:endParaRPr lang="en-US" sz="6000" dirty="0">
              <a:latin typeface="Algerian" pitchFamily="82" charset="0"/>
            </a:endParaRPr>
          </a:p>
        </p:txBody>
      </p:sp>
      <p:sp>
        <p:nvSpPr>
          <p:cNvPr id="3" name="Content Placeholder 2"/>
          <p:cNvSpPr>
            <a:spLocks noGrp="1"/>
          </p:cNvSpPr>
          <p:nvPr>
            <p:ph sz="quarter" idx="1"/>
          </p:nvPr>
        </p:nvSpPr>
        <p:spPr>
          <a:xfrm>
            <a:off x="0" y="1371600"/>
            <a:ext cx="9144000" cy="5486400"/>
          </a:xfrm>
        </p:spPr>
        <p:style>
          <a:lnRef idx="3">
            <a:schemeClr val="lt1"/>
          </a:lnRef>
          <a:fillRef idx="1">
            <a:schemeClr val="accent5"/>
          </a:fillRef>
          <a:effectRef idx="1">
            <a:schemeClr val="accent5"/>
          </a:effectRef>
          <a:fontRef idx="minor">
            <a:schemeClr val="lt1"/>
          </a:fontRef>
        </p:style>
        <p:txBody>
          <a:bodyPr/>
          <a:lstStyle/>
          <a:p>
            <a:pPr marL="0" indent="0" algn="ctr">
              <a:buNone/>
            </a:pPr>
            <a:r>
              <a:rPr lang="en-US" sz="4800" b="1" dirty="0" smtClean="0">
                <a:solidFill>
                  <a:srgbClr val="FFFF00"/>
                </a:solidFill>
              </a:rPr>
              <a:t>Direct and Indirect Speech.</a:t>
            </a:r>
          </a:p>
          <a:p>
            <a:pPr marL="0" indent="0" algn="ctr">
              <a:buNone/>
            </a:pPr>
            <a:r>
              <a:rPr lang="en-US" sz="4400" dirty="0" smtClean="0"/>
              <a:t>Direct speech contains the actual statement of the speaker as reported by someone else while indirect speech reports the statement of the speaker using the words of the reporter.</a:t>
            </a:r>
          </a:p>
          <a:p>
            <a:pPr marL="0" indent="0" algn="ctr">
              <a:buNone/>
            </a:pPr>
            <a:endParaRPr lang="en-US" sz="4400" dirty="0"/>
          </a:p>
        </p:txBody>
      </p:sp>
    </p:spTree>
    <p:extLst>
      <p:ext uri="{BB962C8B-B14F-4D97-AF65-F5344CB8AC3E}">
        <p14:creationId xmlns:p14="http://schemas.microsoft.com/office/powerpoint/2010/main" xmlns="" val="1309982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style>
          <a:lnRef idx="3">
            <a:schemeClr val="lt1"/>
          </a:lnRef>
          <a:fillRef idx="1">
            <a:schemeClr val="accent2"/>
          </a:fillRef>
          <a:effectRef idx="1">
            <a:schemeClr val="accent2"/>
          </a:effectRef>
          <a:fontRef idx="minor">
            <a:schemeClr val="lt1"/>
          </a:fontRef>
        </p:style>
        <p:txBody>
          <a:bodyPr/>
          <a:lstStyle/>
          <a:p>
            <a:r>
              <a:rPr lang="en-US" dirty="0" smtClean="0"/>
              <a:t>Examples:</a:t>
            </a:r>
            <a:endParaRPr lang="en-US" dirty="0"/>
          </a:p>
        </p:txBody>
      </p:sp>
      <p:sp>
        <p:nvSpPr>
          <p:cNvPr id="3" name="Content Placeholder 2"/>
          <p:cNvSpPr>
            <a:spLocks noGrp="1"/>
          </p:cNvSpPr>
          <p:nvPr>
            <p:ph sz="quarter" idx="1"/>
          </p:nvPr>
        </p:nvSpPr>
        <p:spPr>
          <a:xfrm>
            <a:off x="0" y="1447800"/>
            <a:ext cx="9144000" cy="5410200"/>
          </a:xfrm>
        </p:spPr>
        <p:style>
          <a:lnRef idx="1">
            <a:schemeClr val="accent6"/>
          </a:lnRef>
          <a:fillRef idx="3">
            <a:schemeClr val="accent6"/>
          </a:fillRef>
          <a:effectRef idx="2">
            <a:schemeClr val="accent6"/>
          </a:effectRef>
          <a:fontRef idx="minor">
            <a:schemeClr val="lt1"/>
          </a:fontRef>
        </p:style>
        <p:txBody>
          <a:bodyPr/>
          <a:lstStyle/>
          <a:p>
            <a:pPr marL="0" indent="0">
              <a:buNone/>
            </a:pPr>
            <a:endParaRPr lang="en-US" dirty="0" smtClean="0"/>
          </a:p>
          <a:p>
            <a:pPr marL="0" indent="0">
              <a:buNone/>
            </a:pPr>
            <a:r>
              <a:rPr lang="en-US" sz="3600" b="1" dirty="0" smtClean="0"/>
              <a:t>Direct speech : </a:t>
            </a:r>
            <a:r>
              <a:rPr lang="en-US" sz="3600" dirty="0" smtClean="0"/>
              <a:t>I am coming. </a:t>
            </a:r>
          </a:p>
          <a:p>
            <a:pPr marL="0" indent="0">
              <a:buNone/>
            </a:pPr>
            <a:endParaRPr lang="en-US" sz="3600" dirty="0" smtClean="0"/>
          </a:p>
          <a:p>
            <a:pPr marL="0" indent="0">
              <a:buNone/>
            </a:pPr>
            <a:r>
              <a:rPr lang="en-US" sz="3600" b="1" dirty="0" smtClean="0"/>
              <a:t>Reported Speech (Direct Speech): </a:t>
            </a:r>
            <a:r>
              <a:rPr lang="en-US" sz="3600" dirty="0" smtClean="0"/>
              <a:t>He said, “I am coming”.</a:t>
            </a:r>
          </a:p>
          <a:p>
            <a:pPr marL="0" indent="0">
              <a:buNone/>
            </a:pPr>
            <a:endParaRPr lang="en-US" sz="3600" dirty="0" smtClean="0"/>
          </a:p>
          <a:p>
            <a:pPr marL="0" indent="0">
              <a:buNone/>
            </a:pPr>
            <a:r>
              <a:rPr lang="en-US" sz="3600" b="1" dirty="0" smtClean="0"/>
              <a:t>Indirect Reported Speech: </a:t>
            </a:r>
            <a:r>
              <a:rPr lang="en-US" sz="3600" dirty="0" smtClean="0"/>
              <a:t>He said that he was coming.</a:t>
            </a:r>
            <a:endParaRPr lang="en-US" sz="3600" dirty="0"/>
          </a:p>
        </p:txBody>
      </p:sp>
    </p:spTree>
    <p:extLst>
      <p:ext uri="{BB962C8B-B14F-4D97-AF65-F5344CB8AC3E}">
        <p14:creationId xmlns:p14="http://schemas.microsoft.com/office/powerpoint/2010/main" xmlns="" val="3551331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1447800"/>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ctr"/>
            <a:r>
              <a:rPr lang="en-US" sz="6000" dirty="0" smtClean="0">
                <a:latin typeface="Algerian" pitchFamily="82" charset="0"/>
              </a:rPr>
              <a:t>Assignment</a:t>
            </a:r>
            <a:endParaRPr lang="en-US" sz="6000" dirty="0">
              <a:latin typeface="Algerian" pitchFamily="82" charset="0"/>
            </a:endParaRPr>
          </a:p>
        </p:txBody>
      </p:sp>
      <p:sp>
        <p:nvSpPr>
          <p:cNvPr id="3" name="Content Placeholder 2"/>
          <p:cNvSpPr>
            <a:spLocks noGrp="1"/>
          </p:cNvSpPr>
          <p:nvPr>
            <p:ph sz="quarter" idx="1"/>
          </p:nvPr>
        </p:nvSpPr>
        <p:spPr>
          <a:xfrm>
            <a:off x="0" y="1447800"/>
            <a:ext cx="9067800" cy="5410200"/>
          </a:xfrm>
        </p:spPr>
        <p:style>
          <a:lnRef idx="1">
            <a:schemeClr val="accent3"/>
          </a:lnRef>
          <a:fillRef idx="3">
            <a:schemeClr val="accent3"/>
          </a:fillRef>
          <a:effectRef idx="2">
            <a:schemeClr val="accent3"/>
          </a:effectRef>
          <a:fontRef idx="minor">
            <a:schemeClr val="lt1"/>
          </a:fontRef>
        </p:style>
        <p:txBody>
          <a:bodyPr>
            <a:normAutofit/>
          </a:bodyPr>
          <a:lstStyle/>
          <a:p>
            <a:pPr marL="0" indent="0" algn="ctr">
              <a:buNone/>
            </a:pPr>
            <a:endParaRPr lang="en-US" sz="4400" b="1" dirty="0" smtClean="0"/>
          </a:p>
          <a:p>
            <a:pPr marL="0" indent="0" algn="ctr">
              <a:buNone/>
            </a:pPr>
            <a:r>
              <a:rPr lang="en-US" sz="4400" b="1" dirty="0" smtClean="0"/>
              <a:t>Change the following to direct and indirect speech:</a:t>
            </a:r>
          </a:p>
          <a:p>
            <a:pPr marL="0" indent="0">
              <a:buNone/>
            </a:pPr>
            <a:r>
              <a:rPr lang="en-US" sz="4400" dirty="0" smtClean="0"/>
              <a:t>1. I am going to Canada tomorrow.</a:t>
            </a:r>
          </a:p>
          <a:p>
            <a:pPr marL="0" indent="0">
              <a:buNone/>
            </a:pPr>
            <a:r>
              <a:rPr lang="en-US" sz="4400" dirty="0" smtClean="0"/>
              <a:t>2. I will confidently pass my English</a:t>
            </a:r>
          </a:p>
          <a:p>
            <a:pPr marL="0" indent="0">
              <a:buNone/>
            </a:pPr>
            <a:r>
              <a:rPr lang="en-US" sz="4400" dirty="0"/>
              <a:t> </a:t>
            </a:r>
            <a:r>
              <a:rPr lang="en-US" sz="4400" dirty="0" smtClean="0"/>
              <a:t>   Language </a:t>
            </a:r>
            <a:r>
              <a:rPr lang="en-US" sz="4400" dirty="0"/>
              <a:t>Examination.</a:t>
            </a:r>
          </a:p>
          <a:p>
            <a:pPr marL="0" indent="0">
              <a:buNone/>
            </a:pPr>
            <a:r>
              <a:rPr lang="en-US" sz="4400" dirty="0" smtClean="0"/>
              <a:t>     	            </a:t>
            </a:r>
            <a:endParaRPr lang="en-US" sz="4400" dirty="0"/>
          </a:p>
        </p:txBody>
      </p:sp>
    </p:spTree>
    <p:extLst>
      <p:ext uri="{BB962C8B-B14F-4D97-AF65-F5344CB8AC3E}">
        <p14:creationId xmlns:p14="http://schemas.microsoft.com/office/powerpoint/2010/main" xmlns="" val="2009199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227</TotalTime>
  <Words>517</Words>
  <Application>Microsoft Office PowerPoint</Application>
  <PresentationFormat>On-screen Show (4:3)</PresentationFormat>
  <Paragraphs>65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Equity</vt:lpstr>
      <vt:lpstr>Oxfords E-lesson 1, T3</vt:lpstr>
      <vt:lpstr>Salient Points:</vt:lpstr>
      <vt:lpstr>Point 1</vt:lpstr>
      <vt:lpstr>Point 2</vt:lpstr>
      <vt:lpstr>Assignment 1</vt:lpstr>
      <vt:lpstr>Assignment 2</vt:lpstr>
      <vt:lpstr>Language Structure</vt:lpstr>
      <vt:lpstr>Examples:</vt:lpstr>
      <vt:lpstr>Assignment</vt:lpstr>
      <vt:lpstr>Composition: Narrative Essay  How to Write A Narrative Essay</vt:lpstr>
      <vt:lpstr>Assignment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Oxfords E-lesson 1, T3</dc:title>
  <dc:creator>Michael</dc:creator>
  <cp:lastModifiedBy>MOSES</cp:lastModifiedBy>
  <cp:revision>28</cp:revision>
  <dcterms:created xsi:type="dcterms:W3CDTF">2020-05-12T13:45:23Z</dcterms:created>
  <dcterms:modified xsi:type="dcterms:W3CDTF">2020-05-23T19:55:56Z</dcterms:modified>
</cp:coreProperties>
</file>