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F3DFC-A8D3-4839-A71F-42F6AE130202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B047-3F5A-4368-ABB9-5596ACB7B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23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F3DFC-A8D3-4839-A71F-42F6AE130202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B047-3F5A-4368-ABB9-5596ACB7B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97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F3DFC-A8D3-4839-A71F-42F6AE130202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B047-3F5A-4368-ABB9-5596ACB7B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28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F3DFC-A8D3-4839-A71F-42F6AE130202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B047-3F5A-4368-ABB9-5596ACB7B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28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F3DFC-A8D3-4839-A71F-42F6AE130202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B047-3F5A-4368-ABB9-5596ACB7B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39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F3DFC-A8D3-4839-A71F-42F6AE130202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B047-3F5A-4368-ABB9-5596ACB7B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89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F3DFC-A8D3-4839-A71F-42F6AE130202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B047-3F5A-4368-ABB9-5596ACB7B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11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F3DFC-A8D3-4839-A71F-42F6AE130202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B047-3F5A-4368-ABB9-5596ACB7B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55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F3DFC-A8D3-4839-A71F-42F6AE130202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B047-3F5A-4368-ABB9-5596ACB7B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2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F3DFC-A8D3-4839-A71F-42F6AE130202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B047-3F5A-4368-ABB9-5596ACB7B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4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F3DFC-A8D3-4839-A71F-42F6AE130202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B047-3F5A-4368-ABB9-5596ACB7B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18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F3DFC-A8D3-4839-A71F-42F6AE130202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BB047-3F5A-4368-ABB9-5596ACB7B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6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                          </a:t>
            </a:r>
            <a:r>
              <a:rPr lang="en-US" sz="4400" b="1" dirty="0" smtClean="0">
                <a:solidFill>
                  <a:srgbClr val="00B050"/>
                </a:solidFill>
              </a:rPr>
              <a:t>Oxfords E- Lesson 1, T3.</a:t>
            </a:r>
          </a:p>
          <a:p>
            <a:pPr marL="0" indent="0">
              <a:buNone/>
            </a:pPr>
            <a:r>
              <a:rPr lang="en-US" sz="4400" b="1" dirty="0" smtClean="0">
                <a:solidFill>
                  <a:srgbClr val="00B050"/>
                </a:solidFill>
              </a:rPr>
              <a:t>            Grade: JSS3</a:t>
            </a:r>
          </a:p>
          <a:p>
            <a:pPr marL="0" indent="0">
              <a:buNone/>
            </a:pPr>
            <a:r>
              <a:rPr lang="en-US" sz="4400" b="1" dirty="0" smtClean="0">
                <a:solidFill>
                  <a:srgbClr val="00B050"/>
                </a:solidFill>
              </a:rPr>
              <a:t>            Subject: Mathematics</a:t>
            </a:r>
          </a:p>
          <a:p>
            <a:pPr marL="0" indent="0">
              <a:buNone/>
            </a:pPr>
            <a:r>
              <a:rPr lang="en-US" sz="4400" b="1" dirty="0" smtClean="0">
                <a:solidFill>
                  <a:srgbClr val="00B050"/>
                </a:solidFill>
              </a:rPr>
              <a:t>            Topic:  </a:t>
            </a:r>
            <a:r>
              <a:rPr lang="en-US" sz="4400" b="1" dirty="0" smtClean="0">
                <a:solidFill>
                  <a:srgbClr val="FF0000"/>
                </a:solidFill>
              </a:rPr>
              <a:t>Household and </a:t>
            </a:r>
          </a:p>
          <a:p>
            <a:pPr marL="0" indent="0">
              <a:buNone/>
            </a:pPr>
            <a:r>
              <a:rPr lang="en-US" sz="4400" b="1" dirty="0">
                <a:solidFill>
                  <a:srgbClr val="FF0000"/>
                </a:solidFill>
              </a:rPr>
              <a:t>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     commercial Arithmetic.</a:t>
            </a:r>
          </a:p>
          <a:p>
            <a:pPr marL="0" indent="0">
              <a:buNone/>
            </a:pPr>
            <a:r>
              <a:rPr lang="en-US" sz="4400" b="1" dirty="0">
                <a:solidFill>
                  <a:srgbClr val="FF0000"/>
                </a:solidFill>
              </a:rPr>
              <a:t> </a:t>
            </a:r>
            <a:r>
              <a:rPr lang="en-US" sz="4400" b="1" dirty="0" smtClean="0">
                <a:solidFill>
                  <a:srgbClr val="FF0000"/>
                </a:solidFill>
              </a:rPr>
              <a:t>                                  </a:t>
            </a:r>
            <a:r>
              <a:rPr lang="en-US" sz="4400" b="1" dirty="0" smtClean="0">
                <a:solidFill>
                  <a:srgbClr val="00B050"/>
                </a:solidFill>
              </a:rPr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770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marL="0" indent="0">
                  <a:buNone/>
                </a:pPr>
                <a:r>
                  <a:rPr lang="en-US" dirty="0" smtClean="0"/>
                  <a:t>                                                                         </a:t>
                </a:r>
                <a:r>
                  <a:rPr lang="en-US" sz="3200" b="1" dirty="0" smtClean="0">
                    <a:solidFill>
                      <a:srgbClr val="0070C0"/>
                    </a:solidFill>
                  </a:rPr>
                  <a:t>Solution </a:t>
                </a:r>
              </a:p>
              <a:p>
                <a:pPr marL="0" indent="0">
                  <a:buNone/>
                </a:pPr>
                <a:r>
                  <a:rPr lang="en-US" sz="2800" b="1" dirty="0">
                    <a:solidFill>
                      <a:srgbClr val="00B050"/>
                    </a:solidFill>
                  </a:rPr>
                  <a:t> </a:t>
                </a:r>
                <a:r>
                  <a:rPr lang="en-US" sz="2800" b="1" dirty="0" smtClean="0">
                    <a:solidFill>
                      <a:srgbClr val="00B050"/>
                    </a:solidFill>
                  </a:rPr>
                  <a:t>                         Let the cost price be 100%.</a:t>
                </a:r>
              </a:p>
              <a:p>
                <a:pPr marL="0" indent="0">
                  <a:buNone/>
                </a:pPr>
                <a:r>
                  <a:rPr lang="en-US" sz="2800" b="1" dirty="0">
                    <a:solidFill>
                      <a:srgbClr val="00B050"/>
                    </a:solidFill>
                  </a:rPr>
                  <a:t> </a:t>
                </a:r>
                <a:r>
                  <a:rPr lang="en-US" sz="2800" b="1" dirty="0" smtClean="0">
                    <a:solidFill>
                      <a:srgbClr val="00B050"/>
                    </a:solidFill>
                  </a:rPr>
                  <a:t>               A loss of 5% means (100%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800" b="1" dirty="0" smtClean="0">
                    <a:solidFill>
                      <a:srgbClr val="00B050"/>
                    </a:solidFill>
                  </a:rPr>
                  <a:t>5%) of the cost price .</a:t>
                </a:r>
              </a:p>
              <a:p>
                <a:pPr marL="0" indent="0">
                  <a:buNone/>
                </a:pPr>
                <a:r>
                  <a:rPr lang="en-US" sz="2800" b="1" dirty="0">
                    <a:solidFill>
                      <a:srgbClr val="00B050"/>
                    </a:solidFill>
                  </a:rPr>
                  <a:t> </a:t>
                </a:r>
                <a:r>
                  <a:rPr lang="en-US" sz="2800" b="1" dirty="0" smtClean="0">
                    <a:solidFill>
                      <a:srgbClr val="00B050"/>
                    </a:solidFill>
                  </a:rPr>
                  <a:t>               A gain of 5% means (</a:t>
                </a:r>
                <a:r>
                  <a:rPr lang="en-US" sz="2800" b="1" dirty="0" smtClean="0">
                    <a:solidFill>
                      <a:srgbClr val="00B050"/>
                    </a:solidFill>
                  </a:rPr>
                  <a:t>100%+</a:t>
                </a:r>
                <a:r>
                  <a:rPr lang="en-US" sz="2800" b="1" dirty="0" smtClean="0">
                    <a:solidFill>
                      <a:srgbClr val="00B050"/>
                    </a:solidFill>
                  </a:rPr>
                  <a:t>5%) of the cost price.</a:t>
                </a:r>
              </a:p>
              <a:p>
                <a:pPr marL="0" indent="0">
                  <a:buNone/>
                </a:pPr>
                <a:r>
                  <a:rPr lang="en-US" sz="2800" b="1" dirty="0">
                    <a:solidFill>
                      <a:srgbClr val="00B050"/>
                    </a:solidFill>
                  </a:rPr>
                  <a:t> </a:t>
                </a:r>
                <a:r>
                  <a:rPr lang="en-US" sz="2800" b="1" dirty="0" smtClean="0">
                    <a:solidFill>
                      <a:srgbClr val="00B050"/>
                    </a:solidFill>
                  </a:rPr>
                  <a:t>               Note that 100%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800" b="1" dirty="0" smtClean="0">
                    <a:solidFill>
                      <a:srgbClr val="00B050"/>
                    </a:solidFill>
                  </a:rPr>
                  <a:t>5% = 95% and 100%+5% = 105%</a:t>
                </a:r>
              </a:p>
              <a:p>
                <a:pPr marL="0" indent="0">
                  <a:buNone/>
                </a:pPr>
                <a:r>
                  <a:rPr lang="en-US" sz="2800" b="1" dirty="0">
                    <a:solidFill>
                      <a:srgbClr val="00B050"/>
                    </a:solidFill>
                  </a:rPr>
                  <a:t> </a:t>
                </a:r>
                <a:r>
                  <a:rPr lang="en-US" sz="2800" b="1" dirty="0" smtClean="0">
                    <a:solidFill>
                      <a:srgbClr val="00B050"/>
                    </a:solidFill>
                  </a:rPr>
                  <a:t>               Thus, 95% of the cost price = </a:t>
                </a:r>
                <a:r>
                  <a:rPr lang="en-US" sz="2800" b="1" dirty="0" smtClean="0">
                    <a:solidFill>
                      <a:srgbClr val="FF0000"/>
                    </a:solidFill>
                  </a:rPr>
                  <a:t>N </a:t>
                </a:r>
                <a:r>
                  <a:rPr lang="en-US" sz="2800" b="1" dirty="0" smtClean="0">
                    <a:solidFill>
                      <a:srgbClr val="FFFF00"/>
                    </a:solidFill>
                  </a:rPr>
                  <a:t>150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800" b="1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𝟎𝟎</m:t>
                    </m:r>
                  </m:oMath>
                </a14:m>
                <a:endParaRPr lang="en-US" sz="2800" b="1" dirty="0" smtClean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:r>
                  <a:rPr lang="en-US" sz="2800" b="1" dirty="0">
                    <a:solidFill>
                      <a:srgbClr val="00B050"/>
                    </a:solidFill>
                  </a:rPr>
                  <a:t> </a:t>
                </a:r>
                <a:r>
                  <a:rPr lang="en-US" sz="2800" b="1" dirty="0" smtClean="0">
                    <a:solidFill>
                      <a:srgbClr val="00B050"/>
                    </a:solidFill>
                  </a:rPr>
                  <a:t>               To </a:t>
                </a:r>
                <a:r>
                  <a:rPr lang="en-US" sz="2800" b="1" dirty="0" smtClean="0">
                    <a:solidFill>
                      <a:srgbClr val="00B050"/>
                    </a:solidFill>
                  </a:rPr>
                  <a:t>make a </a:t>
                </a:r>
                <a:r>
                  <a:rPr lang="en-US" sz="2800" b="1" dirty="0" smtClean="0">
                    <a:solidFill>
                      <a:srgbClr val="00B050"/>
                    </a:solidFill>
                  </a:rPr>
                  <a:t>gain of 5% he should sell at 105% of 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the</a:t>
                </a:r>
                <a:endParaRPr lang="en-US" sz="2800" b="1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en-US" sz="2800" b="1" dirty="0">
                    <a:solidFill>
                      <a:srgbClr val="00B050"/>
                    </a:solidFill>
                  </a:rPr>
                  <a:t> </a:t>
                </a:r>
                <a:r>
                  <a:rPr lang="en-US" sz="2800" b="1" dirty="0" smtClean="0">
                    <a:solidFill>
                      <a:srgbClr val="00B050"/>
                    </a:solidFill>
                  </a:rPr>
                  <a:t>               cost price.</a:t>
                </a:r>
              </a:p>
              <a:p>
                <a:pPr marL="0" indent="0">
                  <a:buNone/>
                </a:pPr>
                <a:r>
                  <a:rPr lang="en-US" sz="2800" b="1" dirty="0">
                    <a:solidFill>
                      <a:srgbClr val="00B050"/>
                    </a:solidFill>
                  </a:rPr>
                  <a:t> </a:t>
                </a:r>
                <a:r>
                  <a:rPr lang="en-US" sz="2800" b="1" dirty="0" smtClean="0">
                    <a:solidFill>
                      <a:srgbClr val="00B050"/>
                    </a:solidFill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2800" b="1" dirty="0" smtClean="0">
                    <a:solidFill>
                      <a:srgbClr val="00B050"/>
                    </a:solidFill>
                  </a:rPr>
                  <a:t> 105% of the cost price = </a:t>
                </a:r>
                <a:r>
                  <a:rPr lang="en-US" sz="2800" b="1" dirty="0" smtClean="0">
                    <a:solidFill>
                      <a:srgbClr val="FF0000"/>
                    </a:solidFill>
                  </a:rPr>
                  <a:t>N </a:t>
                </a:r>
                <a:r>
                  <a:rPr lang="en-US" sz="2800" b="1" dirty="0" smtClean="0">
                    <a:solidFill>
                      <a:srgbClr val="FFFF00"/>
                    </a:solidFill>
                  </a:rPr>
                  <a:t>150</a:t>
                </a:r>
                <a:r>
                  <a:rPr lang="en-US" sz="2800" b="1" dirty="0" smtClean="0">
                    <a:solidFill>
                      <a:srgbClr val="FFC000"/>
                    </a:solidFill>
                  </a:rPr>
                  <a:t> </a:t>
                </a:r>
                <a:r>
                  <a:rPr lang="en-US" sz="2400" b="1" dirty="0" smtClean="0">
                    <a:solidFill>
                      <a:srgbClr val="00B050"/>
                    </a:solidFill>
                  </a:rPr>
                  <a:t>X</a:t>
                </a:r>
                <a:r>
                  <a:rPr lang="en-US" sz="2800" b="1" dirty="0" smtClean="0">
                    <a:solidFill>
                      <a:srgbClr val="FFC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𝟏𝟎𝟓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𝟗𝟓</m:t>
                        </m:r>
                      </m:den>
                    </m:f>
                  </m:oMath>
                </a14:m>
                <a:endParaRPr lang="en-US" sz="2800" b="1" dirty="0" smtClean="0">
                  <a:solidFill>
                    <a:srgbClr val="FFC000"/>
                  </a:solidFill>
                </a:endParaRPr>
              </a:p>
              <a:p>
                <a:pPr marL="0" indent="0">
                  <a:buNone/>
                </a:pPr>
                <a:r>
                  <a:rPr lang="en-US" sz="2800" b="1" dirty="0">
                    <a:solidFill>
                      <a:srgbClr val="00B050"/>
                    </a:solidFill>
                  </a:rPr>
                  <a:t> </a:t>
                </a:r>
                <a:r>
                  <a:rPr lang="en-US" sz="2800" b="1" dirty="0" smtClean="0">
                    <a:solidFill>
                      <a:srgbClr val="00B050"/>
                    </a:solidFill>
                  </a:rPr>
                  <a:t>                                                          = </a:t>
                </a:r>
                <a:r>
                  <a:rPr lang="en-US" sz="2800" b="1" dirty="0" smtClean="0">
                    <a:solidFill>
                      <a:srgbClr val="FF0000"/>
                    </a:solidFill>
                  </a:rPr>
                  <a:t>N </a:t>
                </a:r>
                <a:r>
                  <a:rPr lang="en-US" sz="2800" b="1" dirty="0" smtClean="0">
                    <a:solidFill>
                      <a:srgbClr val="FFFF00"/>
                    </a:solidFill>
                  </a:rPr>
                  <a:t>165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800" b="1" dirty="0" smtClean="0">
                    <a:solidFill>
                      <a:srgbClr val="FFFF00"/>
                    </a:solidFill>
                  </a:rPr>
                  <a:t> 79</a:t>
                </a:r>
              </a:p>
              <a:p>
                <a:pPr marL="0" indent="0">
                  <a:buNone/>
                </a:pPr>
                <a:r>
                  <a:rPr lang="en-US" sz="2800" b="1" dirty="0" smtClean="0">
                    <a:solidFill>
                      <a:srgbClr val="00B050"/>
                    </a:solidFill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2800" b="1" dirty="0" smtClean="0">
                    <a:solidFill>
                      <a:srgbClr val="00B050"/>
                    </a:solidFill>
                  </a:rPr>
                  <a:t> to make a gain of 5%, he sells </a:t>
                </a:r>
                <a:r>
                  <a:rPr lang="en-US" sz="2800" b="1" dirty="0" smtClean="0">
                    <a:solidFill>
                      <a:srgbClr val="00B050"/>
                    </a:solidFill>
                  </a:rPr>
                  <a:t>it </a:t>
                </a:r>
                <a:r>
                  <a:rPr lang="en-US" sz="2800" b="1" dirty="0" smtClean="0">
                    <a:solidFill>
                      <a:srgbClr val="00B050"/>
                    </a:solidFill>
                  </a:rPr>
                  <a:t>for </a:t>
                </a:r>
                <a:r>
                  <a:rPr lang="en-US" sz="2800" b="1" dirty="0" smtClean="0">
                    <a:solidFill>
                      <a:srgbClr val="FFFF00"/>
                    </a:solidFill>
                  </a:rPr>
                  <a:t>N165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800" b="1" dirty="0" smtClean="0">
                    <a:solidFill>
                      <a:srgbClr val="FFFF00"/>
                    </a:solidFill>
                  </a:rPr>
                  <a:t> 79. </a:t>
                </a:r>
                <a:endParaRPr lang="en-US" sz="2800" b="1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634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24093"/>
                <a:ext cx="12192000" cy="6833907"/>
              </a:xfr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marL="0" indent="0">
                  <a:buNone/>
                </a:pPr>
                <a:r>
                  <a:rPr lang="en-US" b="1" dirty="0" smtClean="0">
                    <a:solidFill>
                      <a:srgbClr val="00B0F0"/>
                    </a:solidFill>
                  </a:rPr>
                  <a:t>                                                                 </a:t>
                </a:r>
                <a:r>
                  <a:rPr lang="en-US" sz="3200" b="1" dirty="0" smtClean="0">
                    <a:solidFill>
                      <a:srgbClr val="00B0F0"/>
                    </a:solidFill>
                  </a:rPr>
                  <a:t>Assignment</a:t>
                </a:r>
              </a:p>
              <a:p>
                <a:pPr marL="0" indent="0">
                  <a:buNone/>
                </a:pPr>
                <a:r>
                  <a:rPr lang="en-US" sz="3200" b="1" dirty="0">
                    <a:solidFill>
                      <a:srgbClr val="00B0F0"/>
                    </a:solidFill>
                  </a:rPr>
                  <a:t> </a:t>
                </a:r>
                <a:r>
                  <a:rPr lang="en-US" sz="3200" b="1" dirty="0" smtClean="0">
                    <a:solidFill>
                      <a:srgbClr val="00B0F0"/>
                    </a:solidFill>
                  </a:rPr>
                  <a:t>          </a:t>
                </a:r>
                <a:r>
                  <a:rPr lang="en-US" sz="2400" b="1" dirty="0" smtClean="0">
                    <a:solidFill>
                      <a:srgbClr val="FF0000"/>
                    </a:solidFill>
                  </a:rPr>
                  <a:t>1) </a:t>
                </a:r>
                <a:r>
                  <a:rPr lang="en-US" sz="2400" b="1" dirty="0" smtClean="0">
                    <a:solidFill>
                      <a:srgbClr val="00B0F0"/>
                    </a:solidFill>
                  </a:rPr>
                  <a:t>The </a:t>
                </a:r>
                <a:r>
                  <a:rPr lang="en-US" sz="2400" b="1" dirty="0" smtClean="0">
                    <a:solidFill>
                      <a:srgbClr val="00B0F0"/>
                    </a:solidFill>
                  </a:rPr>
                  <a:t>ratio of the cost price to the selling price of an article is 4:7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b="1" dirty="0" smtClean="0">
                    <a:solidFill>
                      <a:srgbClr val="00B0F0"/>
                    </a:solidFill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00B0F0"/>
                    </a:solidFill>
                  </a:rPr>
                  <a:t>                   </a:t>
                </a:r>
                <a:r>
                  <a:rPr lang="en-US" sz="2400" b="1" dirty="0" smtClean="0">
                    <a:solidFill>
                      <a:srgbClr val="00B0F0"/>
                    </a:solidFill>
                  </a:rPr>
                  <a:t>If </a:t>
                </a:r>
                <a:r>
                  <a:rPr lang="en-US" sz="2400" b="1" dirty="0" smtClean="0">
                    <a:solidFill>
                      <a:srgbClr val="00B0F0"/>
                    </a:solidFill>
                  </a:rPr>
                  <a:t>the article costs </a:t>
                </a:r>
                <a:r>
                  <a:rPr lang="en-US" sz="2400" b="1" dirty="0" smtClean="0">
                    <a:solidFill>
                      <a:srgbClr val="FF0000"/>
                    </a:solidFill>
                  </a:rPr>
                  <a:t>N</a:t>
                </a:r>
                <a:r>
                  <a:rPr lang="en-US" sz="2400" b="1" dirty="0" smtClean="0">
                    <a:solidFill>
                      <a:srgbClr val="FFFF00"/>
                    </a:solidFill>
                  </a:rPr>
                  <a:t>80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b="1" dirty="0" smtClean="0">
                    <a:solidFill>
                      <a:srgbClr val="FFFF00"/>
                    </a:solidFill>
                  </a:rPr>
                  <a:t>0O</a:t>
                </a:r>
                <a:r>
                  <a:rPr lang="en-US" sz="2400" b="1" dirty="0" smtClean="0">
                    <a:solidFill>
                      <a:srgbClr val="00B0F0"/>
                    </a:solidFill>
                  </a:rPr>
                  <a:t>, </a:t>
                </a:r>
                <a:r>
                  <a:rPr lang="en-US" sz="2400" b="1" dirty="0" smtClean="0">
                    <a:solidFill>
                      <a:srgbClr val="00B0F0"/>
                    </a:solidFill>
                  </a:rPr>
                  <a:t>find the  </a:t>
                </a:r>
                <a:r>
                  <a:rPr lang="en-US" sz="2400" b="1" dirty="0" smtClean="0">
                    <a:solidFill>
                      <a:srgbClr val="00B0F0"/>
                    </a:solidFill>
                  </a:rPr>
                  <a:t>selling price.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B0F0"/>
                    </a:solidFill>
                  </a:rPr>
                  <a:t> </a:t>
                </a:r>
                <a:r>
                  <a:rPr lang="en-US" sz="2400" b="1" dirty="0" smtClean="0">
                    <a:solidFill>
                      <a:srgbClr val="00B0F0"/>
                    </a:solidFill>
                  </a:rPr>
                  <a:t>             </a:t>
                </a:r>
                <a:r>
                  <a:rPr lang="en-US" sz="2400" b="1" dirty="0" smtClean="0">
                    <a:solidFill>
                      <a:srgbClr val="FF0000"/>
                    </a:solidFill>
                  </a:rPr>
                  <a:t>2)  </a:t>
                </a:r>
                <a:r>
                  <a:rPr lang="en-US" sz="2400" b="1" dirty="0" smtClean="0">
                    <a:solidFill>
                      <a:srgbClr val="00B0F0"/>
                    </a:solidFill>
                  </a:rPr>
                  <a:t>If 12 men can dig a trench in 14 days, how long will it 7 men?</a:t>
                </a: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00B0F0"/>
                    </a:solidFill>
                  </a:rPr>
                  <a:t>              </a:t>
                </a:r>
                <a:r>
                  <a:rPr lang="en-US" sz="2400" b="1" dirty="0" smtClean="0">
                    <a:solidFill>
                      <a:srgbClr val="FF0000"/>
                    </a:solidFill>
                  </a:rPr>
                  <a:t>3)  </a:t>
                </a:r>
                <a:r>
                  <a:rPr lang="en-US" sz="2400" b="1" dirty="0" smtClean="0">
                    <a:solidFill>
                      <a:srgbClr val="00B0F0"/>
                    </a:solidFill>
                  </a:rPr>
                  <a:t>A man buys a machine for </a:t>
                </a:r>
                <a:r>
                  <a:rPr lang="en-US" sz="2400" b="1" dirty="0" smtClean="0">
                    <a:solidFill>
                      <a:srgbClr val="FF0000"/>
                    </a:solidFill>
                  </a:rPr>
                  <a:t>N</a:t>
                </a:r>
                <a:r>
                  <a:rPr lang="en-US" sz="2400" b="1" dirty="0" smtClean="0">
                    <a:solidFill>
                      <a:srgbClr val="FFFF00"/>
                    </a:solidFill>
                  </a:rPr>
                  <a:t>12,000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b="1" dirty="0" smtClean="0">
                    <a:solidFill>
                      <a:srgbClr val="FFFF00"/>
                    </a:solidFill>
                  </a:rPr>
                  <a:t>00</a:t>
                </a:r>
                <a:r>
                  <a:rPr lang="en-US" sz="2400" b="1" dirty="0" smtClean="0">
                    <a:solidFill>
                      <a:srgbClr val="00B0F0"/>
                    </a:solidFill>
                  </a:rPr>
                  <a:t>. He pays 35% of the cost 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B0F0"/>
                    </a:solidFill>
                  </a:rPr>
                  <a:t> </a:t>
                </a:r>
                <a:r>
                  <a:rPr lang="en-US" sz="2400" b="1" dirty="0" smtClean="0">
                    <a:solidFill>
                      <a:srgbClr val="00B0F0"/>
                    </a:solidFill>
                  </a:rPr>
                  <a:t>                  from his savings and borrows the rest. What </a:t>
                </a:r>
                <a:r>
                  <a:rPr lang="en-US" sz="2400" b="1" dirty="0" smtClean="0">
                    <a:solidFill>
                      <a:srgbClr val="00B0F0"/>
                    </a:solidFill>
                  </a:rPr>
                  <a:t>amount</a:t>
                </a:r>
                <a:r>
                  <a:rPr lang="en-US" sz="2400" b="1" dirty="0" smtClean="0">
                    <a:solidFill>
                      <a:srgbClr val="00B0F0"/>
                    </a:solidFill>
                  </a:rPr>
                  <a:t> </a:t>
                </a:r>
                <a:r>
                  <a:rPr lang="en-US" sz="2400" b="1" dirty="0" smtClean="0">
                    <a:solidFill>
                      <a:srgbClr val="00B0F0"/>
                    </a:solidFill>
                  </a:rPr>
                  <a:t>does he borrow?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B0F0"/>
                    </a:solidFill>
                  </a:rPr>
                  <a:t> </a:t>
                </a:r>
                <a:r>
                  <a:rPr lang="en-US" sz="2400" b="1" dirty="0" smtClean="0">
                    <a:solidFill>
                      <a:srgbClr val="00B0F0"/>
                    </a:solidFill>
                  </a:rPr>
                  <a:t>             </a:t>
                </a:r>
                <a:r>
                  <a:rPr lang="en-US" sz="2400" b="1" dirty="0" smtClean="0">
                    <a:solidFill>
                      <a:srgbClr val="FF0000"/>
                    </a:solidFill>
                  </a:rPr>
                  <a:t>4) </a:t>
                </a:r>
                <a:r>
                  <a:rPr lang="en-US" sz="2400" b="1" dirty="0" smtClean="0">
                    <a:solidFill>
                      <a:srgbClr val="00B0F0"/>
                    </a:solidFill>
                  </a:rPr>
                  <a:t>A family decides to save </a:t>
                </a:r>
                <a:r>
                  <a:rPr lang="en-US" sz="2400" b="1" dirty="0" smtClean="0">
                    <a:solidFill>
                      <a:srgbClr val="FF0000"/>
                    </a:solidFill>
                  </a:rPr>
                  <a:t>N</a:t>
                </a:r>
                <a:r>
                  <a:rPr lang="en-US" sz="2400" b="1" dirty="0" smtClean="0">
                    <a:solidFill>
                      <a:srgbClr val="FFFF00"/>
                    </a:solidFill>
                  </a:rPr>
                  <a:t>620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b="1" dirty="0" smtClean="0">
                    <a:solidFill>
                      <a:srgbClr val="FFFF00"/>
                    </a:solidFill>
                  </a:rPr>
                  <a:t>00 </a:t>
                </a:r>
                <a:r>
                  <a:rPr lang="en-US" sz="2400" b="1" dirty="0" smtClean="0">
                    <a:solidFill>
                      <a:srgbClr val="00B0F0"/>
                    </a:solidFill>
                  </a:rPr>
                  <a:t>monthly for 6 months to settle 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B0F0"/>
                    </a:solidFill>
                  </a:rPr>
                  <a:t> </a:t>
                </a:r>
                <a:r>
                  <a:rPr lang="en-US" sz="2400" b="1" dirty="0" smtClean="0">
                    <a:solidFill>
                      <a:srgbClr val="00B0F0"/>
                    </a:solidFill>
                  </a:rPr>
                  <a:t>                  a financial obligation. What is the worth of the obligation? 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B0F0"/>
                    </a:solidFill>
                  </a:rPr>
                  <a:t> </a:t>
                </a:r>
                <a:r>
                  <a:rPr lang="en-US" sz="2400" b="1" dirty="0" smtClean="0">
                    <a:solidFill>
                      <a:srgbClr val="00B0F0"/>
                    </a:solidFill>
                  </a:rPr>
                  <a:t>             </a:t>
                </a:r>
                <a:r>
                  <a:rPr lang="en-US" sz="2400" b="1" dirty="0" smtClean="0">
                    <a:solidFill>
                      <a:srgbClr val="FF0000"/>
                    </a:solidFill>
                  </a:rPr>
                  <a:t>5)  </a:t>
                </a:r>
                <a:r>
                  <a:rPr lang="en-US" sz="2400" b="1" dirty="0">
                    <a:solidFill>
                      <a:srgbClr val="00B0F0"/>
                    </a:solidFill>
                  </a:rPr>
                  <a:t>B</a:t>
                </a:r>
                <a:r>
                  <a:rPr lang="en-US" sz="2400" b="1" dirty="0" smtClean="0">
                    <a:solidFill>
                      <a:srgbClr val="00B0F0"/>
                    </a:solidFill>
                  </a:rPr>
                  <a:t>y</a:t>
                </a:r>
                <a:r>
                  <a:rPr lang="en-US" sz="24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400" b="1" dirty="0" smtClean="0">
                    <a:solidFill>
                      <a:srgbClr val="00B0F0"/>
                    </a:solidFill>
                  </a:rPr>
                  <a:t>selling an article article for  </a:t>
                </a:r>
                <a:r>
                  <a:rPr lang="en-US" sz="2400" b="1" dirty="0" smtClean="0">
                    <a:solidFill>
                      <a:srgbClr val="FF0000"/>
                    </a:solidFill>
                  </a:rPr>
                  <a:t>N</a:t>
                </a:r>
                <a:r>
                  <a:rPr lang="en-US" sz="2400" b="1" dirty="0" smtClean="0">
                    <a:solidFill>
                      <a:srgbClr val="FFFF00"/>
                    </a:solidFill>
                  </a:rPr>
                  <a:t>170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1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𝟎𝟎</m:t>
                    </m:r>
                  </m:oMath>
                </a14:m>
                <a:r>
                  <a:rPr lang="en-US" sz="2400" b="1" dirty="0" smtClean="0">
                    <a:solidFill>
                      <a:srgbClr val="00B0F0"/>
                    </a:solidFill>
                  </a:rPr>
                  <a:t>, a trader lost 15%.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B0F0"/>
                    </a:solidFill>
                  </a:rPr>
                  <a:t> </a:t>
                </a:r>
                <a:r>
                  <a:rPr lang="en-US" sz="2400" b="1" dirty="0" smtClean="0">
                    <a:solidFill>
                      <a:srgbClr val="00B0F0"/>
                    </a:solidFill>
                  </a:rPr>
                  <a:t>                  How much should he have sold it to make a gain of 20%</a:t>
                </a:r>
              </a:p>
              <a:p>
                <a:pPr marL="0" indent="0">
                  <a:buNone/>
                </a:pPr>
                <a:r>
                  <a:rPr lang="en-US" sz="3200" b="1" dirty="0">
                    <a:solidFill>
                      <a:srgbClr val="00B0F0"/>
                    </a:solidFill>
                  </a:rPr>
                  <a:t> </a:t>
                </a:r>
                <a:r>
                  <a:rPr lang="en-US" sz="3200" b="1" dirty="0" smtClean="0">
                    <a:solidFill>
                      <a:srgbClr val="00B0F0"/>
                    </a:solidFill>
                  </a:rPr>
                  <a:t>                </a:t>
                </a:r>
                <a:endParaRPr lang="en-US" sz="32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4093"/>
                <a:ext cx="12192000" cy="6833907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564981" y="2971800"/>
                <a:ext cx="1298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4981" y="2971800"/>
                <a:ext cx="12984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9524" r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138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indent="0">
              <a:buNone/>
            </a:pPr>
            <a:r>
              <a:rPr lang="en-US" b="1" dirty="0" smtClean="0"/>
              <a:t>                                            </a:t>
            </a:r>
            <a:r>
              <a:rPr lang="en-US" sz="4000" b="1" dirty="0" smtClean="0">
                <a:solidFill>
                  <a:srgbClr val="FFFF00"/>
                </a:solidFill>
              </a:rPr>
              <a:t>ADDITIONAL </a:t>
            </a:r>
            <a:r>
              <a:rPr lang="en-US" sz="4000" b="1" dirty="0" smtClean="0">
                <a:solidFill>
                  <a:srgbClr val="FFFF00"/>
                </a:solidFill>
              </a:rPr>
              <a:t>STUDIES </a:t>
            </a:r>
          </a:p>
          <a:p>
            <a:pPr marL="0" indent="0">
              <a:buNone/>
            </a:pPr>
            <a:r>
              <a:rPr lang="en-US" sz="4000" b="1" dirty="0">
                <a:solidFill>
                  <a:srgbClr val="002060"/>
                </a:solidFill>
              </a:rPr>
              <a:t> </a:t>
            </a:r>
            <a:r>
              <a:rPr lang="en-US" sz="4000" b="1" dirty="0" smtClean="0">
                <a:solidFill>
                  <a:srgbClr val="002060"/>
                </a:solidFill>
              </a:rPr>
              <a:t>               Read and study </a:t>
            </a:r>
            <a:r>
              <a:rPr lang="en-US" sz="4000" b="1" dirty="0" smtClean="0">
                <a:solidFill>
                  <a:srgbClr val="002060"/>
                </a:solidFill>
              </a:rPr>
              <a:t>fractions </a:t>
            </a:r>
            <a:r>
              <a:rPr lang="en-US" sz="4000" b="1" dirty="0" smtClean="0">
                <a:solidFill>
                  <a:srgbClr val="002060"/>
                </a:solidFill>
              </a:rPr>
              <a:t>and percentages.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078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en-US" sz="3600" b="1" dirty="0" smtClean="0">
                <a:solidFill>
                  <a:srgbClr val="FFFF00"/>
                </a:solidFill>
              </a:rPr>
              <a:t>Breakdown: </a:t>
            </a:r>
            <a:r>
              <a:rPr lang="en-US" sz="2800" b="1" dirty="0" smtClean="0">
                <a:solidFill>
                  <a:srgbClr val="FF0000"/>
                </a:solidFill>
              </a:rPr>
              <a:t>Ratios and Proportion, Household 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                        Arithmetic, Commercial Arithmetic.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</a:t>
            </a:r>
            <a:r>
              <a:rPr lang="en-US" sz="4400" b="1" dirty="0" smtClean="0">
                <a:solidFill>
                  <a:srgbClr val="0070C0"/>
                </a:solidFill>
              </a:rPr>
              <a:t>Learning Outcome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 </a:t>
            </a:r>
            <a:r>
              <a:rPr lang="en-US" sz="32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1. Solve simple problems involving Ratios and proportion.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2. Solve problems involving savings and </a:t>
            </a:r>
            <a:r>
              <a:rPr lang="en-US" sz="3200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instalmental</a:t>
            </a:r>
            <a:endParaRPr lang="en-US" sz="3200" b="1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     payments.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   3. Solve problems on profit and loss.</a:t>
            </a:r>
            <a:endParaRPr lang="en-US" sz="32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353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r>
              <a:rPr lang="en-US" dirty="0" smtClean="0"/>
              <a:t>                                </a:t>
            </a:r>
            <a:r>
              <a:rPr lang="en-US" sz="4000" b="1" dirty="0" smtClean="0">
                <a:solidFill>
                  <a:srgbClr val="0070C0"/>
                </a:solidFill>
              </a:rPr>
              <a:t>Salient Points </a:t>
            </a:r>
          </a:p>
          <a:p>
            <a:r>
              <a:rPr lang="en-US" dirty="0" smtClean="0"/>
              <a:t>                                </a:t>
            </a:r>
            <a:r>
              <a:rPr lang="en-US" sz="3600" b="1" dirty="0" smtClean="0">
                <a:solidFill>
                  <a:srgbClr val="7030A0"/>
                </a:solidFill>
              </a:rPr>
              <a:t>Ratios and Proportions: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rgbClr val="00B050"/>
                </a:solidFill>
              </a:rPr>
              <a:t>                 A ratio is the relationship which one quantity has 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B050"/>
                </a:solidFill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</a:rPr>
              <a:t>                    with another quantity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rgbClr val="00B050"/>
                </a:solidFill>
              </a:rPr>
              <a:t>                     of the same kind, with respect to magnitude, 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B050"/>
                </a:solidFill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</a:rPr>
              <a:t>                    while proportion is the equality of ratios.</a:t>
            </a:r>
          </a:p>
          <a:p>
            <a:pPr marL="0" indent="0">
              <a:buNone/>
            </a:pPr>
            <a:endParaRPr lang="en-US" sz="32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4000" b="1" dirty="0" smtClean="0">
                <a:solidFill>
                  <a:srgbClr val="FF0000"/>
                </a:solidFill>
              </a:rPr>
              <a:t>           Let us consider the following </a:t>
            </a:r>
            <a:r>
              <a:rPr lang="en-US" sz="4000" b="1" dirty="0" smtClean="0">
                <a:solidFill>
                  <a:srgbClr val="FF0000"/>
                </a:solidFill>
              </a:rPr>
              <a:t>problem:  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539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</a:pPr>
            <a:r>
              <a:rPr lang="en-US" dirty="0" smtClean="0"/>
              <a:t>                                                  </a:t>
            </a:r>
            <a:r>
              <a:rPr lang="en-US" sz="4800" b="1" dirty="0" smtClean="0">
                <a:solidFill>
                  <a:srgbClr val="FF0000"/>
                </a:solidFill>
              </a:rPr>
              <a:t>Question 1</a:t>
            </a:r>
          </a:p>
          <a:p>
            <a:pPr marL="0" indent="0">
              <a:buNone/>
            </a:pPr>
            <a:r>
              <a:rPr lang="en-US" dirty="0" smtClean="0"/>
              <a:t>               </a:t>
            </a:r>
            <a:r>
              <a:rPr lang="en-US" sz="3600" b="1" dirty="0" smtClean="0">
                <a:solidFill>
                  <a:srgbClr val="00B0F0"/>
                </a:solidFill>
              </a:rPr>
              <a:t>A car uses 40 liters of petrol for a journey of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00B0F0"/>
                </a:solidFill>
              </a:rPr>
              <a:t> </a:t>
            </a:r>
            <a:r>
              <a:rPr lang="en-US" sz="3600" b="1" dirty="0" smtClean="0">
                <a:solidFill>
                  <a:srgbClr val="00B0F0"/>
                </a:solidFill>
              </a:rPr>
              <a:t>           500km.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rgbClr val="00B0F0"/>
                </a:solidFill>
              </a:rPr>
              <a:t>           What quality of fuel is required for a journey of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00B0F0"/>
                </a:solidFill>
              </a:rPr>
              <a:t> </a:t>
            </a:r>
            <a:r>
              <a:rPr lang="en-US" sz="3600" b="1" dirty="0" smtClean="0">
                <a:solidFill>
                  <a:srgbClr val="00B0F0"/>
                </a:solidFill>
              </a:rPr>
              <a:t>          360km?  </a:t>
            </a:r>
            <a:endParaRPr lang="en-US" sz="36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541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en-US" sz="3200" b="1" dirty="0" smtClean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                                          </a:t>
                </a:r>
              </a:p>
              <a:p>
                <a:pPr marL="0" indent="0">
                  <a:buNone/>
                </a:pPr>
                <a:r>
                  <a:rPr lang="en-US" sz="3200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3200" b="1" dirty="0" smtClean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                                         </a:t>
                </a:r>
                <a:r>
                  <a:rPr lang="en-US" sz="4000" b="1" u="sng" dirty="0" smtClean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Solution</a:t>
                </a:r>
              </a:p>
              <a:p>
                <a:pPr marL="0" indent="0">
                  <a:buNone/>
                </a:pPr>
                <a:r>
                  <a:rPr lang="en-US" sz="3200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3200" b="1" dirty="0" smtClean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  </a:t>
                </a:r>
                <a:r>
                  <a:rPr lang="en-US" sz="3200" b="1" dirty="0" smtClean="0">
                    <a:solidFill>
                      <a:srgbClr val="FFFF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From the above information we can see that 40 </a:t>
                </a:r>
                <a:r>
                  <a:rPr lang="en-US" sz="3200" b="1" dirty="0" err="1" smtClean="0">
                    <a:solidFill>
                      <a:srgbClr val="FFFF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litres</a:t>
                </a:r>
                <a:endParaRPr lang="en-US" sz="3200" b="1" dirty="0" smtClean="0">
                  <a:solidFill>
                    <a:srgbClr val="FFFF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3200" b="1" dirty="0">
                    <a:solidFill>
                      <a:srgbClr val="FFFF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3200" b="1" dirty="0" smtClean="0">
                    <a:solidFill>
                      <a:srgbClr val="FFFF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 </a:t>
                </a:r>
                <a:r>
                  <a:rPr lang="en-US" sz="3200" b="1" dirty="0" smtClean="0">
                    <a:solidFill>
                      <a:srgbClr val="FFFF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3200" b="1" dirty="0" smtClean="0">
                    <a:solidFill>
                      <a:srgbClr val="FFFF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of fuel was used for 500km journey.</a:t>
                </a:r>
              </a:p>
              <a:p>
                <a:pPr marL="0" indent="0">
                  <a:buNone/>
                </a:pPr>
                <a:r>
                  <a:rPr lang="en-US" sz="3200" b="1" dirty="0">
                    <a:solidFill>
                      <a:srgbClr val="FFFF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3200" b="1" dirty="0" smtClean="0">
                    <a:solidFill>
                      <a:srgbClr val="FFFF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 </a:t>
                </a:r>
                <a:r>
                  <a:rPr lang="en-US" sz="3200" b="1" dirty="0" smtClean="0">
                    <a:solidFill>
                      <a:srgbClr val="FFFF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3200" b="1" dirty="0" smtClean="0">
                    <a:solidFill>
                      <a:srgbClr val="FFFF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𝒙</m:t>
                    </m:r>
                  </m:oMath>
                </a14:m>
                <a:r>
                  <a:rPr lang="en-US" sz="3200" b="1" dirty="0" smtClean="0">
                    <a:solidFill>
                      <a:srgbClr val="FFFF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3200" b="1" dirty="0" smtClean="0">
                    <a:solidFill>
                      <a:srgbClr val="FFFF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litres </a:t>
                </a:r>
                <a:r>
                  <a:rPr lang="en-US" sz="3200" b="1" dirty="0" smtClean="0">
                    <a:solidFill>
                      <a:srgbClr val="FFFF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be the quantity of fuel required to cover a </a:t>
                </a:r>
              </a:p>
              <a:p>
                <a:pPr marL="0" indent="0">
                  <a:buNone/>
                </a:pPr>
                <a:r>
                  <a:rPr lang="en-US" sz="3200" b="1" dirty="0">
                    <a:solidFill>
                      <a:srgbClr val="FFFF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3200" b="1" dirty="0" smtClean="0">
                    <a:solidFill>
                      <a:srgbClr val="FFFF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   journey of 360km.</a:t>
                </a:r>
              </a:p>
              <a:p>
                <a:pPr marL="0" indent="0">
                  <a:buNone/>
                </a:pPr>
                <a:r>
                  <a:rPr lang="en-US" sz="3200" b="1" dirty="0">
                    <a:solidFill>
                      <a:srgbClr val="FFFF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3200" b="1" dirty="0" smtClean="0">
                    <a:solidFill>
                      <a:srgbClr val="FFFF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   </a:t>
                </a:r>
                <a:r>
                  <a:rPr lang="en-US" sz="3200" b="1" dirty="0" smtClean="0">
                    <a:solidFill>
                      <a:srgbClr val="FFFF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Thus</a:t>
                </a:r>
                <a:r>
                  <a:rPr lang="en-US" sz="3200" b="1" dirty="0" smtClean="0">
                    <a:solidFill>
                      <a:srgbClr val="FFFF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ratio of distances = </a:t>
                </a:r>
                <a:r>
                  <a:rPr lang="en-US" sz="2400" b="1" dirty="0" smtClean="0">
                    <a:solidFill>
                      <a:srgbClr val="FFFF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500 : 360</a:t>
                </a:r>
              </a:p>
              <a:p>
                <a:pPr marL="0" indent="0">
                  <a:buNone/>
                </a:pPr>
                <a:r>
                  <a:rPr lang="en-US" sz="3200" b="1" dirty="0">
                    <a:solidFill>
                      <a:srgbClr val="FFFF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3200" b="1" dirty="0" smtClean="0">
                    <a:solidFill>
                      <a:srgbClr val="FFFF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    </a:t>
                </a:r>
                <a:r>
                  <a:rPr lang="en-US" sz="3200" b="1" dirty="0" smtClean="0">
                    <a:solidFill>
                      <a:srgbClr val="FFFF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Ratio </a:t>
                </a:r>
                <a:r>
                  <a:rPr lang="en-US" sz="3200" b="1" dirty="0" smtClean="0">
                    <a:solidFill>
                      <a:srgbClr val="FFFF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of fuel consumption = </a:t>
                </a:r>
                <a:r>
                  <a:rPr lang="en-US" sz="2400" b="1" dirty="0" smtClean="0">
                    <a:solidFill>
                      <a:srgbClr val="FFFF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40</a:t>
                </a:r>
                <a:r>
                  <a:rPr lang="en-US" sz="2800" b="1" dirty="0" smtClean="0">
                    <a:solidFill>
                      <a:srgbClr val="FFFF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: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𝒙</m:t>
                    </m:r>
                  </m:oMath>
                </a14:m>
                <a:r>
                  <a:rPr lang="en-US" sz="2800" b="1" dirty="0" smtClean="0">
                    <a:solidFill>
                      <a:srgbClr val="FFFF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3200" b="1" dirty="0" smtClean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0186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5774"/>
                <a:ext cx="12192000" cy="6842226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                                  </a:t>
                </a:r>
                <a:r>
                  <a:rPr lang="en-US" sz="2800" b="1" dirty="0" smtClean="0">
                    <a:solidFill>
                      <a:srgbClr val="00B0F0"/>
                    </a:solidFill>
                  </a:rPr>
                  <a:t>By proportion, ratio of distances = ratio of fuel </a:t>
                </a:r>
              </a:p>
              <a:p>
                <a:pPr marL="0" indent="0">
                  <a:buNone/>
                </a:pPr>
                <a:r>
                  <a:rPr lang="en-US" sz="2800" b="1" dirty="0">
                    <a:solidFill>
                      <a:srgbClr val="00B0F0"/>
                    </a:solidFill>
                  </a:rPr>
                  <a:t> </a:t>
                </a:r>
                <a:r>
                  <a:rPr lang="en-US" sz="2800" b="1" dirty="0" smtClean="0">
                    <a:solidFill>
                      <a:srgbClr val="00B0F0"/>
                    </a:solidFill>
                  </a:rPr>
                  <a:t>                      consumption.</a:t>
                </a:r>
              </a:p>
              <a:p>
                <a:pPr marL="0" indent="0">
                  <a:buNone/>
                </a:pPr>
                <a:r>
                  <a:rPr lang="en-US" sz="2800" b="1" dirty="0">
                    <a:solidFill>
                      <a:srgbClr val="00B0F0"/>
                    </a:solidFill>
                  </a:rPr>
                  <a:t> </a:t>
                </a:r>
                <a:r>
                  <a:rPr lang="en-US" sz="2800" b="1" dirty="0" smtClean="0">
                    <a:solidFill>
                      <a:srgbClr val="00B0F0"/>
                    </a:solidFill>
                  </a:rPr>
                  <a:t>                      This implies that 500 : 360 = 40 :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800" b="1" dirty="0" smtClean="0">
                    <a:solidFill>
                      <a:srgbClr val="00B0F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800" b="1" dirty="0">
                    <a:solidFill>
                      <a:srgbClr val="00B0F0"/>
                    </a:solidFill>
                  </a:rPr>
                  <a:t> </a:t>
                </a:r>
                <a:r>
                  <a:rPr lang="en-US" sz="2800" b="1" dirty="0" smtClean="0">
                    <a:solidFill>
                      <a:srgbClr val="00B0F0"/>
                    </a:solidFill>
                  </a:rPr>
                  <a:t>                       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𝟓𝟎𝟎</m:t>
                        </m:r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𝟑𝟔𝟎</m:t>
                        </m:r>
                      </m:den>
                    </m:f>
                  </m:oMath>
                </a14:m>
                <a:r>
                  <a:rPr lang="en-US" sz="2800" b="1" dirty="0" smtClean="0">
                    <a:solidFill>
                      <a:srgbClr val="00B0F0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𝟒𝟎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</m:oMath>
                </a14:m>
                <a:r>
                  <a:rPr lang="en-US" sz="2800" b="1" dirty="0" smtClean="0">
                    <a:solidFill>
                      <a:srgbClr val="00B0F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800" b="1" dirty="0">
                    <a:solidFill>
                      <a:srgbClr val="00B0F0"/>
                    </a:solidFill>
                  </a:rPr>
                  <a:t> </a:t>
                </a:r>
                <a:r>
                  <a:rPr lang="en-US" sz="2800" b="1" dirty="0" smtClean="0">
                    <a:solidFill>
                      <a:srgbClr val="00B0F0"/>
                    </a:solidFill>
                  </a:rPr>
                  <a:t>                      </a:t>
                </a:r>
                <a:r>
                  <a:rPr lang="en-US" sz="2800" b="1" dirty="0" smtClean="0">
                    <a:solidFill>
                      <a:srgbClr val="00B0F0"/>
                    </a:solidFill>
                  </a:rPr>
                  <a:t>By </a:t>
                </a:r>
                <a:r>
                  <a:rPr lang="en-US" sz="2800" b="1" dirty="0" smtClean="0">
                    <a:solidFill>
                      <a:srgbClr val="00B0F0"/>
                    </a:solidFill>
                  </a:rPr>
                  <a:t>cross-multiplying we have</a:t>
                </a:r>
              </a:p>
              <a:p>
                <a:pPr marL="0" indent="0">
                  <a:buNone/>
                </a:pPr>
                <a:r>
                  <a:rPr lang="en-US" sz="2800" b="1" dirty="0">
                    <a:solidFill>
                      <a:srgbClr val="00B0F0"/>
                    </a:solidFill>
                  </a:rPr>
                  <a:t> </a:t>
                </a:r>
                <a:r>
                  <a:rPr lang="en-US" sz="2800" b="1" dirty="0" smtClean="0">
                    <a:solidFill>
                      <a:srgbClr val="00B0F0"/>
                    </a:solidFill>
                  </a:rPr>
                  <a:t>                                                  560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800" b="1" dirty="0" smtClean="0">
                    <a:solidFill>
                      <a:srgbClr val="00B0F0"/>
                    </a:solidFill>
                  </a:rPr>
                  <a:t> = 40 x 360</a:t>
                </a:r>
              </a:p>
              <a:p>
                <a:pPr marL="0" indent="0">
                  <a:buNone/>
                </a:pPr>
                <a:r>
                  <a:rPr lang="en-US" sz="2800" b="1" dirty="0">
                    <a:solidFill>
                      <a:srgbClr val="00B0F0"/>
                    </a:solidFill>
                  </a:rPr>
                  <a:t> </a:t>
                </a:r>
                <a:r>
                  <a:rPr lang="en-US" sz="2800" b="1" dirty="0" smtClean="0">
                    <a:solidFill>
                      <a:srgbClr val="00B0F0"/>
                    </a:solidFill>
                  </a:rPr>
                  <a:t>                                                     560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800" b="1" dirty="0" smtClean="0">
                    <a:solidFill>
                      <a:srgbClr val="00B0F0"/>
                    </a:solidFill>
                  </a:rPr>
                  <a:t> = 14400</a:t>
                </a:r>
              </a:p>
              <a:p>
                <a:pPr marL="0" indent="0">
                  <a:buNone/>
                </a:pPr>
                <a:r>
                  <a:rPr lang="en-US" sz="2800" b="1" dirty="0">
                    <a:solidFill>
                      <a:srgbClr val="00B0F0"/>
                    </a:solidFill>
                  </a:rPr>
                  <a:t> </a:t>
                </a:r>
                <a:r>
                  <a:rPr lang="en-US" sz="2800" b="1" dirty="0" smtClean="0">
                    <a:solidFill>
                      <a:srgbClr val="00B0F0"/>
                    </a:solidFill>
                  </a:rPr>
                  <a:t>            Divide both sides by coefficient of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2800" b="1" dirty="0" smtClean="0">
                  <a:solidFill>
                    <a:srgbClr val="00B0F0"/>
                  </a:solidFill>
                </a:endParaRPr>
              </a:p>
              <a:p>
                <a:pPr marL="0" indent="0">
                  <a:buNone/>
                </a:pPr>
                <a:r>
                  <a:rPr lang="en-US" sz="2800" b="1" dirty="0">
                    <a:solidFill>
                      <a:srgbClr val="00B0F0"/>
                    </a:solidFill>
                  </a:rPr>
                  <a:t> </a:t>
                </a:r>
                <a:r>
                  <a:rPr lang="en-US" sz="2800" b="1" dirty="0" smtClean="0">
                    <a:solidFill>
                      <a:srgbClr val="00B0F0"/>
                    </a:solidFill>
                  </a:rPr>
                  <a:t>             which is 560.</a:t>
                </a:r>
              </a:p>
              <a:p>
                <a:pPr marL="0" indent="0">
                  <a:buNone/>
                </a:pPr>
                <a:r>
                  <a:rPr lang="en-US" sz="2800" b="1" dirty="0">
                    <a:solidFill>
                      <a:srgbClr val="00B0F0"/>
                    </a:solidFill>
                  </a:rPr>
                  <a:t> </a:t>
                </a:r>
                <a:r>
                  <a:rPr lang="en-US" sz="2800" b="1" dirty="0" smtClean="0">
                    <a:solidFill>
                      <a:srgbClr val="00B0F0"/>
                    </a:solidFill>
                  </a:rPr>
                  <a:t>          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𝟓𝟔𝟎</m:t>
                        </m:r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𝟓𝟔𝟎</m:t>
                        </m:r>
                      </m:den>
                    </m:f>
                  </m:oMath>
                </a14:m>
                <a:r>
                  <a:rPr lang="en-US" sz="2800" b="1" dirty="0" smtClean="0">
                    <a:solidFill>
                      <a:srgbClr val="00B0F0"/>
                    </a:solidFill>
                  </a:rPr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𝟏𝟒𝟒𝟎𝟎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𝟓𝟔𝟎</m:t>
                        </m:r>
                      </m:den>
                    </m:f>
                  </m:oMath>
                </a14:m>
                <a:r>
                  <a:rPr lang="en-US" sz="2800" b="1" dirty="0" smtClean="0">
                    <a:solidFill>
                      <a:srgbClr val="00B0F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800" b="1" dirty="0">
                    <a:solidFill>
                      <a:srgbClr val="00B0F0"/>
                    </a:solidFill>
                  </a:rPr>
                  <a:t> </a:t>
                </a:r>
                <a:r>
                  <a:rPr lang="en-US" sz="2800" b="1" dirty="0" smtClean="0">
                    <a:solidFill>
                      <a:srgbClr val="00B0F0"/>
                    </a:solidFill>
                  </a:rPr>
                  <a:t>                                          = 25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800" b="1" dirty="0" smtClean="0">
                    <a:solidFill>
                      <a:srgbClr val="00B0F0"/>
                    </a:solidFill>
                  </a:rPr>
                  <a:t>71</a:t>
                </a:r>
              </a:p>
              <a:p>
                <a:pPr marL="0" indent="0">
                  <a:buNone/>
                </a:pPr>
                <a:r>
                  <a:rPr lang="en-US" sz="2800" b="1" dirty="0">
                    <a:solidFill>
                      <a:srgbClr val="00B0F0"/>
                    </a:solidFill>
                  </a:rPr>
                  <a:t> </a:t>
                </a:r>
                <a:r>
                  <a:rPr lang="en-US" sz="2800" b="1" dirty="0" smtClean="0">
                    <a:solidFill>
                      <a:srgbClr val="00B0F0"/>
                    </a:solidFill>
                  </a:rPr>
                  <a:t>                               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2800" b="1" dirty="0" smtClean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8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1" dirty="0" smtClean="0">
                    <a:solidFill>
                      <a:srgbClr val="00B0F0"/>
                    </a:solidFill>
                  </a:rPr>
                  <a:t>= 25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800" b="1" dirty="0" smtClean="0">
                    <a:solidFill>
                      <a:srgbClr val="00B0F0"/>
                    </a:solidFill>
                  </a:rPr>
                  <a:t>71litres </a:t>
                </a:r>
                <a:endParaRPr lang="en-US" sz="28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5774"/>
                <a:ext cx="12192000" cy="6842226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604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anchor="ctr">
                <a:normAutofit/>
              </a:bodyPr>
              <a:lstStyle/>
              <a:p>
                <a:endParaRPr lang="en-US" sz="2800" b="1" dirty="0" smtClean="0"/>
              </a:p>
              <a:p>
                <a:pPr marL="0" indent="0">
                  <a:buNone/>
                </a:pPr>
                <a:r>
                  <a:rPr lang="en-US" sz="2800" b="1" dirty="0"/>
                  <a:t> </a:t>
                </a:r>
                <a:r>
                  <a:rPr lang="en-US" sz="2800" b="1" dirty="0" smtClean="0"/>
                  <a:t>                                </a:t>
                </a:r>
                <a:r>
                  <a:rPr lang="en-US" sz="4400" b="1" u="sng" dirty="0" smtClean="0">
                    <a:solidFill>
                      <a:srgbClr val="002060"/>
                    </a:solidFill>
                  </a:rPr>
                  <a:t>Household </a:t>
                </a:r>
                <a:r>
                  <a:rPr lang="en-US" sz="4400" b="1" u="sng" dirty="0" smtClean="0">
                    <a:solidFill>
                      <a:srgbClr val="002060"/>
                    </a:solidFill>
                  </a:rPr>
                  <a:t>Arithmetic</a:t>
                </a:r>
                <a:endParaRPr lang="en-US" sz="4400" b="1" u="sng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8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800" b="1" dirty="0" smtClean="0">
                    <a:solidFill>
                      <a:srgbClr val="002060"/>
                    </a:solidFill>
                  </a:rPr>
                  <a:t>               In household arithmetic, let us look at the expenditure</a:t>
                </a:r>
              </a:p>
              <a:p>
                <a:pPr marL="0" indent="0">
                  <a:buNone/>
                </a:pPr>
                <a:r>
                  <a:rPr lang="en-US" sz="28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800" b="1" dirty="0" smtClean="0">
                    <a:solidFill>
                      <a:srgbClr val="002060"/>
                    </a:solidFill>
                  </a:rPr>
                  <a:t>               of families on some items.</a:t>
                </a:r>
              </a:p>
              <a:p>
                <a:pPr marL="0" indent="0">
                  <a:buNone/>
                </a:pPr>
                <a:r>
                  <a:rPr lang="en-US" sz="2800" b="1" dirty="0" smtClean="0">
                    <a:solidFill>
                      <a:srgbClr val="002060"/>
                    </a:solidFill>
                  </a:rPr>
                  <a:t>                  </a:t>
                </a:r>
                <a:endParaRPr lang="en-US" sz="2800" b="1" dirty="0" smtClean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:r>
                  <a:rPr lang="en-US" sz="2800" b="1" dirty="0">
                    <a:solidFill>
                      <a:schemeClr val="accent2"/>
                    </a:solidFill>
                  </a:rPr>
                  <a:t> </a:t>
                </a:r>
                <a:r>
                  <a:rPr lang="en-US" sz="2800" b="1" dirty="0" smtClean="0">
                    <a:solidFill>
                      <a:schemeClr val="accent2"/>
                    </a:solidFill>
                  </a:rPr>
                  <a:t>                                          Question 2</a:t>
                </a:r>
                <a:endParaRPr lang="en-US" sz="2800" b="1" dirty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:r>
                  <a:rPr lang="en-US" sz="2800" b="1" dirty="0" smtClean="0">
                    <a:solidFill>
                      <a:srgbClr val="00B0F0"/>
                    </a:solidFill>
                  </a:rPr>
                  <a:t>                 A refrigerator can be sold at </a:t>
                </a:r>
                <a:r>
                  <a:rPr lang="en-US" sz="2800" b="1" dirty="0" smtClean="0">
                    <a:solidFill>
                      <a:schemeClr val="accent1"/>
                    </a:solidFill>
                  </a:rPr>
                  <a:t>N</a:t>
                </a:r>
                <a:r>
                  <a:rPr lang="en-US" sz="2800" b="1" dirty="0" smtClean="0">
                    <a:solidFill>
                      <a:srgbClr val="FFFF00"/>
                    </a:solidFill>
                  </a:rPr>
                  <a:t>5</a:t>
                </a:r>
                <a:r>
                  <a:rPr lang="en-US" sz="2800" b="1" dirty="0" smtClean="0">
                    <a:solidFill>
                      <a:srgbClr val="FFC000"/>
                    </a:solidFill>
                    <a:sym typeface="Wingdings" panose="05000000000000000000" pitchFamily="2" charset="2"/>
                  </a:rPr>
                  <a:t>750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∙</m:t>
                    </m:r>
                    <m:r>
                      <a:rPr lang="en-US" sz="2800" b="1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𝟎𝟎</m:t>
                    </m:r>
                  </m:oMath>
                </a14:m>
                <a:r>
                  <a:rPr lang="en-US" sz="2800" b="1" dirty="0" smtClean="0">
                    <a:solidFill>
                      <a:srgbClr val="FFC00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28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cash payment </a:t>
                </a:r>
              </a:p>
              <a:p>
                <a:pPr marL="0" indent="0">
                  <a:buNone/>
                </a:pPr>
                <a:r>
                  <a:rPr lang="en-US" sz="28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2800" b="1" dirty="0" smtClean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              or at </a:t>
                </a:r>
                <a:r>
                  <a:rPr lang="en-US" sz="2800" b="1" dirty="0" smtClean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N</a:t>
                </a:r>
                <a:r>
                  <a:rPr lang="en-US" sz="2800" b="1" dirty="0" smtClean="0">
                    <a:solidFill>
                      <a:srgbClr val="FFFF00"/>
                    </a:solidFill>
                    <a:sym typeface="Wingdings" panose="05000000000000000000" pitchFamily="2" charset="2"/>
                  </a:rPr>
                  <a:t>580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∙</m:t>
                    </m:r>
                    <m:r>
                      <a:rPr lang="en-US" sz="28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𝟎𝟎</m:t>
                    </m:r>
                  </m:oMath>
                </a14:m>
                <a:r>
                  <a:rPr lang="en-US" sz="2800" b="1" dirty="0" smtClean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2800" b="1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2800" b="1" dirty="0">
                    <a:solidFill>
                      <a:srgbClr val="00B0F0"/>
                    </a:solidFill>
                    <a:sym typeface="Wingdings" panose="05000000000000000000" pitchFamily="2" charset="2"/>
                  </a:rPr>
                  <a:t>monthly </a:t>
                </a:r>
                <a:r>
                  <a:rPr lang="en-US" sz="2800" b="1" dirty="0" smtClean="0">
                    <a:solidFill>
                      <a:srgbClr val="00B0F0"/>
                    </a:solidFill>
                    <a:sym typeface="Wingdings" panose="05000000000000000000" pitchFamily="2" charset="2"/>
                  </a:rPr>
                  <a:t>equal instalments </a:t>
                </a:r>
                <a:r>
                  <a:rPr lang="en-US" sz="2800" b="1" dirty="0" smtClean="0">
                    <a:solidFill>
                      <a:srgbClr val="00B0F0"/>
                    </a:solidFill>
                    <a:sym typeface="Wingdings" panose="05000000000000000000" pitchFamily="2" charset="2"/>
                  </a:rPr>
                  <a:t>for one year.</a:t>
                </a:r>
              </a:p>
              <a:p>
                <a:pPr marL="0" indent="0">
                  <a:buNone/>
                </a:pPr>
                <a:r>
                  <a:rPr lang="en-US" sz="2800" b="1" dirty="0">
                    <a:solidFill>
                      <a:srgbClr val="00B0F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2800" b="1" dirty="0" smtClean="0">
                    <a:solidFill>
                      <a:srgbClr val="00B0F0"/>
                    </a:solidFill>
                    <a:sym typeface="Wingdings" panose="05000000000000000000" pitchFamily="2" charset="2"/>
                  </a:rPr>
                  <a:t>               How much is saved by buying it cash?</a:t>
                </a:r>
                <a:endParaRPr lang="en-US" sz="2800" b="1" dirty="0">
                  <a:solidFill>
                    <a:srgbClr val="00B0F0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2800" b="1" dirty="0" smtClean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                                                     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4876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en-US" sz="4000" b="1" dirty="0" smtClean="0">
                    <a:solidFill>
                      <a:srgbClr val="FF0000"/>
                    </a:solidFill>
                  </a:rPr>
                  <a:t>                                 </a:t>
                </a:r>
                <a:r>
                  <a:rPr lang="en-US" sz="4000" b="1" u="sng" dirty="0" smtClean="0">
                    <a:solidFill>
                      <a:srgbClr val="FF0000"/>
                    </a:solidFill>
                  </a:rPr>
                  <a:t>Solution</a:t>
                </a:r>
                <a:endParaRPr lang="en-US" sz="4000" b="1" u="sng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800" b="1" dirty="0" smtClean="0"/>
                  <a:t>                 Cost by </a:t>
                </a:r>
                <a:r>
                  <a:rPr lang="en-US" sz="2800" b="1" dirty="0" err="1" smtClean="0"/>
                  <a:t>instalmental</a:t>
                </a:r>
                <a:r>
                  <a:rPr lang="en-US" sz="2800" b="1" dirty="0" smtClean="0"/>
                  <a:t> </a:t>
                </a:r>
                <a:r>
                  <a:rPr lang="en-US" sz="2800" b="1" dirty="0" smtClean="0"/>
                  <a:t>payment = </a:t>
                </a:r>
                <a:r>
                  <a:rPr lang="en-US" sz="2800" b="1" dirty="0" smtClean="0">
                    <a:solidFill>
                      <a:srgbClr val="FF0000"/>
                    </a:solidFill>
                  </a:rPr>
                  <a:t>N</a:t>
                </a:r>
                <a:r>
                  <a:rPr lang="en-US" sz="2800" b="1" dirty="0" smtClean="0">
                    <a:solidFill>
                      <a:srgbClr val="FFFF00"/>
                    </a:solidFill>
                  </a:rPr>
                  <a:t>580</a:t>
                </a:r>
                <a:r>
                  <a:rPr lang="en-US" sz="28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800" b="1" dirty="0" smtClean="0"/>
                  <a:t>x 12</a:t>
                </a:r>
              </a:p>
              <a:p>
                <a:pPr marL="0" indent="0">
                  <a:buNone/>
                </a:pPr>
                <a:r>
                  <a:rPr lang="en-US" sz="2800" b="1" dirty="0"/>
                  <a:t> </a:t>
                </a:r>
                <a:r>
                  <a:rPr lang="en-US" sz="2800" b="1" dirty="0" smtClean="0">
                    <a:solidFill>
                      <a:srgbClr val="FF0000"/>
                    </a:solidFill>
                  </a:rPr>
                  <a:t>                </a:t>
                </a:r>
                <a:r>
                  <a:rPr lang="en-US" sz="2800" b="1" dirty="0" smtClean="0"/>
                  <a:t>(since 12 months make 1 year) = </a:t>
                </a:r>
                <a:r>
                  <a:rPr lang="en-US" sz="2800" b="1" dirty="0" smtClean="0">
                    <a:solidFill>
                      <a:srgbClr val="FF0000"/>
                    </a:solidFill>
                  </a:rPr>
                  <a:t>N</a:t>
                </a:r>
                <a:r>
                  <a:rPr lang="en-US" sz="2800" b="1" dirty="0" smtClean="0">
                    <a:solidFill>
                      <a:srgbClr val="FFFF00"/>
                    </a:solidFill>
                  </a:rPr>
                  <a:t>6960</a:t>
                </a:r>
              </a:p>
              <a:p>
                <a:pPr marL="0" indent="0">
                  <a:buNone/>
                </a:pPr>
                <a:r>
                  <a:rPr lang="en-US" sz="2800" b="1" dirty="0">
                    <a:solidFill>
                      <a:srgbClr val="FFFF00"/>
                    </a:solidFill>
                  </a:rPr>
                  <a:t> </a:t>
                </a:r>
                <a:r>
                  <a:rPr lang="en-US" sz="2800" b="1" dirty="0" smtClean="0">
                    <a:solidFill>
                      <a:srgbClr val="FFFF00"/>
                    </a:solidFill>
                  </a:rPr>
                  <a:t>                </a:t>
                </a:r>
                <a:r>
                  <a:rPr lang="en-US" b="1" dirty="0"/>
                  <a:t>C</a:t>
                </a:r>
                <a:r>
                  <a:rPr lang="en-US" sz="2800" b="1" dirty="0" smtClean="0"/>
                  <a:t>ost </a:t>
                </a:r>
                <a:r>
                  <a:rPr lang="en-US" sz="2800" b="1" dirty="0" smtClean="0"/>
                  <a:t>by cash payment = </a:t>
                </a:r>
                <a:r>
                  <a:rPr lang="en-US" sz="2800" b="1" dirty="0" smtClean="0">
                    <a:solidFill>
                      <a:srgbClr val="FF0000"/>
                    </a:solidFill>
                  </a:rPr>
                  <a:t>N</a:t>
                </a:r>
                <a:r>
                  <a:rPr lang="en-US" sz="2800" b="1" dirty="0" smtClean="0">
                    <a:solidFill>
                      <a:srgbClr val="FFFF00"/>
                    </a:solidFill>
                  </a:rPr>
                  <a:t>5750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8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𝟎𝟎</m:t>
                    </m:r>
                  </m:oMath>
                </a14:m>
                <a:r>
                  <a:rPr lang="en-US" sz="2800" b="1" dirty="0" smtClean="0">
                    <a:solidFill>
                      <a:srgbClr val="FFFF0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800" b="1" dirty="0"/>
                  <a:t> </a:t>
                </a:r>
                <a:r>
                  <a:rPr lang="en-US" sz="2800" b="1" dirty="0" smtClean="0"/>
                  <a:t>                </a:t>
                </a:r>
                <a:r>
                  <a:rPr lang="en-US" sz="2800" b="1" dirty="0" smtClean="0"/>
                  <a:t>Savings </a:t>
                </a:r>
                <a:r>
                  <a:rPr lang="en-US" sz="2800" b="1" dirty="0" smtClean="0"/>
                  <a:t>= cost </a:t>
                </a:r>
                <a:r>
                  <a:rPr lang="en-US" sz="2800" b="1" dirty="0" smtClean="0"/>
                  <a:t>by </a:t>
                </a:r>
                <a:r>
                  <a:rPr lang="en-US" sz="2800" b="1" dirty="0" err="1" smtClean="0"/>
                  <a:t>instalmental</a:t>
                </a:r>
                <a:r>
                  <a:rPr lang="en-US" sz="2800" b="1" dirty="0" smtClean="0"/>
                  <a:t> </a:t>
                </a:r>
                <a:r>
                  <a:rPr lang="en-US" sz="2800" b="1" dirty="0" smtClean="0"/>
                  <a:t>payment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endParaRPr lang="en-US" sz="2800" b="1" dirty="0" smtClean="0"/>
              </a:p>
              <a:p>
                <a:pPr marL="0" indent="0">
                  <a:buNone/>
                </a:pPr>
                <a:r>
                  <a:rPr lang="en-US" sz="2800" b="1" dirty="0"/>
                  <a:t> </a:t>
                </a:r>
                <a:r>
                  <a:rPr lang="en-US" sz="2800" b="1" dirty="0" smtClean="0"/>
                  <a:t>                cost by </a:t>
                </a:r>
                <a:r>
                  <a:rPr lang="en-US" sz="2800" b="1" dirty="0" smtClean="0"/>
                  <a:t> </a:t>
                </a:r>
                <a:r>
                  <a:rPr lang="en-US" sz="2800" b="1" dirty="0" smtClean="0"/>
                  <a:t>cash payment = </a:t>
                </a:r>
                <a:r>
                  <a:rPr lang="en-US" sz="2800" b="1" dirty="0" smtClean="0">
                    <a:solidFill>
                      <a:srgbClr val="FF0000"/>
                    </a:solidFill>
                  </a:rPr>
                  <a:t>N</a:t>
                </a:r>
                <a:r>
                  <a:rPr lang="en-US" sz="2800" b="1" dirty="0" smtClean="0">
                    <a:solidFill>
                      <a:srgbClr val="FFFF00"/>
                    </a:solidFill>
                  </a:rPr>
                  <a:t>6960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8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𝟎𝟎</m:t>
                    </m:r>
                  </m:oMath>
                </a14:m>
                <a:r>
                  <a:rPr lang="en-US" sz="2800" b="1" dirty="0" smtClean="0">
                    <a:solidFill>
                      <a:srgbClr val="FFFF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8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800" b="1" dirty="0" smtClean="0">
                    <a:solidFill>
                      <a:srgbClr val="FF0000"/>
                    </a:solidFill>
                  </a:rPr>
                  <a:t>N</a:t>
                </a:r>
                <a:r>
                  <a:rPr lang="en-US" sz="2800" b="1" dirty="0" smtClean="0">
                    <a:solidFill>
                      <a:srgbClr val="FFFF00"/>
                    </a:solidFill>
                  </a:rPr>
                  <a:t>5750 </a:t>
                </a:r>
              </a:p>
              <a:p>
                <a:pPr marL="0" indent="0">
                  <a:buNone/>
                </a:pPr>
                <a:r>
                  <a:rPr lang="en-US" sz="2800" b="1" dirty="0">
                    <a:solidFill>
                      <a:srgbClr val="FFFF00"/>
                    </a:solidFill>
                  </a:rPr>
                  <a:t> </a:t>
                </a:r>
                <a:r>
                  <a:rPr lang="en-US" sz="2800" b="1" dirty="0" smtClean="0">
                    <a:solidFill>
                      <a:srgbClr val="FFFF00"/>
                    </a:solidFill>
                  </a:rPr>
                  <a:t>                                                                 </a:t>
                </a:r>
                <a:r>
                  <a:rPr lang="en-US" sz="2800" b="1" dirty="0" smtClean="0"/>
                  <a:t>=</a:t>
                </a:r>
                <a:r>
                  <a:rPr lang="en-US" sz="2800" b="1" dirty="0" smtClean="0">
                    <a:solidFill>
                      <a:srgbClr val="FFFF00"/>
                    </a:solidFill>
                  </a:rPr>
                  <a:t> </a:t>
                </a:r>
                <a:r>
                  <a:rPr lang="en-US" sz="2800" b="1" dirty="0" smtClean="0">
                    <a:solidFill>
                      <a:srgbClr val="FF0000"/>
                    </a:solidFill>
                  </a:rPr>
                  <a:t>N</a:t>
                </a:r>
                <a:r>
                  <a:rPr lang="en-US" sz="2800" b="1" dirty="0" smtClean="0">
                    <a:solidFill>
                      <a:srgbClr val="FFFF00"/>
                    </a:solidFill>
                  </a:rPr>
                  <a:t>1210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</m:oMath>
                </a14:m>
                <a:r>
                  <a:rPr lang="en-US" sz="2800" b="1" dirty="0" smtClean="0">
                    <a:solidFill>
                      <a:srgbClr val="FFFF00"/>
                    </a:solidFill>
                  </a:rPr>
                  <a:t>00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8986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</a:pPr>
            <a:r>
              <a:rPr lang="en-US" dirty="0" smtClean="0"/>
              <a:t>                                                  </a:t>
            </a:r>
            <a:r>
              <a:rPr lang="en-US" sz="3200" b="1" dirty="0" smtClean="0">
                <a:solidFill>
                  <a:srgbClr val="FFFF00"/>
                </a:solidFill>
              </a:rPr>
              <a:t>Commercial Arithmetic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smtClean="0">
                <a:solidFill>
                  <a:srgbClr val="FF0000"/>
                </a:solidFill>
              </a:rPr>
              <a:t>            </a:t>
            </a:r>
            <a:r>
              <a:rPr lang="en-US" sz="2800" b="1" dirty="0" smtClean="0">
                <a:solidFill>
                  <a:srgbClr val="FF0000"/>
                </a:solidFill>
              </a:rPr>
              <a:t>Here we want to consider the aspect of commercial 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                arithmetic that involves profit and loss</a:t>
            </a:r>
          </a:p>
          <a:p>
            <a:pPr marL="0" indent="0">
              <a:buNone/>
            </a:pPr>
            <a:endParaRPr lang="en-US" sz="2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                                            </a:t>
            </a:r>
            <a:r>
              <a:rPr lang="en-US" sz="3200" b="1" dirty="0" smtClean="0">
                <a:solidFill>
                  <a:srgbClr val="FFFF00"/>
                </a:solidFill>
              </a:rPr>
              <a:t>Question 3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              A trader incurred a loss of 5% by selling a book 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             </a:t>
            </a:r>
            <a:r>
              <a:rPr lang="en-US" sz="28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for </a:t>
            </a:r>
            <a:r>
              <a:rPr lang="en-US" sz="2800" b="1" dirty="0" smtClean="0">
                <a:solidFill>
                  <a:srgbClr val="FF0000"/>
                </a:solidFill>
              </a:rPr>
              <a:t>N</a:t>
            </a:r>
            <a:r>
              <a:rPr lang="en-US" sz="2800" b="1" dirty="0" smtClean="0">
                <a:solidFill>
                  <a:srgbClr val="FFFF00"/>
                </a:solidFill>
              </a:rPr>
              <a:t>150</a:t>
            </a:r>
            <a:r>
              <a:rPr lang="en-US" sz="28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. How much does he sell to </a:t>
            </a:r>
            <a:r>
              <a:rPr lang="en-US" sz="28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make a </a:t>
            </a:r>
            <a:r>
              <a:rPr lang="en-US" sz="28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gain of 5</a:t>
            </a:r>
            <a:r>
              <a:rPr lang="en-US" sz="28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%?</a:t>
            </a:r>
            <a:endParaRPr lang="en-US" sz="2800" b="1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FFFF00"/>
                </a:solidFill>
              </a:rPr>
              <a:t> </a:t>
            </a:r>
            <a:r>
              <a:rPr lang="en-US" sz="2800" b="1" dirty="0" smtClean="0">
                <a:solidFill>
                  <a:srgbClr val="FFFF00"/>
                </a:solidFill>
              </a:rPr>
              <a:t>                    </a:t>
            </a:r>
            <a:endParaRPr lang="en-US" sz="2800" b="1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559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563</TotalTime>
  <Words>691</Words>
  <Application>Microsoft Office PowerPoint</Application>
  <PresentationFormat>Widescreen</PresentationFormat>
  <Paragraphs>98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</dc:creator>
  <cp:lastModifiedBy>JOHNSON</cp:lastModifiedBy>
  <cp:revision>65</cp:revision>
  <dcterms:created xsi:type="dcterms:W3CDTF">2020-05-13T09:16:22Z</dcterms:created>
  <dcterms:modified xsi:type="dcterms:W3CDTF">2020-05-15T11:42:21Z</dcterms:modified>
</cp:coreProperties>
</file>