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D699BA53-C862-487B-B049-A64C5D6CC171}" type="datetimeFigureOut">
              <a:rPr lang="en-US" smtClean="0"/>
              <a:t>5/18/2020</a:t>
            </a:fld>
            <a:endParaRPr lang="en-US"/>
          </a:p>
        </p:txBody>
      </p:sp>
      <p:sp>
        <p:nvSpPr>
          <p:cNvPr id="16" name="Slide Number Placeholder 15"/>
          <p:cNvSpPr>
            <a:spLocks noGrp="1"/>
          </p:cNvSpPr>
          <p:nvPr>
            <p:ph type="sldNum" sz="quarter" idx="11"/>
          </p:nvPr>
        </p:nvSpPr>
        <p:spPr/>
        <p:txBody>
          <a:bodyPr/>
          <a:lstStyle/>
          <a:p>
            <a:fld id="{DCD98F5F-2212-4620-A396-5E4447D632E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9BA53-C862-487B-B049-A64C5D6CC171}"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98F5F-2212-4620-A396-5E4447D632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9BA53-C862-487B-B049-A64C5D6CC171}"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98F5F-2212-4620-A396-5E4447D632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D699BA53-C862-487B-B049-A64C5D6CC171}" type="datetimeFigureOut">
              <a:rPr lang="en-US" smtClean="0"/>
              <a:t>5/18/2020</a:t>
            </a:fld>
            <a:endParaRPr lang="en-US"/>
          </a:p>
        </p:txBody>
      </p:sp>
      <p:sp>
        <p:nvSpPr>
          <p:cNvPr id="15" name="Slide Number Placeholder 14"/>
          <p:cNvSpPr>
            <a:spLocks noGrp="1"/>
          </p:cNvSpPr>
          <p:nvPr>
            <p:ph type="sldNum" sz="quarter" idx="11"/>
          </p:nvPr>
        </p:nvSpPr>
        <p:spPr/>
        <p:txBody>
          <a:bodyPr/>
          <a:lstStyle/>
          <a:p>
            <a:fld id="{DCD98F5F-2212-4620-A396-5E4447D632E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D699BA53-C862-487B-B049-A64C5D6CC171}" type="datetimeFigureOut">
              <a:rPr lang="en-US" smtClean="0"/>
              <a:t>5/18/2020</a:t>
            </a:fld>
            <a:endParaRPr lang="en-US"/>
          </a:p>
        </p:txBody>
      </p:sp>
      <p:sp>
        <p:nvSpPr>
          <p:cNvPr id="13" name="Slide Number Placeholder 12"/>
          <p:cNvSpPr>
            <a:spLocks noGrp="1"/>
          </p:cNvSpPr>
          <p:nvPr>
            <p:ph type="sldNum" sz="quarter" idx="11"/>
          </p:nvPr>
        </p:nvSpPr>
        <p:spPr/>
        <p:txBody>
          <a:bodyPr/>
          <a:lstStyle/>
          <a:p>
            <a:fld id="{DCD98F5F-2212-4620-A396-5E4447D632E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699BA53-C862-487B-B049-A64C5D6CC171}" type="datetimeFigureOut">
              <a:rPr lang="en-US" smtClean="0"/>
              <a:t>5/18/2020</a:t>
            </a:fld>
            <a:endParaRPr lang="en-US"/>
          </a:p>
        </p:txBody>
      </p:sp>
      <p:sp>
        <p:nvSpPr>
          <p:cNvPr id="9" name="Slide Number Placeholder 8"/>
          <p:cNvSpPr>
            <a:spLocks noGrp="1"/>
          </p:cNvSpPr>
          <p:nvPr>
            <p:ph type="sldNum" sz="quarter" idx="11"/>
          </p:nvPr>
        </p:nvSpPr>
        <p:spPr/>
        <p:txBody>
          <a:bodyPr/>
          <a:lstStyle/>
          <a:p>
            <a:fld id="{DCD98F5F-2212-4620-A396-5E4447D632E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D699BA53-C862-487B-B049-A64C5D6CC171}" type="datetimeFigureOut">
              <a:rPr lang="en-US" smtClean="0"/>
              <a:t>5/18/2020</a:t>
            </a:fld>
            <a:endParaRPr lang="en-US"/>
          </a:p>
        </p:txBody>
      </p:sp>
      <p:sp>
        <p:nvSpPr>
          <p:cNvPr id="15" name="Slide Number Placeholder 14"/>
          <p:cNvSpPr>
            <a:spLocks noGrp="1"/>
          </p:cNvSpPr>
          <p:nvPr>
            <p:ph type="sldNum" sz="quarter" idx="11"/>
          </p:nvPr>
        </p:nvSpPr>
        <p:spPr/>
        <p:txBody>
          <a:bodyPr/>
          <a:lstStyle/>
          <a:p>
            <a:fld id="{DCD98F5F-2212-4620-A396-5E4447D632E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D699BA53-C862-487B-B049-A64C5D6CC171}" type="datetimeFigureOut">
              <a:rPr lang="en-US" smtClean="0"/>
              <a:t>5/18/2020</a:t>
            </a:fld>
            <a:endParaRPr lang="en-US"/>
          </a:p>
        </p:txBody>
      </p:sp>
      <p:sp>
        <p:nvSpPr>
          <p:cNvPr id="8" name="Slide Number Placeholder 7"/>
          <p:cNvSpPr>
            <a:spLocks noGrp="1"/>
          </p:cNvSpPr>
          <p:nvPr>
            <p:ph type="sldNum" sz="quarter" idx="11"/>
          </p:nvPr>
        </p:nvSpPr>
        <p:spPr/>
        <p:txBody>
          <a:bodyPr/>
          <a:lstStyle/>
          <a:p>
            <a:fld id="{DCD98F5F-2212-4620-A396-5E4447D632E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99BA53-C862-487B-B049-A64C5D6CC171}" type="datetimeFigureOut">
              <a:rPr lang="en-US" smtClean="0"/>
              <a:t>5/18/2020</a:t>
            </a:fld>
            <a:endParaRPr lang="en-US"/>
          </a:p>
        </p:txBody>
      </p:sp>
      <p:sp>
        <p:nvSpPr>
          <p:cNvPr id="6" name="Slide Number Placeholder 5"/>
          <p:cNvSpPr>
            <a:spLocks noGrp="1"/>
          </p:cNvSpPr>
          <p:nvPr>
            <p:ph type="sldNum" sz="quarter" idx="11"/>
          </p:nvPr>
        </p:nvSpPr>
        <p:spPr/>
        <p:txBody>
          <a:bodyPr/>
          <a:lstStyle/>
          <a:p>
            <a:fld id="{DCD98F5F-2212-4620-A396-5E4447D632EC}"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699BA53-C862-487B-B049-A64C5D6CC171}" type="datetimeFigureOut">
              <a:rPr lang="en-US" smtClean="0"/>
              <a:t>5/18/2020</a:t>
            </a:fld>
            <a:endParaRPr lang="en-US"/>
          </a:p>
        </p:txBody>
      </p:sp>
      <p:sp>
        <p:nvSpPr>
          <p:cNvPr id="16" name="Slide Number Placeholder 15"/>
          <p:cNvSpPr>
            <a:spLocks noGrp="1"/>
          </p:cNvSpPr>
          <p:nvPr>
            <p:ph type="sldNum" sz="quarter" idx="11"/>
          </p:nvPr>
        </p:nvSpPr>
        <p:spPr/>
        <p:txBody>
          <a:bodyPr/>
          <a:lstStyle/>
          <a:p>
            <a:fld id="{DCD98F5F-2212-4620-A396-5E4447D632E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D699BA53-C862-487B-B049-A64C5D6CC171}" type="datetimeFigureOut">
              <a:rPr lang="en-US" smtClean="0"/>
              <a:t>5/18/2020</a:t>
            </a:fld>
            <a:endParaRPr lang="en-US"/>
          </a:p>
        </p:txBody>
      </p:sp>
      <p:sp>
        <p:nvSpPr>
          <p:cNvPr id="14" name="Slide Number Placeholder 13"/>
          <p:cNvSpPr>
            <a:spLocks noGrp="1"/>
          </p:cNvSpPr>
          <p:nvPr>
            <p:ph type="sldNum" sz="quarter" idx="11"/>
          </p:nvPr>
        </p:nvSpPr>
        <p:spPr/>
        <p:txBody>
          <a:bodyPr/>
          <a:lstStyle/>
          <a:p>
            <a:fld id="{DCD98F5F-2212-4620-A396-5E4447D632E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D699BA53-C862-487B-B049-A64C5D6CC171}" type="datetimeFigureOut">
              <a:rPr lang="en-US" smtClean="0"/>
              <a:t>5/18/2020</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DCD98F5F-2212-4620-A396-5E4447D632E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7772400" cy="2212975"/>
          </a:xfrm>
        </p:spPr>
        <p:txBody>
          <a:bodyPr>
            <a:noAutofit/>
          </a:bodyPr>
          <a:lstStyle/>
          <a:p>
            <a:pPr algn="l"/>
            <a:r>
              <a:rPr lang="en-US" sz="3600" b="1" dirty="0" smtClean="0">
                <a:latin typeface="Arial" pitchFamily="34" charset="0"/>
                <a:cs typeface="Arial" pitchFamily="34" charset="0"/>
              </a:rPr>
              <a:t>            </a:t>
            </a:r>
            <a:r>
              <a:rPr lang="en-US" sz="2800" b="1" dirty="0" smtClean="0">
                <a:latin typeface="Arial" pitchFamily="34" charset="0"/>
                <a:cs typeface="Arial" pitchFamily="34" charset="0"/>
              </a:rPr>
              <a:t>Oxfords E-Lesson 3, T3</a:t>
            </a:r>
            <a:br>
              <a:rPr lang="en-US" sz="2800" b="1" dirty="0" smtClean="0">
                <a:latin typeface="Arial" pitchFamily="34" charset="0"/>
                <a:cs typeface="Arial" pitchFamily="34" charset="0"/>
              </a:rPr>
            </a:br>
            <a:r>
              <a:rPr lang="en-US" sz="2800" dirty="0" smtClean="0">
                <a:latin typeface="Arial" pitchFamily="34" charset="0"/>
                <a:cs typeface="Arial" pitchFamily="34" charset="0"/>
              </a:rPr>
              <a:t>Grade:	Basic 9 BECE Revision</a:t>
            </a:r>
            <a:br>
              <a:rPr lang="en-US" sz="2800" dirty="0" smtClean="0">
                <a:latin typeface="Arial" pitchFamily="34" charset="0"/>
                <a:cs typeface="Arial" pitchFamily="34" charset="0"/>
              </a:rPr>
            </a:br>
            <a:r>
              <a:rPr lang="en-US" sz="2800" dirty="0" smtClean="0">
                <a:latin typeface="Arial" pitchFamily="34" charset="0"/>
                <a:cs typeface="Arial" pitchFamily="34" charset="0"/>
              </a:rPr>
              <a:t>Subject:	</a:t>
            </a:r>
            <a:r>
              <a:rPr lang="en-US" sz="2800" dirty="0" smtClean="0">
                <a:solidFill>
                  <a:srgbClr val="FF0000"/>
                </a:solidFill>
                <a:latin typeface="Arial" pitchFamily="34" charset="0"/>
                <a:cs typeface="Arial" pitchFamily="34" charset="0"/>
              </a:rPr>
              <a:t>Mathematics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Topic:	Lengths and Areas of similar figures</a:t>
            </a:r>
            <a:endParaRPr lang="en-US" sz="2800" dirty="0"/>
          </a:p>
        </p:txBody>
      </p:sp>
    </p:spTree>
    <p:extLst>
      <p:ext uri="{BB962C8B-B14F-4D97-AF65-F5344CB8AC3E}">
        <p14:creationId xmlns:p14="http://schemas.microsoft.com/office/powerpoint/2010/main" val="16682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609600"/>
            <a:ext cx="7543800" cy="5867400"/>
          </a:xfrm>
        </p:spPr>
        <p:txBody>
          <a:bodyPr/>
          <a:lstStyle/>
          <a:p>
            <a:r>
              <a:rPr lang="en-US" sz="2400" b="1" u="sng" dirty="0" smtClean="0">
                <a:latin typeface="Arial" pitchFamily="34" charset="0"/>
                <a:cs typeface="Arial" pitchFamily="34" charset="0"/>
              </a:rPr>
              <a:t>Assignment</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1) The lengths of two similar fields are in the ratio of 3:5. If the smaller field is 36m, find the length of the larger field.</a:t>
            </a:r>
            <a:br>
              <a:rPr lang="en-US" sz="2400" dirty="0" smtClean="0">
                <a:latin typeface="Arial" pitchFamily="34" charset="0"/>
                <a:cs typeface="Arial" pitchFamily="34" charset="0"/>
              </a:rPr>
            </a:br>
            <a:r>
              <a:rPr lang="en-US" sz="2400" dirty="0" smtClean="0">
                <a:latin typeface="Arial" pitchFamily="34" charset="0"/>
                <a:cs typeface="Arial" pitchFamily="34" charset="0"/>
              </a:rPr>
              <a:t>2) The height of a model of a building is 15cm. If the scale factor is </a:t>
            </a:r>
            <a:r>
              <a:rPr lang="en-US" sz="2400" baseline="30000" dirty="0" smtClean="0">
                <a:latin typeface="Arial" pitchFamily="34" charset="0"/>
                <a:cs typeface="Arial" pitchFamily="34" charset="0"/>
              </a:rPr>
              <a:t>1</a:t>
            </a:r>
            <a:r>
              <a:rPr lang="en-US" sz="2400" dirty="0" smtClean="0">
                <a:latin typeface="Arial" pitchFamily="34" charset="0"/>
                <a:cs typeface="Arial" pitchFamily="34" charset="0"/>
              </a:rPr>
              <a:t>/</a:t>
            </a:r>
            <a:r>
              <a:rPr lang="en-US" sz="2400" baseline="-25000" dirty="0" smtClean="0">
                <a:latin typeface="Arial" pitchFamily="34" charset="0"/>
                <a:cs typeface="Arial" pitchFamily="34" charset="0"/>
              </a:rPr>
              <a:t>200</a:t>
            </a:r>
            <a:r>
              <a:rPr lang="en-US" sz="2400" dirty="0" smtClean="0">
                <a:latin typeface="Arial" pitchFamily="34" charset="0"/>
                <a:cs typeface="Arial" pitchFamily="34" charset="0"/>
              </a:rPr>
              <a:t>, what is the actual height of the real building?</a:t>
            </a:r>
            <a:br>
              <a:rPr lang="en-US" sz="2400" dirty="0" smtClean="0">
                <a:latin typeface="Arial" pitchFamily="34" charset="0"/>
                <a:cs typeface="Arial" pitchFamily="34" charset="0"/>
              </a:rPr>
            </a:br>
            <a:r>
              <a:rPr lang="en-US" sz="2400" dirty="0" smtClean="0">
                <a:latin typeface="Arial" pitchFamily="34" charset="0"/>
                <a:cs typeface="Arial" pitchFamily="34" charset="0"/>
              </a:rPr>
              <a:t>3) The area of two similar triangles are in the ratio 4:7. If the area of the smaller triangle is 48cm</a:t>
            </a:r>
            <a:r>
              <a:rPr lang="en-US" sz="2400" baseline="30000" dirty="0" smtClean="0">
                <a:latin typeface="Arial" pitchFamily="34" charset="0"/>
                <a:cs typeface="Arial" pitchFamily="34" charset="0"/>
              </a:rPr>
              <a:t>2</a:t>
            </a:r>
            <a:r>
              <a:rPr lang="en-US" sz="2400" dirty="0" smtClean="0">
                <a:latin typeface="Arial" pitchFamily="34" charset="0"/>
                <a:cs typeface="Arial" pitchFamily="34" charset="0"/>
              </a:rPr>
              <a:t>, what is the area of the bigger triangle</a:t>
            </a:r>
            <a:br>
              <a:rPr lang="en-US" sz="2400" dirty="0" smtClean="0">
                <a:latin typeface="Arial" pitchFamily="34" charset="0"/>
                <a:cs typeface="Arial" pitchFamily="34" charset="0"/>
              </a:rPr>
            </a:br>
            <a:r>
              <a:rPr lang="en-US" sz="2400" dirty="0" smtClean="0">
                <a:latin typeface="Arial" pitchFamily="34" charset="0"/>
                <a:cs typeface="Arial" pitchFamily="34" charset="0"/>
              </a:rPr>
              <a:t>4) The perimeter of a sports-field is 136m and the perimeter of a similar sports-field is 172m, find the ratio of their areas.</a:t>
            </a:r>
            <a:br>
              <a:rPr lang="en-US" sz="2400" dirty="0" smtClean="0">
                <a:latin typeface="Arial" pitchFamily="34" charset="0"/>
                <a:cs typeface="Arial" pitchFamily="34" charset="0"/>
              </a:rPr>
            </a:br>
            <a:r>
              <a:rPr lang="en-US" sz="2400" dirty="0" smtClean="0">
                <a:latin typeface="Arial" pitchFamily="34" charset="0"/>
                <a:cs typeface="Arial" pitchFamily="34" charset="0"/>
              </a:rPr>
              <a:t>5)The surface area of a tank is 31cm</a:t>
            </a:r>
            <a:r>
              <a:rPr lang="en-US" sz="2400" baseline="30000" dirty="0" smtClean="0">
                <a:latin typeface="Arial" pitchFamily="34" charset="0"/>
                <a:cs typeface="Arial" pitchFamily="34" charset="0"/>
              </a:rPr>
              <a:t>2</a:t>
            </a:r>
            <a:r>
              <a:rPr lang="en-US" sz="2400" dirty="0" smtClean="0">
                <a:latin typeface="Arial" pitchFamily="34" charset="0"/>
                <a:cs typeface="Arial" pitchFamily="34" charset="0"/>
              </a:rPr>
              <a:t>.  Find the surface area of a similar circular tank which is 3 times as high</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2797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905000"/>
            <a:ext cx="7543800" cy="2133600"/>
          </a:xfrm>
        </p:spPr>
        <p:txBody>
          <a:bodyPr/>
          <a:lstStyle/>
          <a:p>
            <a:r>
              <a:rPr lang="en-US" sz="2800" b="1" u="sng" dirty="0" smtClean="0">
                <a:latin typeface="Arial" pitchFamily="34" charset="0"/>
                <a:cs typeface="Arial" pitchFamily="34" charset="0"/>
              </a:rPr>
              <a:t>Additional Studies</a:t>
            </a:r>
            <a:br>
              <a:rPr lang="en-US" sz="2800" b="1" u="sng"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Study volumes of similar figures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92912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1295400"/>
            <a:ext cx="7543800" cy="4038600"/>
          </a:xfrm>
        </p:spPr>
        <p:txBody>
          <a:bodyPr/>
          <a:lstStyle/>
          <a:p>
            <a:r>
              <a:rPr lang="en-US" sz="2800" b="1" dirty="0" smtClean="0">
                <a:latin typeface="Arial" pitchFamily="34" charset="0"/>
                <a:cs typeface="Arial" pitchFamily="34" charset="0"/>
              </a:rPr>
              <a:t>		Salient Points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solidFill>
                  <a:srgbClr val="FF0000"/>
                </a:solidFill>
                <a:latin typeface="Arial" pitchFamily="34" charset="0"/>
                <a:cs typeface="Arial" pitchFamily="34" charset="0"/>
              </a:rPr>
              <a:t>Use of Scale Factor to Calculate Length</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When we have corresponding lengths of similar shapes that are expressed in form of ratio, </a:t>
            </a:r>
            <a:r>
              <a:rPr lang="en-US" sz="2800" dirty="0" smtClean="0">
                <a:solidFill>
                  <a:srgbClr val="FF0000"/>
                </a:solidFill>
                <a:latin typeface="Arial" pitchFamily="34" charset="0"/>
                <a:cs typeface="Arial" pitchFamily="34" charset="0"/>
              </a:rPr>
              <a:t>we can say that the ratio is called a scale factor.</a:t>
            </a:r>
            <a:br>
              <a:rPr lang="en-US" sz="2800" dirty="0" smtClean="0">
                <a:solidFill>
                  <a:srgbClr val="FF0000"/>
                </a:solidFill>
                <a:latin typeface="Arial" pitchFamily="34" charset="0"/>
                <a:cs typeface="Arial" pitchFamily="34" charset="0"/>
              </a:rPr>
            </a:br>
            <a:r>
              <a:rPr lang="en-US" sz="2800" dirty="0" smtClean="0">
                <a:solidFill>
                  <a:srgbClr val="FF0000"/>
                </a:solidFill>
                <a:latin typeface="Arial" pitchFamily="34" charset="0"/>
                <a:cs typeface="Arial" pitchFamily="34" charset="0"/>
              </a:rPr>
              <a:t>Thus, a scale factor is equal to the ratio of the  corresponding sides or lengths of similar shapes.</a:t>
            </a:r>
            <a:endParaRPr lang="en-US" sz="2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11238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371600"/>
            <a:ext cx="7543800" cy="2971800"/>
          </a:xfrm>
        </p:spPr>
        <p:txBody>
          <a:bodyPr/>
          <a:lstStyle/>
          <a:p>
            <a:r>
              <a:rPr lang="en-US" sz="2800" b="1" u="sng" dirty="0" smtClean="0">
                <a:solidFill>
                  <a:srgbClr val="FF0000"/>
                </a:solidFill>
                <a:latin typeface="Arial" pitchFamily="34" charset="0"/>
                <a:cs typeface="Arial" pitchFamily="34" charset="0"/>
              </a:rPr>
              <a:t>Question 1</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Two similar triangles have a scale factor of </a:t>
            </a:r>
            <a:r>
              <a:rPr lang="en-US" sz="2800" dirty="0" smtClean="0">
                <a:solidFill>
                  <a:srgbClr val="FF0000"/>
                </a:solidFill>
                <a:latin typeface="Arial" pitchFamily="34" charset="0"/>
                <a:cs typeface="Arial" pitchFamily="34" charset="0"/>
              </a:rPr>
              <a:t>1.4.  </a:t>
            </a:r>
            <a:r>
              <a:rPr lang="en-US" sz="2800" dirty="0" smtClean="0">
                <a:latin typeface="Arial" pitchFamily="34" charset="0"/>
                <a:cs typeface="Arial" pitchFamily="34" charset="0"/>
              </a:rPr>
              <a:t>If the adjacent and opposite side of the similar triangles are </a:t>
            </a:r>
            <a:r>
              <a:rPr lang="en-US" sz="2800" dirty="0" smtClean="0">
                <a:solidFill>
                  <a:srgbClr val="FF0000"/>
                </a:solidFill>
                <a:latin typeface="Arial" pitchFamily="34" charset="0"/>
                <a:cs typeface="Arial" pitchFamily="34" charset="0"/>
              </a:rPr>
              <a:t>10cm and 16cm </a:t>
            </a:r>
            <a:r>
              <a:rPr lang="en-US" sz="2800" dirty="0" smtClean="0">
                <a:latin typeface="Arial" pitchFamily="34" charset="0"/>
                <a:cs typeface="Arial" pitchFamily="34" charset="0"/>
              </a:rPr>
              <a:t>respectively. Calculate the length of the side of the larger triangle</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49357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33400"/>
            <a:ext cx="7543800" cy="5486400"/>
          </a:xfrm>
        </p:spPr>
        <p:txBody>
          <a:bodyPr/>
          <a:lstStyle/>
          <a:p>
            <a:r>
              <a:rPr lang="en-US" sz="2400" b="1" u="sng" dirty="0" smtClean="0">
                <a:latin typeface="Arial" pitchFamily="34" charset="0"/>
                <a:cs typeface="Arial" pitchFamily="34" charset="0"/>
              </a:rPr>
              <a:t/>
            </a:r>
            <a:br>
              <a:rPr lang="en-US" sz="2400" b="1" u="sng" dirty="0" smtClean="0">
                <a:latin typeface="Arial" pitchFamily="34" charset="0"/>
                <a:cs typeface="Arial" pitchFamily="34" charset="0"/>
              </a:rPr>
            </a:br>
            <a:r>
              <a:rPr lang="en-US" sz="2400" b="1" u="sng" dirty="0">
                <a:latin typeface="Arial" pitchFamily="34" charset="0"/>
                <a:cs typeface="Arial" pitchFamily="34" charset="0"/>
              </a:rPr>
              <a:t/>
            </a:r>
            <a:br>
              <a:rPr lang="en-US" sz="2400" b="1" u="sng" dirty="0">
                <a:latin typeface="Arial" pitchFamily="34" charset="0"/>
                <a:cs typeface="Arial" pitchFamily="34" charset="0"/>
              </a:rPr>
            </a:br>
            <a:r>
              <a:rPr lang="en-US" sz="2400" b="1" u="sng" dirty="0" smtClean="0">
                <a:latin typeface="Arial" pitchFamily="34" charset="0"/>
                <a:cs typeface="Arial" pitchFamily="34" charset="0"/>
              </a:rPr>
              <a:t/>
            </a:r>
            <a:br>
              <a:rPr lang="en-US" sz="2400" b="1" u="sng" dirty="0" smtClean="0">
                <a:latin typeface="Arial" pitchFamily="34" charset="0"/>
                <a:cs typeface="Arial" pitchFamily="34" charset="0"/>
              </a:rPr>
            </a:br>
            <a:r>
              <a:rPr lang="en-US" sz="2400" b="1" u="sng" dirty="0">
                <a:latin typeface="Arial" pitchFamily="34" charset="0"/>
                <a:cs typeface="Arial" pitchFamily="34" charset="0"/>
              </a:rPr>
              <a:t/>
            </a:r>
            <a:br>
              <a:rPr lang="en-US" sz="2400" b="1" u="sng" dirty="0">
                <a:latin typeface="Arial" pitchFamily="34" charset="0"/>
                <a:cs typeface="Arial" pitchFamily="34" charset="0"/>
              </a:rPr>
            </a:br>
            <a:r>
              <a:rPr lang="en-US" sz="2400" b="1" u="sng" dirty="0" smtClean="0">
                <a:solidFill>
                  <a:srgbClr val="FF0000"/>
                </a:solidFill>
                <a:latin typeface="Arial" pitchFamily="34" charset="0"/>
                <a:cs typeface="Arial" pitchFamily="34" charset="0"/>
              </a:rPr>
              <a:t>Solution</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000" dirty="0" smtClean="0">
                <a:latin typeface="Arial" pitchFamily="34" charset="0"/>
                <a:cs typeface="Arial" pitchFamily="34" charset="0"/>
              </a:rPr>
              <a:t>To solve the problem, we have to draw the similar triangle</a:t>
            </a:r>
            <a:br>
              <a:rPr lang="en-US" sz="2000" dirty="0" smtClean="0">
                <a:latin typeface="Arial" pitchFamily="34" charset="0"/>
                <a:cs typeface="Arial" pitchFamily="34" charset="0"/>
              </a:rPr>
            </a:br>
            <a:r>
              <a:rPr lang="en-US" sz="2000" dirty="0" smtClean="0">
                <a:latin typeface="Arial" pitchFamily="34" charset="0"/>
                <a:cs typeface="Arial" pitchFamily="34" charset="0"/>
              </a:rPr>
              <a:t>          A				P</a:t>
            </a:r>
            <a:br>
              <a:rPr lang="en-US" sz="2000" dirty="0" smtClean="0">
                <a:latin typeface="Arial" pitchFamily="34" charset="0"/>
                <a:cs typeface="Arial" pitchFamily="34" charset="0"/>
              </a:rPr>
            </a:br>
            <a:r>
              <a:rPr lang="en-US" sz="2000" dirty="0">
                <a:latin typeface="Arial" pitchFamily="34" charset="0"/>
                <a:cs typeface="Arial" pitchFamily="34" charset="0"/>
              </a:rPr>
              <a:t/>
            </a:r>
            <a:br>
              <a:rPr lang="en-US" sz="2000" dirty="0">
                <a:latin typeface="Arial" pitchFamily="34" charset="0"/>
                <a:cs typeface="Arial" pitchFamily="34" charset="0"/>
              </a:rPr>
            </a:br>
            <a:r>
              <a:rPr lang="en-US" sz="2000" dirty="0" smtClean="0">
                <a:latin typeface="Arial" pitchFamily="34" charset="0"/>
                <a:cs typeface="Arial" pitchFamily="34" charset="0"/>
              </a:rPr>
              <a:t>10cm			             	x				</a:t>
            </a:r>
            <a:br>
              <a:rPr lang="en-US" sz="2000" dirty="0" smtClean="0">
                <a:latin typeface="Arial" pitchFamily="34" charset="0"/>
                <a:cs typeface="Arial" pitchFamily="34" charset="0"/>
              </a:rPr>
            </a:br>
            <a:r>
              <a:rPr lang="en-US" sz="2000" dirty="0">
                <a:latin typeface="Arial" pitchFamily="34" charset="0"/>
                <a:cs typeface="Arial" pitchFamily="34" charset="0"/>
              </a:rPr>
              <a:t/>
            </a:r>
            <a:br>
              <a:rPr lang="en-US" sz="2000" dirty="0">
                <a:latin typeface="Arial" pitchFamily="34" charset="0"/>
                <a:cs typeface="Arial" pitchFamily="34" charset="0"/>
              </a:rPr>
            </a:br>
            <a:r>
              <a:rPr lang="en-US" sz="2000" dirty="0" smtClean="0">
                <a:latin typeface="Arial" pitchFamily="34" charset="0"/>
                <a:cs typeface="Arial" pitchFamily="34" charset="0"/>
              </a:rPr>
              <a:t>          B	    16cm    C	             Q</a:t>
            </a:r>
            <a:r>
              <a:rPr lang="en-US" sz="2000" dirty="0">
                <a:latin typeface="Arial" pitchFamily="34" charset="0"/>
                <a:cs typeface="Arial" pitchFamily="34" charset="0"/>
              </a:rPr>
              <a:t> </a:t>
            </a:r>
            <a:r>
              <a:rPr lang="en-US" sz="2000" dirty="0" smtClean="0">
                <a:latin typeface="Arial" pitchFamily="34" charset="0"/>
                <a:cs typeface="Arial" pitchFamily="34" charset="0"/>
              </a:rPr>
              <a:t>        y        R</a:t>
            </a:r>
            <a:br>
              <a:rPr lang="en-US" sz="2000" dirty="0" smtClean="0">
                <a:latin typeface="Arial" pitchFamily="34" charset="0"/>
                <a:cs typeface="Arial" pitchFamily="34" charset="0"/>
              </a:rPr>
            </a:br>
            <a:r>
              <a:rPr lang="en-US" sz="2000" dirty="0" smtClean="0">
                <a:latin typeface="Arial" pitchFamily="34" charset="0"/>
                <a:cs typeface="Arial" pitchFamily="34" charset="0"/>
              </a:rPr>
              <a:t>Let the corresponding lengths of the larger triangle be x and y respectively. Since the triangles are similar the ratio of their corresponding sides are equal.</a:t>
            </a:r>
            <a:br>
              <a:rPr lang="en-US" sz="2000" dirty="0" smtClean="0">
                <a:latin typeface="Arial" pitchFamily="34" charset="0"/>
                <a:cs typeface="Arial" pitchFamily="34" charset="0"/>
              </a:rPr>
            </a:br>
            <a:r>
              <a:rPr lang="en-US" sz="2000" dirty="0" smtClean="0">
                <a:solidFill>
                  <a:srgbClr val="FF0000"/>
                </a:solidFill>
                <a:latin typeface="Arial" pitchFamily="34" charset="0"/>
                <a:cs typeface="Arial" pitchFamily="34" charset="0"/>
              </a:rPr>
              <a:t>Thus, 	</a:t>
            </a:r>
            <a:r>
              <a:rPr lang="en-US" sz="2000" baseline="30000" dirty="0" smtClean="0">
                <a:solidFill>
                  <a:srgbClr val="FF0000"/>
                </a:solidFill>
                <a:latin typeface="Arial" pitchFamily="34" charset="0"/>
                <a:cs typeface="Arial" pitchFamily="34" charset="0"/>
              </a:rPr>
              <a:t>AB</a:t>
            </a:r>
            <a:r>
              <a:rPr lang="en-US" sz="2000" dirty="0" smtClean="0">
                <a:solidFill>
                  <a:srgbClr val="FF0000"/>
                </a:solidFill>
                <a:latin typeface="Arial" pitchFamily="34" charset="0"/>
                <a:cs typeface="Arial" pitchFamily="34" charset="0"/>
              </a:rPr>
              <a:t>/</a:t>
            </a:r>
            <a:r>
              <a:rPr lang="en-US" sz="2000" baseline="-25000" dirty="0" smtClean="0">
                <a:solidFill>
                  <a:srgbClr val="FF0000"/>
                </a:solidFill>
                <a:latin typeface="Arial" pitchFamily="34" charset="0"/>
                <a:cs typeface="Arial" pitchFamily="34" charset="0"/>
              </a:rPr>
              <a:t>PQ</a:t>
            </a:r>
            <a:r>
              <a:rPr lang="en-US" sz="2000" dirty="0" smtClean="0">
                <a:solidFill>
                  <a:srgbClr val="FF0000"/>
                </a:solidFill>
                <a:latin typeface="Arial" pitchFamily="34" charset="0"/>
                <a:cs typeface="Arial" pitchFamily="34" charset="0"/>
              </a:rPr>
              <a:t> = </a:t>
            </a:r>
            <a:r>
              <a:rPr lang="en-US" sz="2000" baseline="30000" dirty="0" smtClean="0">
                <a:solidFill>
                  <a:srgbClr val="FF0000"/>
                </a:solidFill>
                <a:latin typeface="Arial" pitchFamily="34" charset="0"/>
                <a:cs typeface="Arial" pitchFamily="34" charset="0"/>
              </a:rPr>
              <a:t>BC</a:t>
            </a:r>
            <a:r>
              <a:rPr lang="en-US" sz="2000" dirty="0" smtClean="0">
                <a:solidFill>
                  <a:srgbClr val="FF0000"/>
                </a:solidFill>
                <a:latin typeface="Arial" pitchFamily="34" charset="0"/>
                <a:cs typeface="Arial" pitchFamily="34" charset="0"/>
              </a:rPr>
              <a:t>/</a:t>
            </a:r>
            <a:r>
              <a:rPr lang="en-US" sz="2000" baseline="-25000" dirty="0" smtClean="0">
                <a:solidFill>
                  <a:srgbClr val="FF0000"/>
                </a:solidFill>
                <a:latin typeface="Arial" pitchFamily="34" charset="0"/>
                <a:cs typeface="Arial" pitchFamily="34" charset="0"/>
              </a:rPr>
              <a:t>QR </a:t>
            </a:r>
            <a:r>
              <a:rPr lang="en-US" sz="2000" dirty="0" smtClean="0">
                <a:solidFill>
                  <a:srgbClr val="FF0000"/>
                </a:solidFill>
                <a:latin typeface="Arial" pitchFamily="34" charset="0"/>
                <a:cs typeface="Arial" pitchFamily="34" charset="0"/>
              </a:rPr>
              <a:t/>
            </a:r>
            <a:br>
              <a:rPr lang="en-US" sz="2000" dirty="0" smtClean="0">
                <a:solidFill>
                  <a:srgbClr val="FF0000"/>
                </a:solidFill>
                <a:latin typeface="Arial" pitchFamily="34" charset="0"/>
                <a:cs typeface="Arial" pitchFamily="34" charset="0"/>
              </a:rPr>
            </a:br>
            <a:r>
              <a:rPr lang="en-US" sz="2000" dirty="0" smtClean="0">
                <a:latin typeface="Arial" pitchFamily="34" charset="0"/>
                <a:cs typeface="Arial" pitchFamily="34" charset="0"/>
              </a:rPr>
              <a:t>But the scale factor is 1.4</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2000" dirty="0">
                <a:latin typeface="Arial" pitchFamily="34" charset="0"/>
                <a:cs typeface="Arial" pitchFamily="34" charset="0"/>
              </a:rPr>
              <a:t>H</a:t>
            </a:r>
            <a:r>
              <a:rPr lang="en-US" sz="2000" dirty="0" smtClean="0">
                <a:latin typeface="Arial" pitchFamily="34" charset="0"/>
                <a:cs typeface="Arial" pitchFamily="34" charset="0"/>
              </a:rPr>
              <a:t>ence  </a:t>
            </a:r>
            <a:r>
              <a:rPr lang="en-US" sz="2000" baseline="30000" dirty="0" smtClean="0">
                <a:latin typeface="Arial" pitchFamily="34" charset="0"/>
                <a:cs typeface="Arial" pitchFamily="34" charset="0"/>
              </a:rPr>
              <a:t>PQ</a:t>
            </a:r>
            <a:r>
              <a:rPr lang="en-US" sz="2000" dirty="0" smtClean="0">
                <a:latin typeface="Arial" pitchFamily="34" charset="0"/>
                <a:cs typeface="Arial" pitchFamily="34" charset="0"/>
              </a:rPr>
              <a:t>/</a:t>
            </a:r>
            <a:r>
              <a:rPr lang="en-US" sz="2000" baseline="-25000" dirty="0" smtClean="0">
                <a:latin typeface="Arial" pitchFamily="34" charset="0"/>
                <a:cs typeface="Arial" pitchFamily="34" charset="0"/>
              </a:rPr>
              <a:t>AB</a:t>
            </a:r>
            <a:r>
              <a:rPr lang="en-US" sz="2000" dirty="0" smtClean="0">
                <a:latin typeface="Arial" pitchFamily="34" charset="0"/>
                <a:cs typeface="Arial" pitchFamily="34" charset="0"/>
              </a:rPr>
              <a:t> = 1.4, </a:t>
            </a:r>
            <a:br>
              <a:rPr lang="en-US" sz="2000" dirty="0" smtClean="0">
                <a:latin typeface="Arial" pitchFamily="34" charset="0"/>
                <a:cs typeface="Arial" pitchFamily="34" charset="0"/>
              </a:rPr>
            </a:br>
            <a:r>
              <a:rPr lang="en-US" sz="2000" dirty="0" smtClean="0">
                <a:latin typeface="Arial" pitchFamily="34" charset="0"/>
                <a:cs typeface="Arial" pitchFamily="34" charset="0"/>
              </a:rPr>
              <a:t>So </a:t>
            </a:r>
            <a:r>
              <a:rPr lang="en-US" sz="2000" baseline="30000" dirty="0" smtClean="0">
                <a:latin typeface="Arial" pitchFamily="34" charset="0"/>
                <a:cs typeface="Arial" pitchFamily="34" charset="0"/>
              </a:rPr>
              <a:t>x</a:t>
            </a:r>
            <a:r>
              <a:rPr lang="en-US" sz="2000" dirty="0" smtClean="0">
                <a:latin typeface="Arial" pitchFamily="34" charset="0"/>
                <a:cs typeface="Arial" pitchFamily="34" charset="0"/>
              </a:rPr>
              <a:t>/</a:t>
            </a:r>
            <a:r>
              <a:rPr lang="en-US" sz="2000" baseline="-25000" dirty="0" smtClean="0">
                <a:latin typeface="Arial" pitchFamily="34" charset="0"/>
                <a:cs typeface="Arial" pitchFamily="34" charset="0"/>
              </a:rPr>
              <a:t>10</a:t>
            </a:r>
            <a:r>
              <a:rPr lang="en-US" sz="2000" dirty="0" smtClean="0">
                <a:latin typeface="Arial" pitchFamily="34" charset="0"/>
                <a:cs typeface="Arial" pitchFamily="34" charset="0"/>
              </a:rPr>
              <a:t>  = 1.4</a:t>
            </a:r>
            <a:br>
              <a:rPr lang="en-US" sz="2000" dirty="0" smtClean="0">
                <a:latin typeface="Arial" pitchFamily="34" charset="0"/>
                <a:cs typeface="Arial" pitchFamily="34" charset="0"/>
              </a:rPr>
            </a:br>
            <a:r>
              <a:rPr lang="en-US" sz="2000" dirty="0">
                <a:latin typeface="Arial" pitchFamily="34" charset="0"/>
                <a:cs typeface="Arial" pitchFamily="34" charset="0"/>
              </a:rPr>
              <a:t>	</a:t>
            </a:r>
            <a:r>
              <a:rPr lang="el-GR" sz="2000" b="1" dirty="0">
                <a:latin typeface="Arial"/>
                <a:cs typeface="Arial"/>
              </a:rPr>
              <a:t> ∙</a:t>
            </a:r>
            <a:r>
              <a:rPr lang="en-US" sz="2000" dirty="0">
                <a:latin typeface="MS Reference Sans Serif"/>
                <a:cs typeface="Arial"/>
              </a:rPr>
              <a:t>: </a:t>
            </a:r>
            <a:r>
              <a:rPr lang="en-US" sz="2000" dirty="0" smtClean="0">
                <a:latin typeface="Arial" pitchFamily="34" charset="0"/>
                <a:cs typeface="Arial" pitchFamily="34" charset="0"/>
              </a:rPr>
              <a:t>x = 1.4 x 10 = 14cm</a:t>
            </a:r>
            <a:br>
              <a:rPr lang="en-US" sz="2000" dirty="0" smtClean="0">
                <a:latin typeface="Arial" pitchFamily="34" charset="0"/>
                <a:cs typeface="Arial" pitchFamily="34" charset="0"/>
              </a:rPr>
            </a:br>
            <a:r>
              <a:rPr lang="en-US" sz="2000" dirty="0">
                <a:latin typeface="Arial" pitchFamily="34" charset="0"/>
                <a:cs typeface="Arial" pitchFamily="34" charset="0"/>
              </a:rPr>
              <a:t>	</a:t>
            </a:r>
            <a:r>
              <a:rPr lang="el-GR" sz="2000" b="1" dirty="0">
                <a:solidFill>
                  <a:srgbClr val="FF0000"/>
                </a:solidFill>
                <a:latin typeface="Arial"/>
                <a:cs typeface="Arial"/>
              </a:rPr>
              <a:t> ∙</a:t>
            </a:r>
            <a:r>
              <a:rPr lang="en-US" sz="2000" dirty="0">
                <a:solidFill>
                  <a:srgbClr val="FF0000"/>
                </a:solidFill>
                <a:latin typeface="MS Reference Sans Serif"/>
                <a:cs typeface="Arial"/>
              </a:rPr>
              <a:t>: </a:t>
            </a:r>
            <a:r>
              <a:rPr lang="en-US" sz="2000" dirty="0" smtClean="0">
                <a:solidFill>
                  <a:srgbClr val="FF0000"/>
                </a:solidFill>
                <a:latin typeface="Arial" pitchFamily="34" charset="0"/>
                <a:cs typeface="Arial" pitchFamily="34" charset="0"/>
              </a:rPr>
              <a:t>PQ = 14cm</a:t>
            </a:r>
            <a:r>
              <a:rPr lang="en-US" sz="2000" dirty="0">
                <a:latin typeface="Arial" pitchFamily="34" charset="0"/>
                <a:cs typeface="Arial" pitchFamily="34" charset="0"/>
              </a:rPr>
              <a:t/>
            </a:r>
            <a:br>
              <a:rPr lang="en-US" sz="2000" dirty="0">
                <a:latin typeface="Arial" pitchFamily="34" charset="0"/>
                <a:cs typeface="Arial" pitchFamily="34" charset="0"/>
              </a:rPr>
            </a:br>
            <a:endParaRPr lang="en-US" sz="2000" dirty="0">
              <a:latin typeface="Arial" pitchFamily="34" charset="0"/>
              <a:cs typeface="Arial" pitchFamily="34" charset="0"/>
            </a:endParaRPr>
          </a:p>
        </p:txBody>
      </p:sp>
      <p:cxnSp>
        <p:nvCxnSpPr>
          <p:cNvPr id="22" name="Straight Connector 21"/>
          <p:cNvCxnSpPr/>
          <p:nvPr/>
        </p:nvCxnSpPr>
        <p:spPr>
          <a:xfrm>
            <a:off x="1752600" y="15240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752600" y="26670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1752600" y="1524000"/>
            <a:ext cx="1447800" cy="1129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1558636"/>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800600" y="2701636"/>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800600" y="1558636"/>
            <a:ext cx="1447800" cy="11291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56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1371600"/>
            <a:ext cx="7543800" cy="3124200"/>
          </a:xfrm>
        </p:spPr>
        <p:txBody>
          <a:bodyPr/>
          <a:lstStyle/>
          <a:p>
            <a:r>
              <a:rPr lang="en-US" sz="2800" dirty="0" smtClean="0">
                <a:latin typeface="Arial" pitchFamily="34" charset="0"/>
                <a:cs typeface="Arial" pitchFamily="34" charset="0"/>
              </a:rPr>
              <a:t>Similarly,	 </a:t>
            </a:r>
            <a:r>
              <a:rPr lang="en-US" sz="2800" baseline="30000" dirty="0" smtClean="0">
                <a:latin typeface="Arial" pitchFamily="34" charset="0"/>
                <a:cs typeface="Arial" pitchFamily="34" charset="0"/>
              </a:rPr>
              <a:t>QR</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BC</a:t>
            </a:r>
            <a:r>
              <a:rPr lang="en-US" sz="2800" dirty="0" smtClean="0">
                <a:latin typeface="Arial" pitchFamily="34" charset="0"/>
                <a:cs typeface="Arial" pitchFamily="34" charset="0"/>
              </a:rPr>
              <a:t>  =  1.4</a:t>
            </a:r>
            <a:br>
              <a:rPr lang="en-US" sz="2800" dirty="0" smtClean="0">
                <a:latin typeface="Arial" pitchFamily="34" charset="0"/>
                <a:cs typeface="Arial" pitchFamily="34" charset="0"/>
              </a:rPr>
            </a:br>
            <a:r>
              <a:rPr lang="en-US" sz="2800" dirty="0" smtClean="0">
                <a:latin typeface="Arial" pitchFamily="34" charset="0"/>
                <a:cs typeface="Arial" pitchFamily="34" charset="0"/>
              </a:rPr>
              <a:t>		</a:t>
            </a:r>
            <a:r>
              <a:rPr lang="en-US" sz="2800" baseline="30000" dirty="0" smtClean="0">
                <a:latin typeface="Arial" pitchFamily="34" charset="0"/>
                <a:cs typeface="Arial" pitchFamily="34" charset="0"/>
              </a:rPr>
              <a:t> y</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16  </a:t>
            </a:r>
            <a:r>
              <a:rPr lang="en-US" sz="2800" dirty="0" smtClean="0">
                <a:latin typeface="Arial" pitchFamily="34" charset="0"/>
                <a:cs typeface="Arial" pitchFamily="34" charset="0"/>
              </a:rPr>
              <a:t>=  1.4</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y = 1.4 x 16 = 22.4</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baseline="30000" dirty="0">
                <a:solidFill>
                  <a:srgbClr val="FF0000"/>
                </a:solidFill>
                <a:latin typeface="Arial" pitchFamily="34" charset="0"/>
                <a:cs typeface="Arial" pitchFamily="34" charset="0"/>
              </a:rPr>
              <a:t> </a:t>
            </a:r>
            <a:r>
              <a:rPr lang="el-GR" sz="2800" b="1" dirty="0">
                <a:solidFill>
                  <a:srgbClr val="FF0000"/>
                </a:solidFill>
                <a:latin typeface="Arial"/>
                <a:cs typeface="Arial"/>
              </a:rPr>
              <a:t>∙</a:t>
            </a:r>
            <a:r>
              <a:rPr lang="en-US" sz="2800" dirty="0">
                <a:solidFill>
                  <a:srgbClr val="FF0000"/>
                </a:solidFill>
                <a:latin typeface="MS Reference Sans Serif"/>
                <a:cs typeface="Arial"/>
              </a:rPr>
              <a:t>: </a:t>
            </a:r>
            <a:r>
              <a:rPr lang="en-US" sz="2800" dirty="0" smtClean="0">
                <a:solidFill>
                  <a:srgbClr val="FF0000"/>
                </a:solidFill>
                <a:latin typeface="Arial" pitchFamily="34" charset="0"/>
                <a:cs typeface="Arial" pitchFamily="34" charset="0"/>
              </a:rPr>
              <a:t>QR  =  22.4CM</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35626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1447800"/>
            <a:ext cx="7543800" cy="4038600"/>
          </a:xfrm>
        </p:spPr>
        <p:txBody>
          <a:bodyPr/>
          <a:lstStyle/>
          <a:p>
            <a:r>
              <a:rPr lang="en-US" sz="2800" b="1" u="sng" dirty="0" smtClean="0">
                <a:solidFill>
                  <a:srgbClr val="FF0000"/>
                </a:solidFill>
                <a:latin typeface="Arial" pitchFamily="34" charset="0"/>
                <a:cs typeface="Arial" pitchFamily="34" charset="0"/>
              </a:rPr>
              <a:t>Use of Scale factor to calculate Area</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The square of the ratio of the corresponding similar figures is equal to the ratio of the area of similar figures.</a:t>
            </a:r>
            <a:br>
              <a:rPr lang="en-US" sz="2800" dirty="0" smtClean="0">
                <a:latin typeface="Arial" pitchFamily="34" charset="0"/>
                <a:cs typeface="Arial" pitchFamily="34" charset="0"/>
              </a:rPr>
            </a:br>
            <a:r>
              <a:rPr lang="en-US" sz="2800" dirty="0" smtClean="0">
                <a:latin typeface="Arial" pitchFamily="34" charset="0"/>
                <a:cs typeface="Arial" pitchFamily="34" charset="0"/>
              </a:rPr>
              <a:t>Since scale factor is equal to the ratio of the corresponding side of similar shapes it them implies that the square of the scale factor is equal to the square of the ratio of the corresponding sides of similar shapes. </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401832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057400"/>
            <a:ext cx="7543800" cy="2286000"/>
          </a:xfrm>
        </p:spPr>
        <p:txBody>
          <a:bodyPr/>
          <a:lstStyle/>
          <a:p>
            <a:r>
              <a:rPr lang="en-US" sz="2800" dirty="0" smtClean="0">
                <a:latin typeface="Arial" pitchFamily="34" charset="0"/>
                <a:cs typeface="Arial" pitchFamily="34" charset="0"/>
              </a:rPr>
              <a:t>Therefore, square of scale factor = area factor</a:t>
            </a:r>
            <a:br>
              <a:rPr lang="en-US" sz="2800" dirty="0" smtClean="0">
                <a:latin typeface="Arial" pitchFamily="34" charset="0"/>
                <a:cs typeface="Arial" pitchFamily="34" charset="0"/>
              </a:rPr>
            </a:br>
            <a:r>
              <a:rPr lang="en-US" sz="2800" dirty="0" smtClean="0">
                <a:latin typeface="Arial" pitchFamily="34" charset="0"/>
                <a:cs typeface="Arial" pitchFamily="34" charset="0"/>
              </a:rPr>
              <a:t>Also, area factor = ratio of areas of similar shapes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19439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295400"/>
            <a:ext cx="7543800" cy="4648200"/>
          </a:xfrm>
        </p:spPr>
        <p:txBody>
          <a:bodyPr/>
          <a:lstStyle/>
          <a:p>
            <a:r>
              <a:rPr lang="en-US" sz="2800" b="1" u="sng" dirty="0" smtClean="0">
                <a:latin typeface="Arial" pitchFamily="34" charset="0"/>
                <a:cs typeface="Arial" pitchFamily="34" charset="0"/>
              </a:rPr>
              <a:t>Question 2</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A building plan is drawn to a scale of 1:50.  If the plan of the building occupies 6cm</a:t>
            </a:r>
            <a:r>
              <a:rPr lang="en-US" sz="2800" baseline="30000" dirty="0" smtClean="0">
                <a:latin typeface="Arial" pitchFamily="34" charset="0"/>
                <a:cs typeface="Arial" pitchFamily="34" charset="0"/>
              </a:rPr>
              <a:t>2</a:t>
            </a:r>
            <a:r>
              <a:rPr lang="en-US" sz="2800" dirty="0" smtClean="0">
                <a:latin typeface="Arial" pitchFamily="34" charset="0"/>
                <a:cs typeface="Arial" pitchFamily="34" charset="0"/>
              </a:rPr>
              <a:t>, find the actual area of the building in square </a:t>
            </a:r>
            <a:r>
              <a:rPr lang="en-US" sz="2800" dirty="0" err="1" smtClean="0">
                <a:latin typeface="Arial" pitchFamily="34" charset="0"/>
                <a:cs typeface="Arial" pitchFamily="34" charset="0"/>
              </a:rPr>
              <a:t>metre</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b="1" u="sng" dirty="0" smtClean="0">
                <a:latin typeface="Arial" pitchFamily="34" charset="0"/>
                <a:cs typeface="Arial" pitchFamily="34" charset="0"/>
              </a:rPr>
              <a:t>Solution</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Scale factor = 1:50  =  </a:t>
            </a:r>
            <a:r>
              <a:rPr lang="en-US" sz="2800" baseline="30000" dirty="0" smtClean="0">
                <a:latin typeface="Arial" pitchFamily="34" charset="0"/>
                <a:cs typeface="Arial" pitchFamily="34" charset="0"/>
              </a:rPr>
              <a:t>1</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50</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Area factor = (scale factor)</a:t>
            </a:r>
            <a:r>
              <a:rPr lang="en-US" sz="2800" baseline="30000" dirty="0" smtClean="0">
                <a:latin typeface="Arial" pitchFamily="34" charset="0"/>
                <a:cs typeface="Arial" pitchFamily="34" charset="0"/>
              </a:rPr>
              <a:t>2</a:t>
            </a:r>
            <a:r>
              <a:rPr lang="en-US" sz="2800" dirty="0" smtClean="0">
                <a:latin typeface="Arial" pitchFamily="34" charset="0"/>
                <a:cs typeface="Arial" pitchFamily="34" charset="0"/>
              </a:rPr>
              <a:t> = (</a:t>
            </a:r>
            <a:r>
              <a:rPr lang="en-US" sz="2800" baseline="30000" dirty="0" smtClean="0">
                <a:latin typeface="Arial" pitchFamily="34" charset="0"/>
                <a:cs typeface="Arial" pitchFamily="34" charset="0"/>
              </a:rPr>
              <a:t>1</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50</a:t>
            </a:r>
            <a:r>
              <a:rPr lang="en-US" sz="2800" dirty="0" smtClean="0">
                <a:latin typeface="Arial" pitchFamily="34" charset="0"/>
                <a:cs typeface="Arial" pitchFamily="34" charset="0"/>
              </a:rPr>
              <a:t>)</a:t>
            </a:r>
            <a:r>
              <a:rPr lang="en-US" sz="2800" baseline="30000" dirty="0" smtClean="0">
                <a:latin typeface="Arial" pitchFamily="34" charset="0"/>
                <a:cs typeface="Arial" pitchFamily="34" charset="0"/>
              </a:rPr>
              <a:t>2</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Area of the building plan = 6cm</a:t>
            </a:r>
            <a:r>
              <a:rPr lang="en-US" sz="2800" baseline="30000" dirty="0">
                <a:latin typeface="Arial" pitchFamily="34" charset="0"/>
                <a:cs typeface="Arial" pitchFamily="34" charset="0"/>
              </a:rPr>
              <a:t>2</a:t>
            </a:r>
            <a:r>
              <a:rPr lang="en-US" sz="2800" dirty="0" smtClean="0">
                <a:latin typeface="Arial" pitchFamily="34" charset="0"/>
                <a:cs typeface="Arial" pitchFamily="34" charset="0"/>
              </a:rPr>
              <a:t> = </a:t>
            </a:r>
            <a:r>
              <a:rPr lang="en-US" sz="2800" baseline="30000" dirty="0" smtClean="0">
                <a:latin typeface="Arial" pitchFamily="34" charset="0"/>
                <a:cs typeface="Arial" pitchFamily="34" charset="0"/>
              </a:rPr>
              <a:t>6</a:t>
            </a:r>
            <a:r>
              <a:rPr lang="en-US" sz="2800" dirty="0" smtClean="0">
                <a:latin typeface="Arial" pitchFamily="34" charset="0"/>
                <a:cs typeface="Arial" pitchFamily="34" charset="0"/>
              </a:rPr>
              <a:t>/</a:t>
            </a:r>
            <a:r>
              <a:rPr lang="en-US" sz="2800" baseline="-25000" dirty="0" smtClean="0">
                <a:latin typeface="Arial" pitchFamily="34" charset="0"/>
                <a:cs typeface="Arial" pitchFamily="34" charset="0"/>
              </a:rPr>
              <a:t>10000cm</a:t>
            </a:r>
            <a:r>
              <a:rPr lang="en-US" sz="2800" baseline="30000" dirty="0" smtClean="0">
                <a:latin typeface="Arial" pitchFamily="34" charset="0"/>
                <a:cs typeface="Arial" pitchFamily="34" charset="0"/>
              </a:rPr>
              <a:t>2</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(because 10000cm</a:t>
            </a:r>
            <a:r>
              <a:rPr lang="en-US" sz="2800" baseline="30000" dirty="0">
                <a:latin typeface="Arial" pitchFamily="34" charset="0"/>
                <a:cs typeface="Arial" pitchFamily="34" charset="0"/>
              </a:rPr>
              <a:t>2</a:t>
            </a:r>
            <a:r>
              <a:rPr lang="en-US" sz="2800" dirty="0" smtClean="0">
                <a:latin typeface="Arial" pitchFamily="34" charset="0"/>
                <a:cs typeface="Arial" pitchFamily="34" charset="0"/>
              </a:rPr>
              <a:t> = 1m)</a:t>
            </a:r>
            <a:r>
              <a:rPr lang="en-US" sz="2800" baseline="30000" dirty="0">
                <a:latin typeface="Arial" pitchFamily="34" charset="0"/>
                <a:cs typeface="Arial" pitchFamily="34" charset="0"/>
              </a:rPr>
              <a:t> 2</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46284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914400"/>
            <a:ext cx="7543800" cy="5029200"/>
          </a:xfrm>
        </p:spPr>
        <p:txBody>
          <a:bodyPr/>
          <a:lstStyle/>
          <a:p>
            <a:r>
              <a:rPr lang="en-US" sz="2400" dirty="0" smtClean="0">
                <a:latin typeface="Arial" pitchFamily="34" charset="0"/>
                <a:cs typeface="Arial" pitchFamily="34" charset="0"/>
              </a:rPr>
              <a:t>Let the actual area of the building be xm</a:t>
            </a:r>
            <a:r>
              <a:rPr lang="en-US" sz="2400" baseline="30000" dirty="0">
                <a:latin typeface="Arial" pitchFamily="34" charset="0"/>
                <a:cs typeface="Arial" pitchFamily="34" charset="0"/>
              </a:rPr>
              <a:t>2</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Note that the area of the building plan is smaller than the actual area of the building.</a:t>
            </a:r>
            <a:br>
              <a:rPr lang="en-US" sz="2400" dirty="0" smtClean="0">
                <a:latin typeface="Arial" pitchFamily="34" charset="0"/>
                <a:cs typeface="Arial" pitchFamily="34" charset="0"/>
              </a:rPr>
            </a:br>
            <a:r>
              <a:rPr lang="en-US" sz="2400" dirty="0" smtClean="0">
                <a:solidFill>
                  <a:srgbClr val="FF0000"/>
                </a:solidFill>
                <a:latin typeface="Arial" pitchFamily="34" charset="0"/>
                <a:cs typeface="Arial" pitchFamily="34" charset="0"/>
              </a:rPr>
              <a:t>Thus (</a:t>
            </a:r>
            <a:r>
              <a:rPr lang="en-US" sz="2400" baseline="30000" dirty="0" smtClean="0">
                <a:solidFill>
                  <a:srgbClr val="FF0000"/>
                </a:solidFill>
                <a:latin typeface="Arial" pitchFamily="34" charset="0"/>
                <a:cs typeface="Arial" pitchFamily="34" charset="0"/>
              </a:rPr>
              <a:t>1</a:t>
            </a:r>
            <a:r>
              <a:rPr lang="en-US" sz="2400" dirty="0" smtClean="0">
                <a:solidFill>
                  <a:srgbClr val="FF0000"/>
                </a:solidFill>
                <a:latin typeface="Arial" pitchFamily="34" charset="0"/>
                <a:cs typeface="Arial" pitchFamily="34" charset="0"/>
              </a:rPr>
              <a:t>/</a:t>
            </a:r>
            <a:r>
              <a:rPr lang="en-US" sz="2400" baseline="-25000" dirty="0" smtClean="0">
                <a:solidFill>
                  <a:srgbClr val="FF0000"/>
                </a:solidFill>
                <a:latin typeface="Arial" pitchFamily="34" charset="0"/>
                <a:cs typeface="Arial" pitchFamily="34" charset="0"/>
              </a:rPr>
              <a:t>50</a:t>
            </a:r>
            <a:r>
              <a:rPr lang="en-US" sz="2400" dirty="0" smtClean="0">
                <a:solidFill>
                  <a:srgbClr val="FF0000"/>
                </a:solidFill>
                <a:latin typeface="Arial" pitchFamily="34" charset="0"/>
                <a:cs typeface="Arial" pitchFamily="34" charset="0"/>
              </a:rPr>
              <a:t>)</a:t>
            </a:r>
            <a:r>
              <a:rPr lang="en-US" sz="2400" baseline="30000" dirty="0" smtClean="0">
                <a:solidFill>
                  <a:srgbClr val="FF0000"/>
                </a:solidFill>
                <a:latin typeface="Arial" pitchFamily="34" charset="0"/>
                <a:cs typeface="Arial" pitchFamily="34" charset="0"/>
              </a:rPr>
              <a:t>2</a:t>
            </a:r>
            <a:r>
              <a:rPr lang="en-US" sz="2400" dirty="0" smtClean="0">
                <a:solidFill>
                  <a:srgbClr val="FF0000"/>
                </a:solidFill>
                <a:latin typeface="Arial" pitchFamily="34" charset="0"/>
                <a:cs typeface="Arial" pitchFamily="34" charset="0"/>
              </a:rPr>
              <a:t> = </a:t>
            </a:r>
            <a:r>
              <a:rPr lang="en-US" sz="2400" baseline="30000" dirty="0" smtClean="0">
                <a:solidFill>
                  <a:srgbClr val="FF0000"/>
                </a:solidFill>
                <a:latin typeface="Arial" pitchFamily="34" charset="0"/>
                <a:cs typeface="Arial" pitchFamily="34" charset="0"/>
              </a:rPr>
              <a:t>6</a:t>
            </a:r>
            <a:r>
              <a:rPr lang="en-US" sz="2400" dirty="0" smtClean="0">
                <a:solidFill>
                  <a:srgbClr val="FF0000"/>
                </a:solidFill>
                <a:latin typeface="Arial" pitchFamily="34" charset="0"/>
                <a:cs typeface="Arial" pitchFamily="34" charset="0"/>
              </a:rPr>
              <a:t>/</a:t>
            </a:r>
            <a:r>
              <a:rPr lang="en-US" sz="2400" baseline="-25000" dirty="0" smtClean="0">
                <a:solidFill>
                  <a:srgbClr val="FF0000"/>
                </a:solidFill>
                <a:latin typeface="Arial" pitchFamily="34" charset="0"/>
                <a:cs typeface="Arial" pitchFamily="34" charset="0"/>
              </a:rPr>
              <a:t>10000/x</a:t>
            </a:r>
            <a:r>
              <a:rPr lang="en-US" sz="2400" dirty="0" smtClean="0">
                <a:solidFill>
                  <a:srgbClr val="FF0000"/>
                </a:solidFill>
                <a:latin typeface="Arial" pitchFamily="34" charset="0"/>
                <a:cs typeface="Arial" pitchFamily="34" charset="0"/>
              </a:rPr>
              <a:t> </a:t>
            </a:r>
            <a:br>
              <a:rPr lang="en-US" sz="2400" dirty="0" smtClean="0">
                <a:solidFill>
                  <a:srgbClr val="FF0000"/>
                </a:solidFill>
                <a:latin typeface="Arial" pitchFamily="34" charset="0"/>
                <a:cs typeface="Arial" pitchFamily="34" charset="0"/>
              </a:rPr>
            </a:br>
            <a:r>
              <a:rPr lang="en-US" sz="2400" dirty="0" smtClean="0">
                <a:solidFill>
                  <a:srgbClr val="FF0000"/>
                </a:solidFill>
                <a:latin typeface="Arial" pitchFamily="34" charset="0"/>
                <a:cs typeface="Arial" pitchFamily="34" charset="0"/>
              </a:rPr>
              <a:t>	</a:t>
            </a:r>
            <a:r>
              <a:rPr lang="en-US" sz="2400" baseline="30000" dirty="0">
                <a:solidFill>
                  <a:srgbClr val="FF0000"/>
                </a:solidFill>
                <a:latin typeface="Arial" pitchFamily="34" charset="0"/>
                <a:cs typeface="Arial" pitchFamily="34" charset="0"/>
              </a:rPr>
              <a:t> </a:t>
            </a:r>
            <a:r>
              <a:rPr lang="en-US" sz="2400" baseline="30000" dirty="0" smtClean="0">
                <a:solidFill>
                  <a:srgbClr val="FF0000"/>
                </a:solidFill>
                <a:latin typeface="Arial" pitchFamily="34" charset="0"/>
                <a:cs typeface="Arial" pitchFamily="34" charset="0"/>
              </a:rPr>
              <a:t>1</a:t>
            </a:r>
            <a:r>
              <a:rPr lang="en-US" sz="2400" dirty="0" smtClean="0">
                <a:solidFill>
                  <a:srgbClr val="FF0000"/>
                </a:solidFill>
                <a:latin typeface="Arial" pitchFamily="34" charset="0"/>
                <a:cs typeface="Arial" pitchFamily="34" charset="0"/>
              </a:rPr>
              <a:t>/</a:t>
            </a:r>
            <a:r>
              <a:rPr lang="en-US" sz="2400" baseline="-25000" dirty="0" smtClean="0">
                <a:solidFill>
                  <a:srgbClr val="FF0000"/>
                </a:solidFill>
                <a:latin typeface="Arial" pitchFamily="34" charset="0"/>
                <a:cs typeface="Arial" pitchFamily="34" charset="0"/>
              </a:rPr>
              <a:t>2500   </a:t>
            </a:r>
            <a:r>
              <a:rPr lang="en-US" sz="2400" dirty="0" smtClean="0">
                <a:solidFill>
                  <a:srgbClr val="FF0000"/>
                </a:solidFill>
                <a:latin typeface="Arial" pitchFamily="34" charset="0"/>
                <a:cs typeface="Arial" pitchFamily="34" charset="0"/>
              </a:rPr>
              <a:t>= </a:t>
            </a:r>
            <a:r>
              <a:rPr lang="en-US" sz="2400" baseline="30000" dirty="0" smtClean="0">
                <a:solidFill>
                  <a:srgbClr val="FF0000"/>
                </a:solidFill>
                <a:latin typeface="Arial" pitchFamily="34" charset="0"/>
                <a:cs typeface="Arial" pitchFamily="34" charset="0"/>
              </a:rPr>
              <a:t>6</a:t>
            </a:r>
            <a:r>
              <a:rPr lang="en-US" sz="2400" dirty="0" smtClean="0">
                <a:solidFill>
                  <a:srgbClr val="FF0000"/>
                </a:solidFill>
                <a:latin typeface="Arial" pitchFamily="34" charset="0"/>
                <a:cs typeface="Arial" pitchFamily="34" charset="0"/>
              </a:rPr>
              <a:t>/</a:t>
            </a:r>
            <a:r>
              <a:rPr lang="en-US" sz="2400" baseline="-25000" dirty="0" smtClean="0">
                <a:solidFill>
                  <a:srgbClr val="FF0000"/>
                </a:solidFill>
                <a:latin typeface="Arial" pitchFamily="34" charset="0"/>
                <a:cs typeface="Arial" pitchFamily="34" charset="0"/>
              </a:rPr>
              <a:t>10000x</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by cross multiplying we have</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solidFill>
                  <a:srgbClr val="FF0000"/>
                </a:solidFill>
                <a:latin typeface="Arial" pitchFamily="34" charset="0"/>
                <a:cs typeface="Arial" pitchFamily="34" charset="0"/>
              </a:rPr>
              <a:t>10000x  =  2500 x 6</a:t>
            </a:r>
            <a:br>
              <a:rPr lang="en-US" sz="2400" dirty="0" smtClean="0">
                <a:solidFill>
                  <a:srgbClr val="FF0000"/>
                </a:solidFill>
                <a:latin typeface="Arial" pitchFamily="34" charset="0"/>
                <a:cs typeface="Arial" pitchFamily="34" charset="0"/>
              </a:rPr>
            </a:br>
            <a:r>
              <a:rPr lang="en-US" sz="2400" dirty="0">
                <a:solidFill>
                  <a:srgbClr val="FF0000"/>
                </a:solidFill>
                <a:latin typeface="Arial" pitchFamily="34" charset="0"/>
                <a:cs typeface="Arial" pitchFamily="34" charset="0"/>
              </a:rPr>
              <a:t>	</a:t>
            </a:r>
            <a:r>
              <a:rPr lang="en-US" sz="2400" dirty="0" smtClean="0">
                <a:solidFill>
                  <a:srgbClr val="FF0000"/>
                </a:solidFill>
                <a:latin typeface="Arial" pitchFamily="34" charset="0"/>
                <a:cs typeface="Arial" pitchFamily="34" charset="0"/>
              </a:rPr>
              <a:t>10000x  =  15000</a:t>
            </a:r>
            <a:br>
              <a:rPr lang="en-US" sz="2400" dirty="0" smtClean="0">
                <a:solidFill>
                  <a:srgbClr val="FF0000"/>
                </a:solidFill>
                <a:latin typeface="Arial" pitchFamily="34" charset="0"/>
                <a:cs typeface="Arial" pitchFamily="34" charset="0"/>
              </a:rPr>
            </a:br>
            <a:r>
              <a:rPr lang="en-US" sz="2400" dirty="0" smtClean="0">
                <a:latin typeface="Arial" pitchFamily="34" charset="0"/>
                <a:cs typeface="Arial" pitchFamily="34" charset="0"/>
              </a:rPr>
              <a:t>Divide both sides by the coefficient of x which is 10000.</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baseline="30000" dirty="0">
                <a:latin typeface="Arial" pitchFamily="34" charset="0"/>
                <a:cs typeface="Arial" pitchFamily="34" charset="0"/>
              </a:rPr>
              <a:t> </a:t>
            </a:r>
            <a:r>
              <a:rPr lang="en-US" sz="2400" baseline="30000" dirty="0" smtClean="0">
                <a:latin typeface="Arial" pitchFamily="34" charset="0"/>
                <a:cs typeface="Arial" pitchFamily="34" charset="0"/>
              </a:rPr>
              <a:t>10000x</a:t>
            </a:r>
            <a:r>
              <a:rPr lang="en-US" sz="2400" dirty="0" smtClean="0">
                <a:latin typeface="Arial" pitchFamily="34" charset="0"/>
                <a:cs typeface="Arial" pitchFamily="34" charset="0"/>
              </a:rPr>
              <a:t>/</a:t>
            </a:r>
            <a:r>
              <a:rPr lang="en-US" sz="2400" baseline="-25000" dirty="0" smtClean="0">
                <a:latin typeface="Arial" pitchFamily="34" charset="0"/>
                <a:cs typeface="Arial" pitchFamily="34" charset="0"/>
              </a:rPr>
              <a:t>10000</a:t>
            </a:r>
            <a:r>
              <a:rPr lang="en-US" sz="2400" dirty="0" smtClean="0">
                <a:latin typeface="Arial" pitchFamily="34" charset="0"/>
                <a:cs typeface="Arial" pitchFamily="34" charset="0"/>
              </a:rPr>
              <a:t>   = </a:t>
            </a:r>
            <a:r>
              <a:rPr lang="en-US" sz="2400" baseline="30000" dirty="0" smtClean="0">
                <a:latin typeface="Arial" pitchFamily="34" charset="0"/>
                <a:cs typeface="Arial" pitchFamily="34" charset="0"/>
              </a:rPr>
              <a:t>15000</a:t>
            </a:r>
            <a:r>
              <a:rPr lang="en-US" sz="2400" dirty="0" smtClean="0">
                <a:latin typeface="Arial" pitchFamily="34" charset="0"/>
                <a:cs typeface="Arial" pitchFamily="34" charset="0"/>
              </a:rPr>
              <a:t>/</a:t>
            </a:r>
            <a:r>
              <a:rPr lang="en-US" sz="2400" baseline="-25000" dirty="0" smtClean="0">
                <a:latin typeface="Arial" pitchFamily="34" charset="0"/>
                <a:cs typeface="Arial" pitchFamily="34" charset="0"/>
              </a:rPr>
              <a:t>10000 </a:t>
            </a:r>
            <a:r>
              <a:rPr lang="en-US" sz="2400" dirty="0" smtClean="0">
                <a:latin typeface="Arial" pitchFamily="34" charset="0"/>
                <a:cs typeface="Arial" pitchFamily="34" charset="0"/>
              </a:rPr>
              <a:t>	</a:t>
            </a: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smtClean="0">
                <a:latin typeface="Arial" pitchFamily="34" charset="0"/>
                <a:cs typeface="Arial" pitchFamily="34" charset="0"/>
              </a:rPr>
              <a:t>x =  1.5</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l-GR" sz="2400" b="1" dirty="0">
                <a:solidFill>
                  <a:srgbClr val="FF0000"/>
                </a:solidFill>
                <a:latin typeface="Arial"/>
                <a:cs typeface="Arial"/>
              </a:rPr>
              <a:t>∙</a:t>
            </a:r>
            <a:r>
              <a:rPr lang="en-US" sz="2400" dirty="0">
                <a:solidFill>
                  <a:srgbClr val="FF0000"/>
                </a:solidFill>
                <a:latin typeface="MS Reference Sans Serif"/>
                <a:cs typeface="Arial"/>
              </a:rPr>
              <a:t>:</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rPr>
              <a:t>the actual area of the building  = 1.5m</a:t>
            </a:r>
            <a:r>
              <a:rPr lang="en-US" sz="2400" baseline="30000" dirty="0">
                <a:solidFill>
                  <a:srgbClr val="FF0000"/>
                </a:solidFill>
                <a:latin typeface="Arial" pitchFamily="34" charset="0"/>
                <a:cs typeface="Arial" pitchFamily="34" charset="0"/>
              </a:rPr>
              <a:t>2</a:t>
            </a:r>
            <a:endParaRPr lang="en-US" sz="24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24474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161</TotalTime>
  <Words>40</Words>
  <Application>Microsoft Office PowerPoint</Application>
  <PresentationFormat>On-screen Show (4:3)</PresentationFormat>
  <Paragraphs>11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Elemental</vt:lpstr>
      <vt:lpstr>            Oxfords E-Lesson 3, T3 Grade: Basic 9 BECE Revision Subject: Mathematics Topic: Lengths and Areas of similar figures</vt:lpstr>
      <vt:lpstr>  Salient Points Use of Scale Factor to Calculate Length When we have corresponding lengths of similar shapes that are expressed in form of ratio, we can say that the ratio is called a scale factor. Thus, a scale factor is equal to the ratio of the  corresponding sides or lengths of similar shapes.</vt:lpstr>
      <vt:lpstr>Question 1 Two similar triangles have a scale factor of 1.4.  If the adjacent and opposite side of the similar triangles are 10cm and 16cm respectively. Calculate the length of the side of the larger triangle</vt:lpstr>
      <vt:lpstr>    Solution To solve the problem, we have to draw the similar triangle           A    P  10cm                 x                B     16cm    C              Q         y        R Let the corresponding lengths of the larger triangle be x and y respectively. Since the triangles are similar the ratio of their corresponding sides are equal. Thus,  AB/PQ = BC/QR  But the scale factor is 1.4  Hence  PQ/AB = 1.4,  So x/10  = 1.4   ∙: x = 1.4 x 10 = 14cm   ∙: PQ = 14cm </vt:lpstr>
      <vt:lpstr>Similarly,  QR/BC  =  1.4    y/16  =  1.4  y = 1.4 x 16 = 22.4   ∙: QR  =  22.4CM  </vt:lpstr>
      <vt:lpstr>Use of Scale factor to calculate Area The square of the ratio of the corresponding similar figures is equal to the ratio of the area of similar figures. Since scale factor is equal to the ratio of the corresponding side of similar shapes it them implies that the square of the scale factor is equal to the square of the ratio of the corresponding sides of similar shapes. </vt:lpstr>
      <vt:lpstr>Therefore, square of scale factor = area factor Also, area factor = ratio of areas of similar shapes</vt:lpstr>
      <vt:lpstr>Question 2 A building plan is drawn to a scale of 1:50.  If the plan of the building occupies 6cm2, find the actual area of the building in square metre  Solution Scale factor = 1:50  =  1/50 Area factor = (scale factor)2 = (1/50)2 Area of the building plan = 6cm2 = 6/10000cm2 (because 10000cm2 = 1m) 2</vt:lpstr>
      <vt:lpstr>Let the actual area of the building be xm2 Note that the area of the building plan is smaller than the actual area of the building. Thus (1/50)2 = 6/10000/x    1/2500   = 6/10000x by cross multiplying we have  10000x  =  2500 x 6  10000x  =  15000 Divide both sides by the coefficient of x which is 10000.   10000x/10000   = 15000/10000   x =  1.5  ∙: the actual area of the building  = 1.5m2</vt:lpstr>
      <vt:lpstr>Assignment 1) The lengths of two similar fields are in the ratio of 3:5. If the smaller field is 36m, find the length of the larger field. 2) The height of a model of a building is 15cm. If the scale factor is 1/200, what is the actual height of the real building? 3) The area of two similar triangles are in the ratio 4:7. If the area of the smaller triangle is 48cm2, what is the area of the bigger triangle 4) The perimeter of a sports-field is 136m and the perimeter of a similar sports-field is 172m, find the ratio of their areas. 5)The surface area of a tank is 31cm2.  Find the surface area of a similar circular tank which is 3 times as high</vt:lpstr>
      <vt:lpstr>Additional Studies  Study volumes of similar figures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Oxfords E-Lesson 3, T3 Grade: Basic 9 BECE Revision Subject: Mathematics Topic: Lengths and Areas of similar figures</dc:title>
  <dc:creator>Oxfords Int'l School</dc:creator>
  <cp:lastModifiedBy>Oxfords Int'l School</cp:lastModifiedBy>
  <cp:revision>18</cp:revision>
  <dcterms:created xsi:type="dcterms:W3CDTF">2020-05-15T23:08:13Z</dcterms:created>
  <dcterms:modified xsi:type="dcterms:W3CDTF">2020-05-18T20:17:48Z</dcterms:modified>
</cp:coreProperties>
</file>