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48E8D7C-E0F3-4F7C-8D41-90B4A2F970F4}" type="datetimeFigureOut">
              <a:rPr lang="en-US" smtClean="0"/>
              <a:pPr/>
              <a:t>5/23/2020</a:t>
            </a:fld>
            <a:endParaRPr lang="en-US"/>
          </a:p>
        </p:txBody>
      </p:sp>
      <p:sp>
        <p:nvSpPr>
          <p:cNvPr id="8" name="Slide Number Placeholder 7"/>
          <p:cNvSpPr>
            <a:spLocks noGrp="1"/>
          </p:cNvSpPr>
          <p:nvPr>
            <p:ph type="sldNum" sz="quarter" idx="11"/>
          </p:nvPr>
        </p:nvSpPr>
        <p:spPr/>
        <p:txBody>
          <a:bodyPr/>
          <a:lstStyle/>
          <a:p>
            <a:fld id="{71A8C217-A56C-4F7F-B3DD-C896A789D260}"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8E8D7C-E0F3-4F7C-8D41-90B4A2F970F4}"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8C217-A56C-4F7F-B3DD-C896A789D2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8E8D7C-E0F3-4F7C-8D41-90B4A2F970F4}"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8C217-A56C-4F7F-B3DD-C896A789D2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E8D7C-E0F3-4F7C-8D41-90B4A2F970F4}"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8C217-A56C-4F7F-B3DD-C896A789D2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8E8D7C-E0F3-4F7C-8D41-90B4A2F970F4}"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8C217-A56C-4F7F-B3DD-C896A789D2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48E8D7C-E0F3-4F7C-8D41-90B4A2F970F4}"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8C217-A56C-4F7F-B3DD-C896A789D260}"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48E8D7C-E0F3-4F7C-8D41-90B4A2F970F4}" type="datetimeFigureOut">
              <a:rPr lang="en-US" smtClean="0"/>
              <a:pPr/>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8C217-A56C-4F7F-B3DD-C896A789D260}"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8E8D7C-E0F3-4F7C-8D41-90B4A2F970F4}" type="datetimeFigureOut">
              <a:rPr lang="en-US" smtClean="0"/>
              <a:pPr/>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8C217-A56C-4F7F-B3DD-C896A789D2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E8D7C-E0F3-4F7C-8D41-90B4A2F970F4}" type="datetimeFigureOut">
              <a:rPr lang="en-US" smtClean="0"/>
              <a:pPr/>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8C217-A56C-4F7F-B3DD-C896A789D2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E8D7C-E0F3-4F7C-8D41-90B4A2F970F4}"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8C217-A56C-4F7F-B3DD-C896A789D2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8E8D7C-E0F3-4F7C-8D41-90B4A2F970F4}"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8C217-A56C-4F7F-B3DD-C896A789D2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48E8D7C-E0F3-4F7C-8D41-90B4A2F970F4}" type="datetimeFigureOut">
              <a:rPr lang="en-US" smtClean="0"/>
              <a:pPr/>
              <a:t>5/23/2020</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71A8C217-A56C-4F7F-B3DD-C896A789D260}"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362200"/>
            <a:ext cx="8077200" cy="1673352"/>
          </a:xfrm>
        </p:spPr>
        <p:txBody>
          <a:bodyPr>
            <a:normAutofit fontScale="90000"/>
          </a:bodyPr>
          <a:lstStyle/>
          <a:p>
            <a:pPr algn="l"/>
            <a:r>
              <a:rPr lang="en-US" sz="2800" dirty="0" smtClean="0">
                <a:latin typeface="Arial" pitchFamily="34" charset="0"/>
                <a:cs typeface="Arial" pitchFamily="34" charset="0"/>
              </a:rPr>
              <a:t>		</a:t>
            </a:r>
            <a:r>
              <a:rPr lang="en-US" sz="2800" b="1" dirty="0" smtClean="0">
                <a:latin typeface="Arial" pitchFamily="34" charset="0"/>
                <a:cs typeface="Arial" pitchFamily="34" charset="0"/>
              </a:rPr>
              <a:t>Oxfords E-Lesson 2, T3</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	Grade:	SS2</a:t>
            </a:r>
            <a:br>
              <a:rPr lang="en-US" sz="2800" dirty="0" smtClean="0">
                <a:latin typeface="Arial" pitchFamily="34" charset="0"/>
                <a:cs typeface="Arial" pitchFamily="34" charset="0"/>
              </a:rPr>
            </a:br>
            <a:r>
              <a:rPr lang="en-US" sz="2800" dirty="0" smtClean="0">
                <a:latin typeface="Arial" pitchFamily="34" charset="0"/>
                <a:cs typeface="Arial" pitchFamily="34" charset="0"/>
              </a:rPr>
              <a:t>	Subject:	</a:t>
            </a:r>
            <a:r>
              <a:rPr lang="en-US" sz="2800" dirty="0" smtClean="0">
                <a:solidFill>
                  <a:srgbClr val="FF0000"/>
                </a:solidFill>
                <a:latin typeface="Arial" pitchFamily="34" charset="0"/>
                <a:cs typeface="Arial" pitchFamily="34" charset="0"/>
              </a:rPr>
              <a:t>Mathematics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	Topic:		Linear Inequalities</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102659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7315200" cy="3408285"/>
          </a:xfrm>
        </p:spPr>
        <p:txBody>
          <a:bodyPr>
            <a:normAutofit fontScale="90000"/>
          </a:bodyPr>
          <a:lstStyle/>
          <a:p>
            <a:r>
              <a:rPr lang="en-US" sz="2800" b="1" dirty="0" smtClean="0">
                <a:latin typeface="Arial" pitchFamily="34" charset="0"/>
                <a:cs typeface="Arial" pitchFamily="34" charset="0"/>
              </a:rPr>
              <a:t>		</a:t>
            </a:r>
            <a:r>
              <a:rPr lang="en-US" sz="2800" b="1" dirty="0" smtClean="0">
                <a:solidFill>
                  <a:srgbClr val="FF0000"/>
                </a:solidFill>
                <a:latin typeface="Arial" pitchFamily="34" charset="0"/>
                <a:cs typeface="Arial" pitchFamily="34" charset="0"/>
              </a:rPr>
              <a:t>Salient Points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b="1" u="sng" dirty="0" smtClean="0">
                <a:solidFill>
                  <a:schemeClr val="accent5"/>
                </a:solidFill>
                <a:latin typeface="Arial" pitchFamily="34" charset="0"/>
                <a:cs typeface="Arial" pitchFamily="34" charset="0"/>
              </a:rPr>
              <a:t>Word Problems Involving Inequalities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There are many practical situations in which systems of inequalities are more significant than system of equations.  Many highways have both a minimum and a maximum speed limit.  If the minimum is 50km/h and the maximum is 80km/h, the allowable speed(s) could be written as:</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50 </a:t>
            </a:r>
            <a:r>
              <a:rPr lang="en-US" sz="2800" dirty="0" smtClean="0">
                <a:latin typeface="Arial"/>
                <a:cs typeface="Arial"/>
              </a:rPr>
              <a:t>≤</a:t>
            </a:r>
            <a:r>
              <a:rPr lang="en-US" sz="2800" dirty="0" smtClean="0">
                <a:latin typeface="Arial" pitchFamily="34" charset="0"/>
                <a:cs typeface="Arial" pitchFamily="34" charset="0"/>
              </a:rPr>
              <a:t> S </a:t>
            </a:r>
            <a:r>
              <a:rPr lang="en-US" sz="2800" dirty="0" smtClean="0">
                <a:latin typeface="Arial"/>
                <a:cs typeface="Arial"/>
              </a:rPr>
              <a:t>≤</a:t>
            </a:r>
            <a:r>
              <a:rPr lang="en-US" sz="2800" dirty="0" smtClean="0">
                <a:latin typeface="Arial" pitchFamily="34" charset="0"/>
                <a:cs typeface="Arial" pitchFamily="34" charset="0"/>
              </a:rPr>
              <a:t> 80</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336568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1"/>
            <a:ext cx="7315200" cy="5410200"/>
          </a:xfrm>
        </p:spPr>
        <p:txBody>
          <a:bodyPr>
            <a:normAutofit fontScale="90000"/>
          </a:bodyPr>
          <a:lstStyle/>
          <a:p>
            <a:r>
              <a:rPr lang="en-US" sz="2800" b="1" u="sng" dirty="0" smtClean="0">
                <a:solidFill>
                  <a:srgbClr val="FF0000"/>
                </a:solidFill>
                <a:latin typeface="Arial" pitchFamily="34" charset="0"/>
                <a:cs typeface="Arial" pitchFamily="34" charset="0"/>
              </a:rPr>
              <a:t>Question 1</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A boy has a total of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100.00. He was warned by his mother not to spend all the amount. He bought x pencils at </a:t>
            </a:r>
            <a:r>
              <a:rPr lang="en-US" sz="2800" strike="dblStrike" dirty="0">
                <a:latin typeface="Arial" pitchFamily="34" charset="0"/>
                <a:cs typeface="Arial" pitchFamily="34" charset="0"/>
              </a:rPr>
              <a:t>N</a:t>
            </a:r>
            <a:r>
              <a:rPr lang="en-US" sz="2800" dirty="0" smtClean="0">
                <a:latin typeface="Arial" pitchFamily="34" charset="0"/>
                <a:cs typeface="Arial" pitchFamily="34" charset="0"/>
              </a:rPr>
              <a:t>5.00 each and (x+7) buns at </a:t>
            </a:r>
            <a:r>
              <a:rPr lang="en-US" sz="2800" strike="dblStrike" dirty="0">
                <a:latin typeface="Arial" pitchFamily="34" charset="0"/>
                <a:cs typeface="Arial" pitchFamily="34" charset="0"/>
              </a:rPr>
              <a:t>N</a:t>
            </a:r>
            <a:r>
              <a:rPr lang="en-US" sz="2800" dirty="0" smtClean="0">
                <a:latin typeface="Arial" pitchFamily="34" charset="0"/>
                <a:cs typeface="Arial" pitchFamily="34" charset="0"/>
              </a:rPr>
              <a:t>10.00 each. Form an inequality in x, and solve to find the range of values of x </a:t>
            </a:r>
            <a:br>
              <a:rPr lang="en-US" sz="2800" dirty="0" smtClean="0">
                <a:latin typeface="Arial" pitchFamily="34" charset="0"/>
                <a:cs typeface="Arial" pitchFamily="34" charset="0"/>
              </a:rPr>
            </a:br>
            <a:r>
              <a:rPr lang="en-US" sz="2800" dirty="0">
                <a:latin typeface="Arial" pitchFamily="34" charset="0"/>
                <a:cs typeface="Arial" pitchFamily="34" charset="0"/>
              </a:rPr>
              <a:t/>
            </a:r>
            <a:br>
              <a:rPr lang="en-US" sz="2800" dirty="0">
                <a:latin typeface="Arial" pitchFamily="34" charset="0"/>
                <a:cs typeface="Arial" pitchFamily="34" charset="0"/>
              </a:rPr>
            </a:br>
            <a:r>
              <a:rPr lang="en-US" sz="2800" b="1" u="sng" dirty="0" smtClean="0">
                <a:solidFill>
                  <a:srgbClr val="FF0000"/>
                </a:solidFill>
                <a:latin typeface="Arial" pitchFamily="34" charset="0"/>
                <a:cs typeface="Arial" pitchFamily="34" charset="0"/>
              </a:rPr>
              <a:t>Solution</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Since x pencils cost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5.00 each</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(x+7 buns cost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10.00 each</a:t>
            </a:r>
            <a:br>
              <a:rPr lang="en-US" sz="2800" dirty="0" smtClean="0">
                <a:latin typeface="Arial" pitchFamily="34" charset="0"/>
                <a:cs typeface="Arial" pitchFamily="34" charset="0"/>
              </a:rPr>
            </a:br>
            <a:r>
              <a:rPr lang="en-US" sz="2800" dirty="0" smtClean="0">
                <a:latin typeface="Arial" pitchFamily="34" charset="0"/>
                <a:cs typeface="Arial" pitchFamily="34" charset="0"/>
              </a:rPr>
              <a:t>Total cost of x pencils 	=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5.00 x  </a:t>
            </a:r>
            <a:r>
              <a:rPr lang="en-US" sz="2800" dirty="0" err="1" smtClean="0">
                <a:latin typeface="Courier New" pitchFamily="49" charset="0"/>
                <a:cs typeface="Courier New" pitchFamily="49" charset="0"/>
              </a:rPr>
              <a:t>x</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				=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5x</a:t>
            </a:r>
            <a:br>
              <a:rPr lang="en-US" sz="2800" dirty="0" smtClean="0">
                <a:latin typeface="Arial" pitchFamily="34" charset="0"/>
                <a:cs typeface="Arial" pitchFamily="34" charset="0"/>
              </a:rPr>
            </a:br>
            <a:r>
              <a:rPr lang="en-US" sz="2800" dirty="0" smtClean="0">
                <a:latin typeface="Arial" pitchFamily="34" charset="0"/>
                <a:cs typeface="Arial" pitchFamily="34" charset="0"/>
              </a:rPr>
              <a:t>Total cost of (x+7) buns	=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10.00 x (x+7)</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10(x+7)</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94312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6019799"/>
          </a:xfrm>
        </p:spPr>
        <p:txBody>
          <a:bodyPr>
            <a:noAutofit/>
          </a:bodyPr>
          <a:lstStyle/>
          <a:p>
            <a:r>
              <a:rPr lang="en-US" sz="2400" dirty="0" smtClean="0">
                <a:latin typeface="Arial" pitchFamily="34" charset="0"/>
                <a:cs typeface="Arial" pitchFamily="34" charset="0"/>
              </a:rPr>
              <a:t>Since the total money on him was </a:t>
            </a:r>
            <a:r>
              <a:rPr lang="en-US" sz="2400" strike="dblStrike" dirty="0" smtClean="0">
                <a:latin typeface="Arial" pitchFamily="34" charset="0"/>
                <a:cs typeface="Arial" pitchFamily="34" charset="0"/>
              </a:rPr>
              <a:t>N</a:t>
            </a:r>
            <a:r>
              <a:rPr lang="en-US" sz="2400" dirty="0" smtClean="0">
                <a:latin typeface="Arial" pitchFamily="34" charset="0"/>
                <a:cs typeface="Arial" pitchFamily="34" charset="0"/>
              </a:rPr>
              <a:t>100.00 and he was warned not to spend all, it means he spent less than </a:t>
            </a:r>
            <a:r>
              <a:rPr lang="en-US" sz="2400" strike="dblStrike" dirty="0" smtClean="0">
                <a:latin typeface="Arial" pitchFamily="34" charset="0"/>
                <a:cs typeface="Arial" pitchFamily="34" charset="0"/>
              </a:rPr>
              <a:t>N</a:t>
            </a:r>
            <a:r>
              <a:rPr lang="en-US" sz="2400" dirty="0" smtClean="0">
                <a:latin typeface="Arial" pitchFamily="34" charset="0"/>
                <a:cs typeface="Arial" pitchFamily="34" charset="0"/>
              </a:rPr>
              <a:t>100.00</a:t>
            </a:r>
            <a:br>
              <a:rPr lang="en-US" sz="2400" dirty="0" smtClean="0">
                <a:latin typeface="Arial" pitchFamily="34" charset="0"/>
                <a:cs typeface="Arial" pitchFamily="34" charset="0"/>
              </a:rPr>
            </a:br>
            <a:r>
              <a:rPr lang="en-US" sz="2400" dirty="0" smtClean="0">
                <a:latin typeface="Arial" pitchFamily="34" charset="0"/>
                <a:cs typeface="Arial" pitchFamily="34" charset="0"/>
              </a:rPr>
              <a:t>Total money spent  &lt;  </a:t>
            </a:r>
            <a:r>
              <a:rPr lang="en-US" sz="2400" strike="dblStrike" dirty="0" smtClean="0">
                <a:latin typeface="Arial" pitchFamily="34" charset="0"/>
                <a:cs typeface="Arial" pitchFamily="34" charset="0"/>
              </a:rPr>
              <a:t>N</a:t>
            </a:r>
            <a:r>
              <a:rPr lang="en-US" sz="2400" dirty="0" smtClean="0">
                <a:latin typeface="Arial" pitchFamily="34" charset="0"/>
                <a:cs typeface="Arial" pitchFamily="34" charset="0"/>
              </a:rPr>
              <a:t>100.00</a:t>
            </a:r>
            <a:br>
              <a:rPr lang="en-US" sz="2400" dirty="0" smtClean="0">
                <a:latin typeface="Arial" pitchFamily="34" charset="0"/>
                <a:cs typeface="Arial" pitchFamily="34" charset="0"/>
              </a:rPr>
            </a:br>
            <a:r>
              <a:rPr lang="en-US" sz="2400" dirty="0" smtClean="0">
                <a:latin typeface="Arial" pitchFamily="34" charset="0"/>
                <a:cs typeface="Arial" pitchFamily="34" charset="0"/>
              </a:rPr>
              <a:t>Total money spent on pencils + total money spent on buns &lt;  </a:t>
            </a:r>
            <a:r>
              <a:rPr lang="en-US" sz="2400" strike="dblStrike" dirty="0" smtClean="0">
                <a:latin typeface="Arial" pitchFamily="34" charset="0"/>
                <a:cs typeface="Arial" pitchFamily="34" charset="0"/>
              </a:rPr>
              <a:t>N</a:t>
            </a:r>
            <a:r>
              <a:rPr lang="en-US" sz="2400" dirty="0" smtClean="0">
                <a:latin typeface="Arial" pitchFamily="34" charset="0"/>
                <a:cs typeface="Arial" pitchFamily="34" charset="0"/>
              </a:rPr>
              <a:t>100.00</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5x  + 10(x+7)  &lt;  100</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5x  +  10x  + 70 &lt; 100</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15x +  70   &lt;  100</a:t>
            </a:r>
            <a:br>
              <a:rPr lang="en-US" sz="2400" dirty="0" smtClean="0">
                <a:latin typeface="Arial" pitchFamily="34" charset="0"/>
                <a:cs typeface="Arial" pitchFamily="34" charset="0"/>
              </a:rPr>
            </a:br>
            <a:r>
              <a:rPr lang="en-US" sz="2400" dirty="0" smtClean="0">
                <a:latin typeface="Arial" pitchFamily="34" charset="0"/>
                <a:cs typeface="Arial" pitchFamily="34" charset="0"/>
              </a:rPr>
              <a:t>Subtract 70 from both sides of the inequality</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15x  +  70 – 70 &lt; 100 – 70</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15x + 0 &lt; 30</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15x &lt; 30</a:t>
            </a:r>
            <a:br>
              <a:rPr lang="en-US" sz="2400" dirty="0" smtClean="0">
                <a:latin typeface="Arial" pitchFamily="34" charset="0"/>
                <a:cs typeface="Arial" pitchFamily="34" charset="0"/>
              </a:rPr>
            </a:br>
            <a:r>
              <a:rPr lang="en-US" sz="2400" dirty="0" smtClean="0">
                <a:latin typeface="Arial" pitchFamily="34" charset="0"/>
                <a:cs typeface="Arial" pitchFamily="34" charset="0"/>
              </a:rPr>
              <a:t>Divide both sides by 15 (the coefficient of x)</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baseline="30000" dirty="0" smtClean="0">
                <a:latin typeface="Arial" pitchFamily="34" charset="0"/>
                <a:cs typeface="Arial" pitchFamily="34" charset="0"/>
              </a:rPr>
              <a:t>15x</a:t>
            </a:r>
            <a:r>
              <a:rPr lang="en-US" sz="2400" dirty="0" smtClean="0">
                <a:latin typeface="Arial" pitchFamily="34" charset="0"/>
                <a:cs typeface="Arial" pitchFamily="34" charset="0"/>
              </a:rPr>
              <a:t>/</a:t>
            </a:r>
            <a:r>
              <a:rPr lang="en-US" sz="2400" baseline="-25000" dirty="0" smtClean="0">
                <a:latin typeface="Arial" pitchFamily="34" charset="0"/>
                <a:cs typeface="Arial" pitchFamily="34" charset="0"/>
              </a:rPr>
              <a:t>15</a:t>
            </a:r>
            <a:r>
              <a:rPr lang="en-US" sz="2400" dirty="0" smtClean="0">
                <a:latin typeface="Arial" pitchFamily="34" charset="0"/>
                <a:cs typeface="Arial" pitchFamily="34" charset="0"/>
              </a:rPr>
              <a:t>  &lt; </a:t>
            </a:r>
            <a:r>
              <a:rPr lang="en-US" sz="2400" baseline="30000" dirty="0" smtClean="0">
                <a:latin typeface="Arial" pitchFamily="34" charset="0"/>
                <a:cs typeface="Arial" pitchFamily="34" charset="0"/>
              </a:rPr>
              <a:t>30</a:t>
            </a:r>
            <a:r>
              <a:rPr lang="en-US" sz="2400" dirty="0" smtClean="0">
                <a:latin typeface="Arial" pitchFamily="34" charset="0"/>
                <a:cs typeface="Arial" pitchFamily="34" charset="0"/>
              </a:rPr>
              <a:t>/</a:t>
            </a:r>
            <a:r>
              <a:rPr lang="en-US" sz="2400" baseline="-25000" dirty="0" smtClean="0">
                <a:latin typeface="Arial" pitchFamily="34" charset="0"/>
                <a:cs typeface="Arial" pitchFamily="34" charset="0"/>
              </a:rPr>
              <a:t>15</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x  &lt;  2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106415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7315200" cy="2112885"/>
          </a:xfrm>
        </p:spPr>
        <p:txBody>
          <a:bodyPr>
            <a:normAutofit fontScale="90000"/>
          </a:bodyPr>
          <a:lstStyle/>
          <a:p>
            <a:r>
              <a:rPr lang="en-US" sz="2800" b="1" u="sng" dirty="0" smtClean="0">
                <a:solidFill>
                  <a:srgbClr val="FF0000"/>
                </a:solidFill>
                <a:latin typeface="Arial" pitchFamily="34" charset="0"/>
                <a:cs typeface="Arial" pitchFamily="34" charset="0"/>
              </a:rPr>
              <a:t>Question 2</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A boy bought x packets of sweets at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25.00 each and 4x packets of biscuits at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75.00 each. He has some change from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1,000.00, form an inequality in x and solve it to find the range of values of x</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192662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2600"/>
            <a:ext cx="7315200" cy="3352800"/>
          </a:xfrm>
        </p:spPr>
        <p:txBody>
          <a:bodyPr>
            <a:normAutofit/>
          </a:bodyPr>
          <a:lstStyle/>
          <a:p>
            <a:r>
              <a:rPr lang="en-US" sz="2800" b="1" u="sng" dirty="0" smtClean="0">
                <a:solidFill>
                  <a:srgbClr val="FF0000"/>
                </a:solidFill>
                <a:latin typeface="Arial" pitchFamily="34" charset="0"/>
                <a:cs typeface="Arial" pitchFamily="34" charset="0"/>
              </a:rPr>
              <a:t>Solution</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400" dirty="0" smtClean="0">
                <a:latin typeface="Arial" pitchFamily="34" charset="0"/>
                <a:cs typeface="Arial" pitchFamily="34" charset="0"/>
              </a:rPr>
              <a:t>Since x packets of sweets cost </a:t>
            </a:r>
            <a:r>
              <a:rPr lang="en-US" sz="2400" strike="dblStrike" dirty="0" smtClean="0">
                <a:latin typeface="Arial" pitchFamily="34" charset="0"/>
                <a:cs typeface="Arial" pitchFamily="34" charset="0"/>
              </a:rPr>
              <a:t>N</a:t>
            </a:r>
            <a:r>
              <a:rPr lang="en-US" sz="2400" dirty="0" smtClean="0">
                <a:latin typeface="Arial" pitchFamily="34" charset="0"/>
                <a:cs typeface="Arial" pitchFamily="34" charset="0"/>
              </a:rPr>
              <a:t>25.00 each 4x packets of biscuits cost </a:t>
            </a:r>
            <a:r>
              <a:rPr lang="en-US" sz="2400" strike="dblStrike" dirty="0" smtClean="0">
                <a:latin typeface="Arial" pitchFamily="34" charset="0"/>
                <a:cs typeface="Arial" pitchFamily="34" charset="0"/>
              </a:rPr>
              <a:t>N</a:t>
            </a:r>
            <a:r>
              <a:rPr lang="en-US" sz="2400" dirty="0" smtClean="0">
                <a:latin typeface="Arial" pitchFamily="34" charset="0"/>
                <a:cs typeface="Arial" pitchFamily="34" charset="0"/>
              </a:rPr>
              <a:t>75.00 each</a:t>
            </a:r>
            <a:br>
              <a:rPr lang="en-US" sz="2400" dirty="0" smtClean="0">
                <a:latin typeface="Arial" pitchFamily="34" charset="0"/>
                <a:cs typeface="Arial" pitchFamily="34" charset="0"/>
              </a:rPr>
            </a:br>
            <a:r>
              <a:rPr lang="en-US" sz="2400" dirty="0" smtClean="0">
                <a:latin typeface="Arial" pitchFamily="34" charset="0"/>
                <a:cs typeface="Arial" pitchFamily="34" charset="0"/>
              </a:rPr>
              <a:t>Total cost of x packets of sweets = </a:t>
            </a:r>
            <a:r>
              <a:rPr lang="en-US" sz="2400" strike="dblStrike" dirty="0" smtClean="0">
                <a:latin typeface="Arial" pitchFamily="34" charset="0"/>
                <a:cs typeface="Arial" pitchFamily="34" charset="0"/>
              </a:rPr>
              <a:t>N</a:t>
            </a:r>
            <a:r>
              <a:rPr lang="en-US" sz="2400" dirty="0" smtClean="0">
                <a:latin typeface="Arial" pitchFamily="34" charset="0"/>
                <a:cs typeface="Arial" pitchFamily="34" charset="0"/>
              </a:rPr>
              <a:t>25.00 x  </a:t>
            </a:r>
            <a:r>
              <a:rPr lang="en-US" sz="2400" dirty="0" err="1" smtClean="0">
                <a:latin typeface="Arial" pitchFamily="34" charset="0"/>
                <a:cs typeface="Arial" pitchFamily="34" charset="0"/>
              </a:rPr>
              <a:t>x</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  </a:t>
            </a:r>
            <a:r>
              <a:rPr lang="en-US" sz="2400" strike="dblStrike" dirty="0">
                <a:latin typeface="Arial" pitchFamily="34" charset="0"/>
                <a:cs typeface="Arial" pitchFamily="34" charset="0"/>
              </a:rPr>
              <a:t>N</a:t>
            </a:r>
            <a:r>
              <a:rPr lang="en-US" sz="2400" dirty="0" smtClean="0">
                <a:latin typeface="Arial" pitchFamily="34" charset="0"/>
                <a:cs typeface="Arial" pitchFamily="34" charset="0"/>
              </a:rPr>
              <a:t>25x </a:t>
            </a:r>
            <a:br>
              <a:rPr lang="en-US" sz="2400" dirty="0" smtClean="0">
                <a:latin typeface="Arial" pitchFamily="34" charset="0"/>
                <a:cs typeface="Arial" pitchFamily="34" charset="0"/>
              </a:rPr>
            </a:br>
            <a:r>
              <a:rPr lang="en-US" sz="2400" dirty="0" smtClean="0">
                <a:latin typeface="Arial" pitchFamily="34" charset="0"/>
                <a:cs typeface="Arial" pitchFamily="34" charset="0"/>
              </a:rPr>
              <a:t>Total cost of 4x packets of  biscuits = </a:t>
            </a:r>
            <a:r>
              <a:rPr lang="en-US" sz="2400" strike="dblStrike" dirty="0">
                <a:latin typeface="Arial" pitchFamily="34" charset="0"/>
                <a:cs typeface="Arial" pitchFamily="34" charset="0"/>
              </a:rPr>
              <a:t>N</a:t>
            </a:r>
            <a:r>
              <a:rPr lang="en-US" sz="2400" dirty="0" smtClean="0">
                <a:latin typeface="Arial" pitchFamily="34" charset="0"/>
                <a:cs typeface="Arial" pitchFamily="34" charset="0"/>
              </a:rPr>
              <a:t>75.00 x 4x</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 </a:t>
            </a:r>
            <a:r>
              <a:rPr lang="en-US" sz="2400" strike="dblStrike" dirty="0">
                <a:latin typeface="Arial" pitchFamily="34" charset="0"/>
                <a:cs typeface="Arial" pitchFamily="34" charset="0"/>
              </a:rPr>
              <a:t>N</a:t>
            </a:r>
            <a:r>
              <a:rPr lang="en-US" sz="2400" dirty="0" smtClean="0">
                <a:latin typeface="Arial" pitchFamily="34" charset="0"/>
                <a:cs typeface="Arial" pitchFamily="34" charset="0"/>
              </a:rPr>
              <a:t>300x</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370355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1"/>
            <a:ext cx="7315200" cy="3810000"/>
          </a:xfrm>
        </p:spPr>
        <p:txBody>
          <a:bodyPr>
            <a:normAutofit fontScale="90000"/>
          </a:bodyPr>
          <a:lstStyle/>
          <a:p>
            <a:r>
              <a:rPr lang="en-US" sz="2800" dirty="0" smtClean="0">
                <a:latin typeface="Arial" pitchFamily="34" charset="0"/>
                <a:cs typeface="Arial" pitchFamily="34" charset="0"/>
              </a:rPr>
              <a:t>Since he had some change from the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1,000.00, it means he spent less than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1,000.00.</a:t>
            </a:r>
            <a:br>
              <a:rPr lang="en-US" sz="2800" dirty="0" smtClean="0">
                <a:latin typeface="Arial" pitchFamily="34" charset="0"/>
                <a:cs typeface="Arial" pitchFamily="34" charset="0"/>
              </a:rPr>
            </a:br>
            <a:r>
              <a:rPr lang="en-US" sz="2800" dirty="0" smtClean="0">
                <a:latin typeface="Arial" pitchFamily="34" charset="0"/>
                <a:cs typeface="Arial" pitchFamily="34" charset="0"/>
              </a:rPr>
              <a:t>Total money spent  &lt;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1,000.00</a:t>
            </a:r>
            <a:br>
              <a:rPr lang="en-US" sz="2800" dirty="0" smtClean="0">
                <a:latin typeface="Arial" pitchFamily="34" charset="0"/>
                <a:cs typeface="Arial" pitchFamily="34" charset="0"/>
              </a:rPr>
            </a:br>
            <a:r>
              <a:rPr lang="en-US" sz="2800" dirty="0" smtClean="0">
                <a:latin typeface="Arial" pitchFamily="34" charset="0"/>
                <a:cs typeface="Arial" pitchFamily="34" charset="0"/>
              </a:rPr>
              <a:t>	25x  +  300x  &lt;  1000</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325x  &lt;  1000</a:t>
            </a:r>
            <a:br>
              <a:rPr lang="en-US" sz="2800" dirty="0" smtClean="0">
                <a:latin typeface="Arial" pitchFamily="34" charset="0"/>
                <a:cs typeface="Arial" pitchFamily="34" charset="0"/>
              </a:rPr>
            </a:br>
            <a:r>
              <a:rPr lang="en-US" sz="2800" dirty="0" smtClean="0">
                <a:latin typeface="Arial" pitchFamily="34" charset="0"/>
                <a:cs typeface="Arial" pitchFamily="34" charset="0"/>
              </a:rPr>
              <a:t>divide both sides by 325</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baseline="30000" dirty="0" smtClean="0">
                <a:latin typeface="Arial" pitchFamily="34" charset="0"/>
                <a:cs typeface="Arial" pitchFamily="34" charset="0"/>
              </a:rPr>
              <a:t>325</a:t>
            </a:r>
            <a:r>
              <a:rPr lang="en-US" sz="2800" dirty="0" smtClean="0">
                <a:latin typeface="Arial" pitchFamily="34" charset="0"/>
                <a:cs typeface="Arial" pitchFamily="34" charset="0"/>
              </a:rPr>
              <a:t>/</a:t>
            </a:r>
            <a:r>
              <a:rPr lang="en-US" sz="2800" baseline="-25000" dirty="0" smtClean="0">
                <a:latin typeface="Arial" pitchFamily="34" charset="0"/>
                <a:cs typeface="Arial" pitchFamily="34" charset="0"/>
              </a:rPr>
              <a:t>325</a:t>
            </a:r>
            <a:r>
              <a:rPr lang="en-US" sz="2800" dirty="0" smtClean="0">
                <a:latin typeface="Arial" pitchFamily="34" charset="0"/>
                <a:cs typeface="Arial" pitchFamily="34" charset="0"/>
              </a:rPr>
              <a:t>  &lt; </a:t>
            </a:r>
            <a:r>
              <a:rPr lang="en-US" sz="2800" baseline="30000" dirty="0" smtClean="0">
                <a:latin typeface="Arial" pitchFamily="34" charset="0"/>
                <a:cs typeface="Arial" pitchFamily="34" charset="0"/>
              </a:rPr>
              <a:t>1000</a:t>
            </a:r>
            <a:r>
              <a:rPr lang="en-US" sz="2800" dirty="0" smtClean="0">
                <a:latin typeface="Arial" pitchFamily="34" charset="0"/>
                <a:cs typeface="Arial" pitchFamily="34" charset="0"/>
              </a:rPr>
              <a:t>/</a:t>
            </a:r>
            <a:r>
              <a:rPr lang="en-US" sz="2800" baseline="-25000" dirty="0" smtClean="0">
                <a:latin typeface="Arial" pitchFamily="34" charset="0"/>
                <a:cs typeface="Arial" pitchFamily="34" charset="0"/>
              </a:rPr>
              <a:t>325</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x  &lt;  </a:t>
            </a:r>
            <a:r>
              <a:rPr lang="en-US" sz="2800" baseline="30000" dirty="0" smtClean="0">
                <a:latin typeface="Arial" pitchFamily="34" charset="0"/>
                <a:cs typeface="Arial" pitchFamily="34" charset="0"/>
              </a:rPr>
              <a:t>40</a:t>
            </a:r>
            <a:r>
              <a:rPr lang="en-US" sz="2800" dirty="0" smtClean="0">
                <a:latin typeface="Arial" pitchFamily="34" charset="0"/>
                <a:cs typeface="Arial" pitchFamily="34" charset="0"/>
              </a:rPr>
              <a:t>/</a:t>
            </a:r>
            <a:r>
              <a:rPr lang="en-US" sz="2800" baseline="-25000" dirty="0" smtClean="0">
                <a:latin typeface="Arial" pitchFamily="34" charset="0"/>
                <a:cs typeface="Arial" pitchFamily="34" charset="0"/>
              </a:rPr>
              <a:t>30</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x  &lt; 3</a:t>
            </a:r>
            <a:r>
              <a:rPr lang="en-US" sz="2800" baseline="30000" dirty="0" smtClean="0">
                <a:latin typeface="Arial" pitchFamily="34" charset="0"/>
                <a:cs typeface="Arial" pitchFamily="34" charset="0"/>
              </a:rPr>
              <a:t>1</a:t>
            </a:r>
            <a:r>
              <a:rPr lang="en-US" sz="2800" dirty="0" smtClean="0">
                <a:latin typeface="Arial" pitchFamily="34" charset="0"/>
                <a:cs typeface="Arial" pitchFamily="34" charset="0"/>
              </a:rPr>
              <a:t>/</a:t>
            </a:r>
            <a:r>
              <a:rPr lang="en-US" sz="2800" baseline="-25000" dirty="0" smtClean="0">
                <a:latin typeface="Arial" pitchFamily="34" charset="0"/>
                <a:cs typeface="Arial" pitchFamily="34" charset="0"/>
              </a:rPr>
              <a:t>13</a:t>
            </a:r>
            <a:endParaRPr lang="en-US" sz="2800" baseline="-25000" dirty="0">
              <a:latin typeface="Arial" pitchFamily="34" charset="0"/>
              <a:cs typeface="Arial" pitchFamily="34" charset="0"/>
            </a:endParaRPr>
          </a:p>
        </p:txBody>
      </p:sp>
    </p:spTree>
    <p:extLst>
      <p:ext uri="{BB962C8B-B14F-4D97-AF65-F5344CB8AC3E}">
        <p14:creationId xmlns:p14="http://schemas.microsoft.com/office/powerpoint/2010/main" xmlns="" val="262217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315200" cy="5257800"/>
          </a:xfrm>
        </p:spPr>
        <p:txBody>
          <a:bodyPr>
            <a:normAutofit fontScale="90000"/>
          </a:bodyPr>
          <a:lstStyle/>
          <a:p>
            <a:r>
              <a:rPr lang="en-US" sz="2800" b="1" u="sng" dirty="0" smtClean="0">
                <a:solidFill>
                  <a:srgbClr val="FF0000"/>
                </a:solidFill>
                <a:latin typeface="Arial" pitchFamily="34" charset="0"/>
                <a:cs typeface="Arial" pitchFamily="34" charset="0"/>
              </a:rPr>
              <a:t/>
            </a:r>
            <a:br>
              <a:rPr lang="en-US" sz="2800" b="1" u="sng" dirty="0" smtClean="0">
                <a:solidFill>
                  <a:srgbClr val="FF0000"/>
                </a:solidFill>
                <a:latin typeface="Arial" pitchFamily="34" charset="0"/>
                <a:cs typeface="Arial" pitchFamily="34" charset="0"/>
              </a:rPr>
            </a:br>
            <a:r>
              <a:rPr lang="en-US" sz="2800" b="1" u="sng" dirty="0">
                <a:solidFill>
                  <a:srgbClr val="FF0000"/>
                </a:solidFill>
                <a:latin typeface="Arial" pitchFamily="34" charset="0"/>
                <a:cs typeface="Arial" pitchFamily="34" charset="0"/>
              </a:rPr>
              <a:t/>
            </a:r>
            <a:br>
              <a:rPr lang="en-US" sz="2800" b="1" u="sng" dirty="0">
                <a:solidFill>
                  <a:srgbClr val="FF0000"/>
                </a:solidFill>
                <a:latin typeface="Arial" pitchFamily="34" charset="0"/>
                <a:cs typeface="Arial" pitchFamily="34" charset="0"/>
              </a:rPr>
            </a:br>
            <a:r>
              <a:rPr lang="en-US" sz="2800" b="1" u="sng" dirty="0" smtClean="0">
                <a:solidFill>
                  <a:srgbClr val="FF0000"/>
                </a:solidFill>
                <a:latin typeface="Arial" pitchFamily="34" charset="0"/>
                <a:cs typeface="Arial" pitchFamily="34" charset="0"/>
              </a:rPr>
              <a:t>Assignment</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700" dirty="0" smtClean="0">
                <a:latin typeface="Arial" pitchFamily="34" charset="0"/>
                <a:cs typeface="Arial" pitchFamily="34" charset="0"/>
              </a:rPr>
              <a:t>1. </a:t>
            </a:r>
            <a:r>
              <a:rPr lang="en-US" sz="2700" dirty="0" err="1" smtClean="0">
                <a:latin typeface="Arial" pitchFamily="34" charset="0"/>
                <a:cs typeface="Arial" pitchFamily="34" charset="0"/>
              </a:rPr>
              <a:t>Mr</a:t>
            </a:r>
            <a:r>
              <a:rPr lang="en-US" sz="2700" dirty="0" smtClean="0">
                <a:latin typeface="Arial" pitchFamily="34" charset="0"/>
                <a:cs typeface="Arial" pitchFamily="34" charset="0"/>
              </a:rPr>
              <a:t> </a:t>
            </a:r>
            <a:r>
              <a:rPr lang="en-US" sz="2700" dirty="0" err="1" smtClean="0">
                <a:latin typeface="Arial" pitchFamily="34" charset="0"/>
                <a:cs typeface="Arial" pitchFamily="34" charset="0"/>
              </a:rPr>
              <a:t>Usman</a:t>
            </a:r>
            <a:r>
              <a:rPr lang="en-US" sz="2700" dirty="0" smtClean="0">
                <a:latin typeface="Arial" pitchFamily="34" charset="0"/>
                <a:cs typeface="Arial" pitchFamily="34" charset="0"/>
              </a:rPr>
              <a:t> bought x magazines at </a:t>
            </a:r>
            <a:r>
              <a:rPr lang="en-US" sz="2700" strike="dblStrike" dirty="0" smtClean="0">
                <a:latin typeface="Arial" pitchFamily="34" charset="0"/>
                <a:cs typeface="Arial" pitchFamily="34" charset="0"/>
              </a:rPr>
              <a:t>N</a:t>
            </a:r>
            <a:r>
              <a:rPr lang="en-US" sz="2700" dirty="0" smtClean="0">
                <a:latin typeface="Arial" pitchFamily="34" charset="0"/>
                <a:cs typeface="Arial" pitchFamily="34" charset="0"/>
              </a:rPr>
              <a:t>50.00 each and (x+3) newspaper at </a:t>
            </a:r>
            <a:r>
              <a:rPr lang="en-US" sz="2700" strike="dblStrike" dirty="0" smtClean="0">
                <a:latin typeface="Arial" pitchFamily="34" charset="0"/>
                <a:cs typeface="Arial" pitchFamily="34" charset="0"/>
              </a:rPr>
              <a:t>N</a:t>
            </a:r>
            <a:r>
              <a:rPr lang="en-US" sz="2700" dirty="0" smtClean="0">
                <a:latin typeface="Arial" pitchFamily="34" charset="0"/>
                <a:cs typeface="Arial" pitchFamily="34" charset="0"/>
              </a:rPr>
              <a:t>20.00 each. He spends less than </a:t>
            </a:r>
            <a:r>
              <a:rPr lang="en-US" sz="2700" strike="dblStrike" dirty="0" smtClean="0">
                <a:latin typeface="Arial" pitchFamily="34" charset="0"/>
                <a:cs typeface="Arial" pitchFamily="34" charset="0"/>
              </a:rPr>
              <a:t>N</a:t>
            </a:r>
            <a:r>
              <a:rPr lang="en-US" sz="2700" dirty="0" smtClean="0">
                <a:latin typeface="Arial" pitchFamily="34" charset="0"/>
                <a:cs typeface="Arial" pitchFamily="34" charset="0"/>
              </a:rPr>
              <a:t>500.00, form an inequality in x and solve it to find the range of values of x</a:t>
            </a:r>
            <a:br>
              <a:rPr lang="en-US" sz="2700" dirty="0" smtClean="0">
                <a:latin typeface="Arial" pitchFamily="34" charset="0"/>
                <a:cs typeface="Arial" pitchFamily="34" charset="0"/>
              </a:rPr>
            </a:br>
            <a:r>
              <a:rPr lang="en-US" sz="2700" dirty="0" smtClean="0">
                <a:latin typeface="Arial" pitchFamily="34" charset="0"/>
                <a:cs typeface="Arial" pitchFamily="34" charset="0"/>
              </a:rPr>
              <a:t>2. The numerator of a fraction is x, the denominator is 5 more than the numerator and the value of the fraction is less than </a:t>
            </a:r>
            <a:r>
              <a:rPr lang="en-US" sz="2700" dirty="0" smtClean="0">
                <a:latin typeface="Arial"/>
                <a:cs typeface="Arial"/>
              </a:rPr>
              <a:t>⅔</a:t>
            </a:r>
            <a:r>
              <a:rPr lang="en-US" sz="2700" dirty="0" smtClean="0">
                <a:latin typeface="Arial" pitchFamily="34" charset="0"/>
                <a:cs typeface="Arial" pitchFamily="34" charset="0"/>
              </a:rPr>
              <a:t>. Form an inequality in x and solve it to find the range of values of x</a:t>
            </a:r>
            <a:br>
              <a:rPr lang="en-US" sz="2700" dirty="0" smtClean="0">
                <a:latin typeface="Arial" pitchFamily="34" charset="0"/>
                <a:cs typeface="Arial" pitchFamily="34" charset="0"/>
              </a:rPr>
            </a:br>
            <a:r>
              <a:rPr lang="en-US" sz="2700" dirty="0" smtClean="0">
                <a:latin typeface="Arial" pitchFamily="34" charset="0"/>
                <a:cs typeface="Arial" pitchFamily="34" charset="0"/>
              </a:rPr>
              <a:t>3. A car travels </a:t>
            </a:r>
            <a:r>
              <a:rPr lang="en-US" sz="2700" dirty="0" err="1" smtClean="0">
                <a:latin typeface="Arial" pitchFamily="34" charset="0"/>
                <a:cs typeface="Arial" pitchFamily="34" charset="0"/>
              </a:rPr>
              <a:t>xkm</a:t>
            </a:r>
            <a:r>
              <a:rPr lang="en-US" sz="2700" dirty="0" smtClean="0">
                <a:latin typeface="Arial" pitchFamily="34" charset="0"/>
                <a:cs typeface="Arial" pitchFamily="34" charset="0"/>
              </a:rPr>
              <a:t> in 4hours, then (x+100)km in 6hours. Its average speed does not exceed 80km/h. Form an inequality in x and solve it to find its range of values of x</a:t>
            </a:r>
            <a:br>
              <a:rPr lang="en-US" sz="2700" dirty="0" smtClean="0">
                <a:latin typeface="Arial" pitchFamily="34" charset="0"/>
                <a:cs typeface="Arial" pitchFamily="34" charset="0"/>
              </a:rPr>
            </a:br>
            <a:endParaRPr lang="en-US" sz="2700" dirty="0">
              <a:latin typeface="Arial" pitchFamily="34" charset="0"/>
              <a:cs typeface="Arial" pitchFamily="34" charset="0"/>
            </a:endParaRPr>
          </a:p>
        </p:txBody>
      </p:sp>
    </p:spTree>
    <p:extLst>
      <p:ext uri="{BB962C8B-B14F-4D97-AF65-F5344CB8AC3E}">
        <p14:creationId xmlns:p14="http://schemas.microsoft.com/office/powerpoint/2010/main" xmlns="" val="257702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43001"/>
            <a:ext cx="7315200" cy="4648200"/>
          </a:xfrm>
        </p:spPr>
        <p:txBody>
          <a:bodyPr>
            <a:normAutofit fontScale="90000"/>
          </a:bodyPr>
          <a:lstStyle/>
          <a:p>
            <a:r>
              <a:rPr lang="en-US" sz="2800" b="1" u="sng" dirty="0" smtClean="0">
                <a:solidFill>
                  <a:srgbClr val="FF0000"/>
                </a:solidFill>
                <a:latin typeface="Arial" pitchFamily="34" charset="0"/>
                <a:cs typeface="Arial" pitchFamily="34" charset="0"/>
              </a:rPr>
              <a:t>Assignment contd.</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4. Four boys are earning money to pay their fare to a contest. Obi earns </a:t>
            </a:r>
            <a:r>
              <a:rPr lang="en-US" sz="2800" strike="dblStrike" dirty="0" err="1" smtClean="0">
                <a:latin typeface="Arial" pitchFamily="34" charset="0"/>
                <a:cs typeface="Arial" pitchFamily="34" charset="0"/>
              </a:rPr>
              <a:t>N</a:t>
            </a:r>
            <a:r>
              <a:rPr lang="en-US" sz="2800" dirty="0" err="1" smtClean="0">
                <a:latin typeface="Arial" pitchFamily="34" charset="0"/>
                <a:cs typeface="Arial" pitchFamily="34" charset="0"/>
              </a:rPr>
              <a:t>x</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Kolo</a:t>
            </a:r>
            <a:r>
              <a:rPr lang="en-US" sz="2800" dirty="0" smtClean="0">
                <a:latin typeface="Arial" pitchFamily="34" charset="0"/>
                <a:cs typeface="Arial" pitchFamily="34" charset="0"/>
              </a:rPr>
              <a:t> earns one-third as much as Obi, </a:t>
            </a:r>
            <a:r>
              <a:rPr lang="en-US" sz="2800" dirty="0" err="1" smtClean="0">
                <a:latin typeface="Arial" pitchFamily="34" charset="0"/>
                <a:cs typeface="Arial" pitchFamily="34" charset="0"/>
              </a:rPr>
              <a:t>Ojo</a:t>
            </a:r>
            <a:r>
              <a:rPr lang="en-US" sz="2800" dirty="0" smtClean="0">
                <a:latin typeface="Arial" pitchFamily="34" charset="0"/>
                <a:cs typeface="Arial" pitchFamily="34" charset="0"/>
              </a:rPr>
              <a:t> four times as much as Obi, </a:t>
            </a:r>
            <a:r>
              <a:rPr lang="en-US" sz="2800" dirty="0" err="1" smtClean="0">
                <a:latin typeface="Arial" pitchFamily="34" charset="0"/>
                <a:cs typeface="Arial" pitchFamily="34" charset="0"/>
              </a:rPr>
              <a:t>Korie</a:t>
            </a:r>
            <a:r>
              <a:rPr lang="en-US" sz="2800" dirty="0" smtClean="0">
                <a:latin typeface="Arial" pitchFamily="34" charset="0"/>
                <a:cs typeface="Arial" pitchFamily="34" charset="0"/>
              </a:rPr>
              <a:t> earns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60.00 less than all the other three, together they earn more than </a:t>
            </a:r>
            <a:r>
              <a:rPr lang="en-US" sz="2800" strike="dblStrike" dirty="0" smtClean="0">
                <a:latin typeface="Arial" pitchFamily="34" charset="0"/>
                <a:cs typeface="Arial" pitchFamily="34" charset="0"/>
              </a:rPr>
              <a:t>N</a:t>
            </a:r>
            <a:r>
              <a:rPr lang="en-US" sz="2800" dirty="0" smtClean="0">
                <a:latin typeface="Arial" pitchFamily="34" charset="0"/>
                <a:cs typeface="Arial" pitchFamily="34" charset="0"/>
              </a:rPr>
              <a:t>1,500.00. Form an inequality in x and solve it to find the range of values of x</a:t>
            </a:r>
            <a:br>
              <a:rPr lang="en-US" sz="2800" dirty="0" smtClean="0">
                <a:latin typeface="Arial" pitchFamily="34" charset="0"/>
                <a:cs typeface="Arial" pitchFamily="34" charset="0"/>
              </a:rPr>
            </a:br>
            <a:r>
              <a:rPr lang="en-US" sz="2800" dirty="0">
                <a:latin typeface="Arial" pitchFamily="34" charset="0"/>
                <a:cs typeface="Arial" pitchFamily="34" charset="0"/>
              </a:rPr>
              <a:t/>
            </a:r>
            <a:br>
              <a:rPr lang="en-US" sz="2800" dirty="0">
                <a:latin typeface="Arial" pitchFamily="34" charset="0"/>
                <a:cs typeface="Arial" pitchFamily="34" charset="0"/>
              </a:rPr>
            </a:br>
            <a:r>
              <a:rPr lang="en-US" sz="2800" b="1" u="sng" dirty="0" smtClean="0">
                <a:solidFill>
                  <a:srgbClr val="FF0000"/>
                </a:solidFill>
                <a:latin typeface="Arial" pitchFamily="34" charset="0"/>
                <a:cs typeface="Arial" pitchFamily="34" charset="0"/>
              </a:rPr>
              <a:t>Additional Studies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Study on linear inequalities in two variables and its graphical representation</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3106414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101</TotalTime>
  <Words>49</Words>
  <Application>Microsoft Office PowerPoint</Application>
  <PresentationFormat>On-screen Show (4:3)</PresentationFormat>
  <Paragraphs>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Perspective</vt:lpstr>
      <vt:lpstr>  Oxfords E-Lesson 2, T3  Grade: SS2  Subject: Mathematics  Topic:  Linear Inequalities</vt:lpstr>
      <vt:lpstr>  Salient Points Word Problems Involving Inequalities There are many practical situations in which systems of inequalities are more significant than system of equations.  Many highways have both a minimum and a maximum speed limit.  If the minimum is 50km/h and the maximum is 80km/h, the allowable speed(s) could be written as:    50 ≤ S ≤ 80</vt:lpstr>
      <vt:lpstr>Question 1 A boy has a total of N100.00. He was warned by his mother not to spend all the amount. He bought x pencils at N5.00 each and (x+7) buns at N10.00 each. Form an inequality in x, and solve to find the range of values of x   Solution Since x pencils cost N5.00 each  (x+7 buns cost N10.00 each Total cost of x pencils  = N5.00 x  x     = N5x Total cost of (x+7) buns = N10.00 x (x+7)     = N10(x+7)</vt:lpstr>
      <vt:lpstr>Since the total money on him was N100.00 and he was warned not to spend all, it means he spent less than N100.00 Total money spent  &lt;  N100.00 Total money spent on pencils + total money spent on buns &lt;  N100.00   5x  + 10(x+7)  &lt;  100   5x  +  10x  + 70 &lt; 100   15x +  70   &lt;  100 Subtract 70 from both sides of the inequality   15x  +  70 – 70 &lt; 100 – 70   15x + 0 &lt; 30   15x &lt; 30 Divide both sides by 15 (the coefficient of x)    15x/15  &lt; 30/15    x  &lt;  2 </vt:lpstr>
      <vt:lpstr>Question 2 A boy bought x packets of sweets at N25.00 each and 4x packets of biscuits at N75.00 each. He has some change from N1,000.00, form an inequality in x and solve it to find the range of values of x</vt:lpstr>
      <vt:lpstr>Solution Since x packets of sweets cost N25.00 each 4x packets of biscuits cost N75.00 each Total cost of x packets of sweets = N25.00 x  x   =  N25x  Total cost of 4x packets of  biscuits = N75.00 x 4x   = N300x</vt:lpstr>
      <vt:lpstr>Since he had some change from the N1,000.00, it means he spent less than N1,000.00. Total money spent  &lt;  N1,000.00  25x  +  300x  &lt;  1000     325x  &lt;  1000 divide both sides by 325   325/325  &lt; 1000/325   x  &lt;  40/30   x  &lt; 31/13</vt:lpstr>
      <vt:lpstr>  Assignment 1. Mr Usman bought x magazines at N50.00 each and (x+3) newspaper at N20.00 each. He spends less than N500.00, form an inequality in x and solve it to find the range of values of x 2. The numerator of a fraction is x, the denominator is 5 more than the numerator and the value of the fraction is less than ⅔. Form an inequality in x and solve it to find the range of values of x 3. A car travels xkm in 4hours, then (x+100)km in 6hours. Its average speed does not exceed 80km/h. Form an inequality in x and solve it to find its range of values of x </vt:lpstr>
      <vt:lpstr>Assignment contd. 4. Four boys are earning money to pay their fare to a contest. Obi earns Nx, Kolo earns one-third as much as Obi, Ojo four times as much as Obi, Korie earns N60.00 less than all the other three, together they earn more than N1,500.00. Form an inequality in x and solve it to find the range of values of x  Additional Studies Study on linear inequalities in two variables and its graphical representation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Oxfords Int'l School</dc:creator>
  <cp:lastModifiedBy>MOSES</cp:lastModifiedBy>
  <cp:revision>12</cp:revision>
  <dcterms:created xsi:type="dcterms:W3CDTF">2020-05-18T21:25:31Z</dcterms:created>
  <dcterms:modified xsi:type="dcterms:W3CDTF">2020-05-23T22:58:15Z</dcterms:modified>
</cp:coreProperties>
</file>