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88E2A3-B19E-4E07-84EA-DAD22504411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DDD577-A6CF-4898-9365-13001C6138D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362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Oxfords E-Lesson 1, T3</a:t>
            </a:r>
            <a:br>
              <a:rPr lang="en-US" dirty="0" smtClean="0"/>
            </a:br>
            <a:r>
              <a:rPr lang="en-US" dirty="0" smtClean="0"/>
              <a:t>Grade:		SS3</a:t>
            </a:r>
            <a:br>
              <a:rPr lang="en-US" dirty="0" smtClean="0"/>
            </a:br>
            <a:r>
              <a:rPr lang="en-US" dirty="0" smtClean="0"/>
              <a:t>Subject:	Chemistry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3276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Add more electrons to the side with excess positive charges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+12 + 6e-	        +6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        + 6	        +6</a:t>
            </a:r>
            <a:br>
              <a:rPr lang="en-US" sz="2800" dirty="0" smtClean="0"/>
            </a:br>
            <a:r>
              <a:rPr lang="en-US" sz="2800" dirty="0" smtClean="0"/>
              <a:t>The charges are now balanced</a:t>
            </a:r>
            <a:br>
              <a:rPr lang="en-US" sz="2800" dirty="0" smtClean="0"/>
            </a:br>
            <a:r>
              <a:rPr lang="en-US" sz="2800" dirty="0" smtClean="0"/>
              <a:t>Write the balance half equation with electron</a:t>
            </a:r>
            <a:br>
              <a:rPr lang="en-US" sz="2800" dirty="0" smtClean="0"/>
            </a:br>
            <a:r>
              <a:rPr lang="en-US" sz="2800" dirty="0"/>
              <a:t>Cr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  <a:r>
              <a:rPr lang="en-US" sz="2800" baseline="-25000" dirty="0"/>
              <a:t>7</a:t>
            </a:r>
            <a:r>
              <a:rPr lang="en-US" sz="2800" baseline="30000" dirty="0"/>
              <a:t>2-</a:t>
            </a:r>
            <a:r>
              <a:rPr lang="en-US" sz="2800" dirty="0"/>
              <a:t> + 14H</a:t>
            </a:r>
            <a:r>
              <a:rPr lang="en-US" sz="2800" baseline="30000" dirty="0"/>
              <a:t>+   </a:t>
            </a:r>
            <a:r>
              <a:rPr lang="en-US" sz="2800" dirty="0" smtClean="0"/>
              <a:t>+ 6e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          2Cr</a:t>
            </a:r>
            <a:r>
              <a:rPr lang="en-US" sz="2800" baseline="30000" dirty="0" smtClean="0"/>
              <a:t>3</a:t>
            </a:r>
            <a:r>
              <a:rPr lang="en-US" sz="2800" baseline="30000" dirty="0"/>
              <a:t>+</a:t>
            </a:r>
            <a:r>
              <a:rPr lang="en-US" sz="2800" dirty="0"/>
              <a:t> + 7H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(half reduction)</a:t>
            </a:r>
            <a:endParaRPr lang="en-US" sz="2800" dirty="0"/>
          </a:p>
        </p:txBody>
      </p:sp>
      <p:sp>
        <p:nvSpPr>
          <p:cNvPr id="5" name="Down Arrow 4"/>
          <p:cNvSpPr/>
          <p:nvPr/>
        </p:nvSpPr>
        <p:spPr>
          <a:xfrm rot="16200000">
            <a:off x="801829" y="2819400"/>
            <a:ext cx="4953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31432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71800" y="3581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05200" y="4800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4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2743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      2Cl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      Cl</a:t>
            </a:r>
            <a:r>
              <a:rPr lang="en-US" sz="2800" baseline="-25000" dirty="0" smtClean="0"/>
              <a:t>2</a:t>
            </a:r>
            <a:br>
              <a:rPr lang="en-US" sz="2800" baseline="-25000" dirty="0" smtClean="0"/>
            </a:br>
            <a:r>
              <a:rPr lang="en-US" sz="2800" dirty="0"/>
              <a:t>charges </a:t>
            </a:r>
            <a:r>
              <a:rPr lang="en-US" sz="2800" dirty="0" smtClean="0"/>
              <a:t>: 2(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1)		O</a:t>
            </a:r>
            <a:br>
              <a:rPr lang="en-US" sz="2800" dirty="0" smtClean="0"/>
            </a:br>
            <a:r>
              <a:rPr lang="en-US" sz="2800" dirty="0"/>
              <a:t>	 </a:t>
            </a:r>
            <a:r>
              <a:rPr lang="en-US" sz="2800" dirty="0" smtClean="0"/>
              <a:t>   –2 		O</a:t>
            </a:r>
            <a:br>
              <a:rPr lang="en-US" sz="2800" dirty="0" smtClean="0"/>
            </a:br>
            <a:r>
              <a:rPr lang="en-US" sz="2800" dirty="0" smtClean="0"/>
              <a:t>Add 2e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to the side with excess positive charges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 –2		O + 2e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 –2 		 – 2 </a:t>
            </a:r>
            <a:br>
              <a:rPr lang="en-US" sz="2800" dirty="0" smtClean="0"/>
            </a:br>
            <a:r>
              <a:rPr lang="en-US" sz="2800" dirty="0" smtClean="0"/>
              <a:t>The charges are now balanced		</a:t>
            </a:r>
            <a:r>
              <a:rPr lang="en-US" sz="2800" baseline="-25000" dirty="0" smtClean="0"/>
              <a:t>	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99855" y="1905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67001" y="2209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2200" y="2514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3352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65220" y="3733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0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22098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Write the balanced half equation with the added number of electrons</a:t>
            </a:r>
            <a:br>
              <a:rPr lang="en-US" sz="2800" dirty="0" smtClean="0"/>
            </a:br>
            <a:r>
              <a:rPr lang="en-US" sz="2800" dirty="0" smtClean="0"/>
              <a:t>	2Cl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      </a:t>
            </a:r>
            <a:r>
              <a:rPr lang="en-US" sz="2800" dirty="0"/>
              <a:t>Cl</a:t>
            </a:r>
            <a:r>
              <a:rPr lang="en-US" sz="2800" baseline="-25000" dirty="0"/>
              <a:t>2 </a:t>
            </a:r>
            <a:r>
              <a:rPr lang="en-US" sz="2800" dirty="0" smtClean="0"/>
              <a:t>+ 2e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(half addition)	</a:t>
            </a:r>
            <a:br>
              <a:rPr lang="en-US" sz="2800" dirty="0" smtClean="0"/>
            </a:br>
            <a:r>
              <a:rPr lang="en-US" sz="2800" dirty="0" smtClean="0"/>
              <a:t>Note: The two half equations don’t have the same number of added electrons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56509" y="3429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6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819400"/>
          </a:xfrm>
        </p:spPr>
        <p:txBody>
          <a:bodyPr>
            <a:normAutofit/>
          </a:bodyPr>
          <a:lstStyle/>
          <a:p>
            <a:r>
              <a:rPr lang="en-US" sz="2800" smtClean="0"/>
              <a:t>Step  </a:t>
            </a:r>
            <a:r>
              <a:rPr lang="en-US" sz="2800" smtClean="0"/>
              <a:t>9:     </a:t>
            </a:r>
            <a:r>
              <a:rPr lang="en-US" sz="2800" dirty="0" smtClean="0"/>
              <a:t>Multiply half reduction equation by 1 and half oxidation equation by 3</a:t>
            </a:r>
            <a:br>
              <a:rPr lang="en-US" sz="2800" dirty="0" smtClean="0"/>
            </a:br>
            <a:r>
              <a:rPr lang="en-US" sz="2800" dirty="0" smtClean="0"/>
              <a:t>1(</a:t>
            </a:r>
            <a:r>
              <a:rPr lang="en-US" sz="2800" dirty="0"/>
              <a:t>Cr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  <a:r>
              <a:rPr lang="en-US" sz="2800" baseline="-25000" dirty="0"/>
              <a:t>7</a:t>
            </a:r>
            <a:r>
              <a:rPr lang="en-US" sz="2800" baseline="30000" dirty="0"/>
              <a:t>2-</a:t>
            </a:r>
            <a:r>
              <a:rPr lang="en-US" sz="2800" dirty="0"/>
              <a:t> + 14H</a:t>
            </a:r>
            <a:r>
              <a:rPr lang="en-US" sz="2800" baseline="30000" dirty="0"/>
              <a:t>+   </a:t>
            </a:r>
            <a:r>
              <a:rPr lang="en-US" sz="2800" dirty="0"/>
              <a:t>+ 6e</a:t>
            </a:r>
            <a:r>
              <a:rPr lang="en-US" sz="2800" baseline="30000" dirty="0"/>
              <a:t>-</a:t>
            </a:r>
            <a:r>
              <a:rPr lang="en-US" sz="2800" dirty="0"/>
              <a:t>           2Cr</a:t>
            </a:r>
            <a:r>
              <a:rPr lang="en-US" sz="2800" baseline="30000" dirty="0"/>
              <a:t>3+</a:t>
            </a:r>
            <a:r>
              <a:rPr lang="en-US" sz="2800" dirty="0"/>
              <a:t> + </a:t>
            </a:r>
            <a:r>
              <a:rPr lang="en-US" sz="2800" dirty="0" smtClean="0"/>
              <a:t>7H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O)</a:t>
            </a:r>
            <a:br>
              <a:rPr lang="en-US" sz="2800" dirty="0" smtClean="0"/>
            </a:br>
            <a:r>
              <a:rPr lang="en-US" sz="2800" dirty="0" smtClean="0"/>
              <a:t>       Cr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7</a:t>
            </a:r>
            <a:r>
              <a:rPr lang="en-US" sz="2800" baseline="30000" dirty="0" smtClean="0"/>
              <a:t>2-</a:t>
            </a:r>
            <a:r>
              <a:rPr lang="en-US" sz="2800" dirty="0" smtClean="0"/>
              <a:t> </a:t>
            </a:r>
            <a:r>
              <a:rPr lang="en-US" sz="2800" dirty="0"/>
              <a:t>+ 14H</a:t>
            </a:r>
            <a:r>
              <a:rPr lang="en-US" sz="2800" baseline="30000" dirty="0"/>
              <a:t>+   </a:t>
            </a:r>
            <a:r>
              <a:rPr lang="en-US" sz="2800" dirty="0"/>
              <a:t>+ 6e</a:t>
            </a:r>
            <a:r>
              <a:rPr lang="en-US" sz="2800" baseline="30000" dirty="0"/>
              <a:t>-</a:t>
            </a:r>
            <a:r>
              <a:rPr lang="en-US" sz="2800" dirty="0"/>
              <a:t>           2Cr</a:t>
            </a:r>
            <a:r>
              <a:rPr lang="en-US" sz="2800" baseline="30000" dirty="0"/>
              <a:t>3+</a:t>
            </a:r>
            <a:r>
              <a:rPr lang="en-US" sz="2800" dirty="0"/>
              <a:t> + </a:t>
            </a:r>
            <a:r>
              <a:rPr lang="en-US" sz="2800" dirty="0" smtClean="0"/>
              <a:t>7H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</a:t>
            </a:r>
            <a:br>
              <a:rPr lang="en-US" sz="2800" dirty="0" smtClean="0"/>
            </a:br>
            <a:r>
              <a:rPr lang="en-US" sz="2800" dirty="0" smtClean="0"/>
              <a:t>3(2Cl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      Cl</a:t>
            </a:r>
            <a:r>
              <a:rPr lang="en-US" sz="2800" baseline="-25000" dirty="0" smtClean="0"/>
              <a:t>2</a:t>
            </a:r>
            <a:r>
              <a:rPr lang="en-US" sz="2800" dirty="0"/>
              <a:t> </a:t>
            </a:r>
            <a:r>
              <a:rPr lang="en-US" sz="2800" dirty="0" smtClean="0"/>
              <a:t> + 2e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6Cl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      3Cl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 </a:t>
            </a:r>
            <a:r>
              <a:rPr lang="en-US" sz="2800" dirty="0"/>
              <a:t>+ </a:t>
            </a:r>
            <a:r>
              <a:rPr lang="en-US" sz="2800" dirty="0" smtClean="0"/>
              <a:t>6e</a:t>
            </a:r>
            <a:r>
              <a:rPr lang="en-US" sz="2800" baseline="30000" dirty="0" smtClean="0"/>
              <a:t>-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3429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24745" y="3886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33500" y="42672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-1357745" y="46482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45079" y="4655457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3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2362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Now the two balanced half equations are:</a:t>
            </a:r>
            <a:br>
              <a:rPr lang="en-US" sz="2800" dirty="0" smtClean="0"/>
            </a:br>
            <a:r>
              <a:rPr lang="en-US" sz="2800" dirty="0"/>
              <a:t>Cr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  <a:r>
              <a:rPr lang="en-US" sz="2800" baseline="-25000" dirty="0"/>
              <a:t>7</a:t>
            </a:r>
            <a:r>
              <a:rPr lang="en-US" sz="2800" baseline="30000" dirty="0"/>
              <a:t>2-</a:t>
            </a:r>
            <a:r>
              <a:rPr lang="en-US" sz="2800" dirty="0"/>
              <a:t> + 14H</a:t>
            </a:r>
            <a:r>
              <a:rPr lang="en-US" sz="2800" baseline="30000" dirty="0"/>
              <a:t>+   </a:t>
            </a:r>
            <a:r>
              <a:rPr lang="en-US" sz="2800" dirty="0"/>
              <a:t>+ 6e</a:t>
            </a:r>
            <a:r>
              <a:rPr lang="en-US" sz="2800" baseline="30000" dirty="0"/>
              <a:t>-</a:t>
            </a:r>
            <a:r>
              <a:rPr lang="en-US" sz="2800" dirty="0"/>
              <a:t>           2Cr</a:t>
            </a:r>
            <a:r>
              <a:rPr lang="en-US" sz="2800" baseline="30000" dirty="0"/>
              <a:t>3+</a:t>
            </a:r>
            <a:r>
              <a:rPr lang="en-US" sz="2800" dirty="0"/>
              <a:t> + </a:t>
            </a:r>
            <a:r>
              <a:rPr lang="en-US" sz="2800" dirty="0" smtClean="0"/>
              <a:t>7H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</a:t>
            </a:r>
            <a:br>
              <a:rPr lang="en-US" sz="2800" dirty="0" smtClean="0"/>
            </a:br>
            <a:r>
              <a:rPr lang="en-US" sz="2800" dirty="0" smtClean="0"/>
              <a:t>(half reduction)</a:t>
            </a:r>
            <a:br>
              <a:rPr lang="en-US" sz="2800" dirty="0" smtClean="0"/>
            </a:br>
            <a:r>
              <a:rPr lang="en-US" sz="2800" dirty="0"/>
              <a:t>6Cl</a:t>
            </a:r>
            <a:r>
              <a:rPr lang="en-US" sz="2800" baseline="30000" dirty="0"/>
              <a:t>-</a:t>
            </a:r>
            <a:r>
              <a:rPr lang="en-US" sz="2800" dirty="0"/>
              <a:t>       3Cl</a:t>
            </a:r>
            <a:r>
              <a:rPr lang="en-US" sz="2800" baseline="-25000" dirty="0"/>
              <a:t>2</a:t>
            </a:r>
            <a:r>
              <a:rPr lang="en-US" sz="2800" dirty="0"/>
              <a:t>  + 6e</a:t>
            </a:r>
            <a:r>
              <a:rPr lang="en-US" sz="2800" baseline="30000" dirty="0"/>
              <a:t>-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(half oxidation)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29000" y="3048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38200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1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8229600" cy="26670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			Assignment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1. Write a balanced half ion equation for the redox reaction between acidified potassium </a:t>
            </a:r>
            <a:r>
              <a:rPr lang="en-US" sz="2800" dirty="0" err="1" smtClean="0"/>
              <a:t>tetraoxomanganate</a:t>
            </a:r>
            <a:r>
              <a:rPr lang="en-US" sz="2800" dirty="0" smtClean="0"/>
              <a:t>(vii) ion and </a:t>
            </a:r>
            <a:r>
              <a:rPr lang="en-US" sz="2800" dirty="0"/>
              <a:t>i</a:t>
            </a:r>
            <a:r>
              <a:rPr lang="en-US" sz="2800" dirty="0" smtClean="0"/>
              <a:t>on(ii) </a:t>
            </a:r>
            <a:r>
              <a:rPr lang="en-US" sz="2800" dirty="0" err="1" smtClean="0"/>
              <a:t>tetraoxosulphate</a:t>
            </a:r>
            <a:r>
              <a:rPr lang="en-US" sz="2800" dirty="0" smtClean="0"/>
              <a:t>(vi) </a:t>
            </a:r>
            <a:r>
              <a:rPr lang="en-US" sz="2800" dirty="0" smtClean="0"/>
              <a:t>ion</a:t>
            </a:r>
            <a:br>
              <a:rPr lang="en-US" sz="2800" dirty="0" smtClean="0"/>
            </a:br>
            <a:r>
              <a:rPr lang="en-US" sz="2800" dirty="0" smtClean="0"/>
              <a:t>MnO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(</a:t>
            </a:r>
            <a:r>
              <a:rPr lang="en-US" sz="2800" dirty="0" err="1" smtClean="0"/>
              <a:t>aq</a:t>
            </a:r>
            <a:r>
              <a:rPr lang="en-US" sz="2800" dirty="0" smtClean="0"/>
              <a:t>) + Fe</a:t>
            </a:r>
            <a:r>
              <a:rPr lang="en-US" sz="2800" baseline="30000" dirty="0" smtClean="0"/>
              <a:t>2+</a:t>
            </a:r>
            <a:r>
              <a:rPr lang="en-US" sz="2800" dirty="0" smtClean="0"/>
              <a:t>(</a:t>
            </a:r>
            <a:r>
              <a:rPr lang="en-US" sz="2800" dirty="0" err="1" smtClean="0"/>
              <a:t>aq</a:t>
            </a:r>
            <a:r>
              <a:rPr lang="en-US" sz="2800" dirty="0" smtClean="0"/>
              <a:t>)		Mn</a:t>
            </a:r>
            <a:r>
              <a:rPr lang="en-US" sz="2800" baseline="30000" dirty="0"/>
              <a:t>2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(</a:t>
            </a:r>
            <a:r>
              <a:rPr lang="en-US" sz="2800" dirty="0" err="1" smtClean="0"/>
              <a:t>aq</a:t>
            </a:r>
            <a:r>
              <a:rPr lang="en-US" sz="2800" dirty="0" smtClean="0"/>
              <a:t>) + Fe</a:t>
            </a:r>
            <a:r>
              <a:rPr lang="en-US" sz="2800" baseline="30000" dirty="0" smtClean="0"/>
              <a:t>3+</a:t>
            </a:r>
            <a:r>
              <a:rPr lang="en-US" sz="2800" dirty="0" smtClean="0"/>
              <a:t>(</a:t>
            </a:r>
            <a:r>
              <a:rPr lang="en-US" sz="2800" dirty="0" err="1" smtClean="0"/>
              <a:t>aq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2.  Write a balanced half ionic equation for the reaction below: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Pb</a:t>
            </a:r>
            <a:r>
              <a:rPr lang="en-US" sz="2800" dirty="0" smtClean="0"/>
              <a:t>(NO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aq</a:t>
            </a:r>
            <a:r>
              <a:rPr lang="en-US" sz="2800" dirty="0" smtClean="0"/>
              <a:t>) * Mg(s)	Mg(NO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)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dirty="0" err="1" smtClean="0"/>
              <a:t>aq</a:t>
            </a:r>
            <a:r>
              <a:rPr lang="en-US" sz="2800" dirty="0" smtClean="0"/>
              <a:t>) + </a:t>
            </a:r>
            <a:r>
              <a:rPr lang="en-US" sz="2800" dirty="0" err="1" smtClean="0"/>
              <a:t>Pb</a:t>
            </a:r>
            <a:r>
              <a:rPr lang="en-US" sz="2800" dirty="0" smtClean="0"/>
              <a:t>(s)</a:t>
            </a:r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0" y="3733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84418" y="4495800"/>
            <a:ext cx="4017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Topic:  Redox Reaction (Revision)</a:t>
            </a:r>
            <a:br>
              <a:rPr lang="en-US" sz="3600" dirty="0" smtClean="0"/>
            </a:br>
            <a:r>
              <a:rPr lang="en-US" sz="3600" dirty="0" smtClean="0"/>
              <a:t>Breakdown:1. Balancing half ionic equation</a:t>
            </a:r>
            <a:br>
              <a:rPr lang="en-US" sz="3600" dirty="0" smtClean="0"/>
            </a:br>
            <a:r>
              <a:rPr lang="en-US" sz="3600" dirty="0" smtClean="0"/>
              <a:t>Learning Outcome: Balance half ionic equation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03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895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                           Salient Point: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Rules for balancing half ionic equation:</a:t>
            </a:r>
            <a:br>
              <a:rPr lang="en-US" sz="3600" dirty="0" smtClean="0"/>
            </a:br>
            <a:r>
              <a:rPr lang="en-US" sz="3600" dirty="0" smtClean="0"/>
              <a:t>Step 1: Write the equation</a:t>
            </a:r>
            <a:br>
              <a:rPr lang="en-US" sz="3600" dirty="0" smtClean="0"/>
            </a:br>
            <a:r>
              <a:rPr lang="en-US" sz="3600" dirty="0" smtClean="0"/>
              <a:t>Step 2: Add the correct number of water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molecule and hydrogen ion  if the reaction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is acidified.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730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229600" cy="3962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3: Balance the equation atomically </a:t>
            </a:r>
            <a:br>
              <a:rPr lang="en-US" sz="3600" dirty="0" smtClean="0"/>
            </a:br>
            <a:r>
              <a:rPr lang="en-US" sz="3600" dirty="0" smtClean="0"/>
              <a:t>Step 4: Express in ionic form, if is not already in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ionic form. Note: don’t convert water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molecule, insoluble compounds or gases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to ionic forms</a:t>
            </a:r>
            <a:br>
              <a:rPr lang="en-US" sz="3600" dirty="0" smtClean="0"/>
            </a:br>
            <a:r>
              <a:rPr lang="en-US" sz="3600" dirty="0" smtClean="0"/>
              <a:t>Step 5: Cancel spectator ions</a:t>
            </a:r>
            <a:br>
              <a:rPr lang="en-US" sz="3600" dirty="0" smtClean="0"/>
            </a:br>
            <a:r>
              <a:rPr lang="en-US" sz="3600" dirty="0" smtClean="0"/>
              <a:t>Step 6: Write the ionic equations if it is not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already the net equation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78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229600" cy="3733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7: Separate into half equations.</a:t>
            </a:r>
            <a:br>
              <a:rPr lang="en-US" sz="3600" dirty="0" smtClean="0"/>
            </a:br>
            <a:r>
              <a:rPr lang="en-US" sz="3600" dirty="0" smtClean="0"/>
              <a:t>Step 8: Balance the charges by addition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appropriate number of elements.</a:t>
            </a:r>
            <a:br>
              <a:rPr lang="en-US" sz="3600" dirty="0" smtClean="0"/>
            </a:br>
            <a:r>
              <a:rPr lang="en-US" sz="3600" dirty="0" smtClean="0"/>
              <a:t>Step 9: If the number of elements lost is not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equal to the number gained, we multiply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the two equations by appropriate figures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to balance the charges.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160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895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                               Example 1: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Write a balanced half ionic equation for the reaction between acidified </a:t>
            </a:r>
            <a:r>
              <a:rPr lang="en-US" sz="3600" dirty="0" err="1" smtClean="0"/>
              <a:t>heptaexodichromate</a:t>
            </a:r>
            <a:r>
              <a:rPr lang="en-US" sz="3600" dirty="0" smtClean="0"/>
              <a:t> (vi) ion and chloride ion</a:t>
            </a:r>
            <a:br>
              <a:rPr lang="en-US" sz="3600" dirty="0" smtClean="0"/>
            </a:br>
            <a:r>
              <a:rPr lang="en-US" sz="3600" dirty="0" smtClean="0"/>
              <a:t>Cr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</a:t>
            </a:r>
            <a:r>
              <a:rPr lang="en-US" sz="3600" baseline="-25000" dirty="0" smtClean="0"/>
              <a:t>7</a:t>
            </a:r>
            <a:r>
              <a:rPr lang="en-US" sz="3600" baseline="30000" dirty="0" smtClean="0"/>
              <a:t>2-</a:t>
            </a:r>
            <a:r>
              <a:rPr lang="en-US" sz="3600" dirty="0" smtClean="0"/>
              <a:t> +  </a:t>
            </a:r>
            <a:r>
              <a:rPr lang="en-US" sz="3600" dirty="0" err="1" smtClean="0"/>
              <a:t>Cl</a:t>
            </a:r>
            <a:r>
              <a:rPr lang="en-US" sz="3600" baseline="30000" dirty="0"/>
              <a:t>-</a:t>
            </a:r>
            <a:r>
              <a:rPr lang="en-US" sz="3600" dirty="0" smtClean="0"/>
              <a:t>          Cr</a:t>
            </a:r>
            <a:r>
              <a:rPr lang="en-US" sz="3600" baseline="30000" dirty="0" smtClean="0"/>
              <a:t>3+</a:t>
            </a:r>
            <a:r>
              <a:rPr lang="en-US" sz="3600" dirty="0" smtClean="0"/>
              <a:t>  +  Cl</a:t>
            </a:r>
            <a:r>
              <a:rPr lang="en-US" sz="3600" baseline="-25000" dirty="0"/>
              <a:t>2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0800" y="434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0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3733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		</a:t>
            </a:r>
            <a:r>
              <a:rPr lang="en-US" sz="3600" b="1" dirty="0" smtClean="0"/>
              <a:t>Solution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Step 1: </a:t>
            </a:r>
            <a:r>
              <a:rPr lang="en-US" sz="3600" dirty="0"/>
              <a:t>Cr</a:t>
            </a:r>
            <a:r>
              <a:rPr lang="en-US" sz="3600" baseline="-25000" dirty="0"/>
              <a:t>2</a:t>
            </a:r>
            <a:r>
              <a:rPr lang="en-US" sz="3600" dirty="0"/>
              <a:t>O</a:t>
            </a:r>
            <a:r>
              <a:rPr lang="en-US" sz="3600" baseline="-25000" dirty="0"/>
              <a:t>7</a:t>
            </a:r>
            <a:r>
              <a:rPr lang="en-US" sz="3600" baseline="30000" dirty="0"/>
              <a:t>2-</a:t>
            </a:r>
            <a:r>
              <a:rPr lang="en-US" sz="3600" dirty="0"/>
              <a:t> +  </a:t>
            </a:r>
            <a:r>
              <a:rPr lang="en-US" sz="3600" dirty="0" err="1"/>
              <a:t>Cl</a:t>
            </a:r>
            <a:r>
              <a:rPr lang="en-US" sz="3600" baseline="30000" dirty="0"/>
              <a:t>-</a:t>
            </a:r>
            <a:r>
              <a:rPr lang="en-US" sz="3600" dirty="0"/>
              <a:t>          Cr</a:t>
            </a:r>
            <a:r>
              <a:rPr lang="en-US" sz="3600" baseline="30000" dirty="0"/>
              <a:t>3+</a:t>
            </a:r>
            <a:r>
              <a:rPr lang="en-US" sz="3600" dirty="0"/>
              <a:t>  +  Cl</a:t>
            </a:r>
            <a:r>
              <a:rPr lang="en-US" sz="3600" baseline="-25000" dirty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          Add appropriate number of H</a:t>
            </a:r>
            <a:r>
              <a:rPr lang="en-US" sz="3600" baseline="30000" dirty="0" smtClean="0"/>
              <a:t>+</a:t>
            </a:r>
            <a:r>
              <a:rPr lang="en-US" sz="3600" dirty="0" smtClean="0"/>
              <a:t> and H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</a:t>
            </a:r>
            <a:br>
              <a:rPr lang="en-US" sz="3600" dirty="0" smtClean="0"/>
            </a:br>
            <a:r>
              <a:rPr lang="en-US" sz="3600" dirty="0" smtClean="0"/>
              <a:t>Step 2: Cr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</a:t>
            </a:r>
            <a:r>
              <a:rPr lang="en-US" sz="3600" baseline="-25000" dirty="0" smtClean="0"/>
              <a:t>7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</a:t>
            </a:r>
            <a:r>
              <a:rPr lang="en-US" sz="3600" dirty="0"/>
              <a:t>+  </a:t>
            </a:r>
            <a:r>
              <a:rPr lang="en-US" sz="3600" dirty="0" err="1"/>
              <a:t>Cl</a:t>
            </a:r>
            <a:r>
              <a:rPr lang="en-US" sz="3600" baseline="30000" dirty="0"/>
              <a:t>-</a:t>
            </a:r>
            <a:r>
              <a:rPr lang="en-US" sz="3600" dirty="0"/>
              <a:t> </a:t>
            </a:r>
            <a:r>
              <a:rPr lang="en-US" sz="3600" dirty="0" smtClean="0"/>
              <a:t>+ H</a:t>
            </a:r>
            <a:r>
              <a:rPr lang="en-US" sz="3600" baseline="30000" dirty="0"/>
              <a:t> </a:t>
            </a:r>
            <a:r>
              <a:rPr lang="en-US" sz="3600" baseline="30000" dirty="0" smtClean="0"/>
              <a:t>+        </a:t>
            </a:r>
            <a:r>
              <a:rPr lang="en-US" sz="3600" dirty="0" smtClean="0"/>
              <a:t> </a:t>
            </a:r>
            <a:r>
              <a:rPr lang="en-US" sz="3600" dirty="0"/>
              <a:t>Cr</a:t>
            </a:r>
            <a:r>
              <a:rPr lang="en-US" sz="3600" baseline="30000" dirty="0"/>
              <a:t>3+</a:t>
            </a:r>
            <a:r>
              <a:rPr lang="en-US" sz="3600" dirty="0"/>
              <a:t>  +  </a:t>
            </a:r>
            <a:r>
              <a:rPr lang="en-US" sz="3600" dirty="0" smtClean="0"/>
              <a:t>Cl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+ H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</a:t>
            </a:r>
            <a:br>
              <a:rPr lang="en-US" sz="3600" dirty="0" smtClean="0"/>
            </a:br>
            <a:r>
              <a:rPr lang="en-US" sz="3600" dirty="0" smtClean="0"/>
              <a:t>           Balance </a:t>
            </a:r>
            <a:r>
              <a:rPr lang="en-US" sz="3600" dirty="0"/>
              <a:t>the equation </a:t>
            </a:r>
            <a:r>
              <a:rPr lang="en-US" sz="3600" dirty="0" smtClean="0"/>
              <a:t>atomically </a:t>
            </a:r>
            <a:br>
              <a:rPr lang="en-US" sz="3600" dirty="0" smtClean="0"/>
            </a:br>
            <a:r>
              <a:rPr lang="en-US" sz="3600" dirty="0" smtClean="0"/>
              <a:t>Step 3: </a:t>
            </a:r>
            <a:r>
              <a:rPr lang="en-US" sz="3600" dirty="0"/>
              <a:t>Cr</a:t>
            </a:r>
            <a:r>
              <a:rPr lang="en-US" sz="3600" baseline="-25000" dirty="0"/>
              <a:t>2</a:t>
            </a:r>
            <a:r>
              <a:rPr lang="en-US" sz="3600" dirty="0"/>
              <a:t>O</a:t>
            </a:r>
            <a:r>
              <a:rPr lang="en-US" sz="3600" baseline="-25000" dirty="0"/>
              <a:t>7</a:t>
            </a:r>
            <a:r>
              <a:rPr lang="en-US" sz="3600" baseline="30000" dirty="0"/>
              <a:t>2</a:t>
            </a:r>
            <a:r>
              <a:rPr lang="en-US" sz="3600" dirty="0"/>
              <a:t> + </a:t>
            </a:r>
            <a:r>
              <a:rPr lang="en-US" sz="3600" dirty="0" smtClean="0"/>
              <a:t>2Cl</a:t>
            </a:r>
            <a:r>
              <a:rPr lang="en-US" sz="3600" baseline="30000" dirty="0" smtClean="0"/>
              <a:t>-</a:t>
            </a:r>
            <a:r>
              <a:rPr lang="en-US" sz="3600" dirty="0" smtClean="0"/>
              <a:t> + 14H</a:t>
            </a:r>
            <a:r>
              <a:rPr lang="en-US" sz="3600" baseline="30000" dirty="0" smtClean="0"/>
              <a:t> </a:t>
            </a:r>
            <a:r>
              <a:rPr lang="en-US" sz="3600" baseline="30000" dirty="0"/>
              <a:t>+        </a:t>
            </a:r>
            <a:r>
              <a:rPr lang="en-US" sz="3600" dirty="0" smtClean="0"/>
              <a:t>2Cr</a:t>
            </a:r>
            <a:r>
              <a:rPr lang="en-US" sz="3600" baseline="30000" dirty="0" smtClean="0"/>
              <a:t>3</a:t>
            </a:r>
            <a:r>
              <a:rPr lang="en-US" sz="3600" baseline="30000" dirty="0"/>
              <a:t>+</a:t>
            </a:r>
            <a:r>
              <a:rPr lang="en-US" sz="3600" dirty="0"/>
              <a:t> </a:t>
            </a:r>
            <a:r>
              <a:rPr lang="en-US" sz="3600" dirty="0" smtClean="0"/>
              <a:t>+  </a:t>
            </a:r>
            <a:r>
              <a:rPr lang="en-US" sz="3600" dirty="0"/>
              <a:t>Cl</a:t>
            </a:r>
            <a:r>
              <a:rPr lang="en-US" sz="3600" baseline="-25000" dirty="0"/>
              <a:t>2 </a:t>
            </a:r>
            <a:r>
              <a:rPr lang="en-US" sz="3600" dirty="0"/>
              <a:t>+ </a:t>
            </a:r>
            <a:r>
              <a:rPr lang="en-US" sz="3600" dirty="0" smtClean="0"/>
              <a:t>7H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</a:t>
            </a:r>
            <a:br>
              <a:rPr lang="en-US" sz="3600" dirty="0" smtClean="0"/>
            </a:br>
            <a:r>
              <a:rPr lang="en-US" sz="3600" dirty="0"/>
              <a:t>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43400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2971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53000" y="4876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8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3048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4:    Cr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</a:t>
            </a:r>
            <a:r>
              <a:rPr lang="en-US" sz="3600" baseline="-25000" dirty="0" smtClean="0"/>
              <a:t>7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</a:t>
            </a:r>
            <a:r>
              <a:rPr lang="en-US" sz="3600" dirty="0"/>
              <a:t>+ 2Cl</a:t>
            </a:r>
            <a:r>
              <a:rPr lang="en-US" sz="3600" baseline="30000" dirty="0"/>
              <a:t>-</a:t>
            </a:r>
            <a:r>
              <a:rPr lang="en-US" sz="3600" dirty="0"/>
              <a:t> + </a:t>
            </a:r>
            <a:r>
              <a:rPr lang="en-US" sz="3600" dirty="0" smtClean="0"/>
              <a:t>14H</a:t>
            </a:r>
            <a:r>
              <a:rPr lang="en-US" sz="3600" baseline="30000" dirty="0" smtClean="0"/>
              <a:t>+        </a:t>
            </a:r>
            <a:r>
              <a:rPr lang="en-US" sz="3600" dirty="0"/>
              <a:t>2Cr</a:t>
            </a:r>
            <a:r>
              <a:rPr lang="en-US" sz="3600" baseline="30000" dirty="0"/>
              <a:t>3+</a:t>
            </a:r>
            <a:r>
              <a:rPr lang="en-US" sz="3600" dirty="0"/>
              <a:t> +  Cl</a:t>
            </a:r>
            <a:r>
              <a:rPr lang="en-US" sz="3600" baseline="-25000" dirty="0"/>
              <a:t>2 </a:t>
            </a:r>
            <a:r>
              <a:rPr lang="en-US" sz="3600" dirty="0"/>
              <a:t>+ 7H</a:t>
            </a:r>
            <a:r>
              <a:rPr lang="en-US" sz="3600" baseline="-25000" dirty="0"/>
              <a:t>2</a:t>
            </a:r>
            <a:r>
              <a:rPr lang="en-US" sz="3600" dirty="0"/>
              <a:t>O</a:t>
            </a:r>
            <a:br>
              <a:rPr lang="en-US" sz="3600" dirty="0"/>
            </a:br>
            <a:r>
              <a:rPr lang="en-US" sz="3600" dirty="0"/>
              <a:t>	  Separate into half </a:t>
            </a:r>
            <a:r>
              <a:rPr lang="en-US" sz="3600" dirty="0" smtClean="0"/>
              <a:t>equations</a:t>
            </a:r>
            <a:br>
              <a:rPr lang="en-US" sz="3600" dirty="0" smtClean="0"/>
            </a:br>
            <a:r>
              <a:rPr lang="en-US" sz="3600" dirty="0" smtClean="0"/>
              <a:t>Step </a:t>
            </a:r>
            <a:r>
              <a:rPr lang="en-US" sz="3600" dirty="0" smtClean="0"/>
              <a:t>7:     </a:t>
            </a:r>
            <a:r>
              <a:rPr lang="en-US" sz="3600" dirty="0" smtClean="0"/>
              <a:t>Half equation  </a:t>
            </a:r>
            <a:br>
              <a:rPr lang="en-US" sz="3600" dirty="0" smtClean="0"/>
            </a:br>
            <a:r>
              <a:rPr lang="en-US" sz="3600" dirty="0" smtClean="0"/>
              <a:t>	  Cr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</a:t>
            </a:r>
            <a:r>
              <a:rPr lang="en-US" sz="3600" baseline="-25000" dirty="0" smtClean="0"/>
              <a:t>7</a:t>
            </a:r>
            <a:r>
              <a:rPr lang="en-US" sz="3600" baseline="30000" dirty="0" smtClean="0"/>
              <a:t>2-</a:t>
            </a:r>
            <a:r>
              <a:rPr lang="en-US" sz="3600" dirty="0" smtClean="0"/>
              <a:t> + </a:t>
            </a:r>
            <a:r>
              <a:rPr lang="en-US" sz="3600" dirty="0"/>
              <a:t>14H</a:t>
            </a:r>
            <a:r>
              <a:rPr lang="en-US" sz="3600" baseline="30000" dirty="0"/>
              <a:t>+        </a:t>
            </a:r>
            <a:r>
              <a:rPr lang="en-US" sz="3600" dirty="0"/>
              <a:t>2Cr</a:t>
            </a:r>
            <a:r>
              <a:rPr lang="en-US" sz="3600" baseline="30000" dirty="0"/>
              <a:t>3+</a:t>
            </a:r>
            <a:r>
              <a:rPr lang="en-US" sz="3600" dirty="0"/>
              <a:t> + </a:t>
            </a:r>
            <a:r>
              <a:rPr lang="en-US" sz="3600" dirty="0" smtClean="0"/>
              <a:t>7H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 </a:t>
            </a:r>
            <a:br>
              <a:rPr lang="en-US" sz="3600" dirty="0" smtClean="0"/>
            </a:br>
            <a:r>
              <a:rPr lang="en-US" sz="3600" dirty="0" smtClean="0"/>
              <a:t>	 </a:t>
            </a:r>
            <a:r>
              <a:rPr lang="en-US" sz="3600" dirty="0" err="1" smtClean="0"/>
              <a:t>Cl</a:t>
            </a:r>
            <a:r>
              <a:rPr lang="en-US" sz="3600" baseline="30000" dirty="0" smtClean="0"/>
              <a:t>-</a:t>
            </a:r>
            <a:r>
              <a:rPr lang="en-US" sz="3600" dirty="0" smtClean="0"/>
              <a:t>       </a:t>
            </a:r>
            <a:r>
              <a:rPr lang="en-US" sz="3600" dirty="0"/>
              <a:t>Cl</a:t>
            </a:r>
            <a:r>
              <a:rPr lang="en-US" sz="3600" baseline="-25000" dirty="0"/>
              <a:t>2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3657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810000" y="31657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86300" y="2209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3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</a:t>
            </a:r>
            <a:r>
              <a:rPr lang="en-US" sz="3600" dirty="0" smtClean="0"/>
              <a:t>8:     </a:t>
            </a:r>
            <a:r>
              <a:rPr lang="en-US" sz="3600" dirty="0" smtClean="0"/>
              <a:t>Cr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O</a:t>
            </a:r>
            <a:r>
              <a:rPr lang="en-US" sz="3600" baseline="-25000" dirty="0" smtClean="0"/>
              <a:t>7</a:t>
            </a:r>
            <a:r>
              <a:rPr lang="en-US" sz="3600" baseline="30000" dirty="0" smtClean="0"/>
              <a:t>2-</a:t>
            </a:r>
            <a:r>
              <a:rPr lang="en-US" sz="3600" dirty="0" smtClean="0"/>
              <a:t> </a:t>
            </a:r>
            <a:r>
              <a:rPr lang="en-US" sz="3600" dirty="0"/>
              <a:t>+ 14H</a:t>
            </a:r>
            <a:r>
              <a:rPr lang="en-US" sz="3600" baseline="30000" dirty="0"/>
              <a:t>+        </a:t>
            </a:r>
            <a:r>
              <a:rPr lang="en-US" sz="3600" dirty="0"/>
              <a:t>2Cr</a:t>
            </a:r>
            <a:r>
              <a:rPr lang="en-US" sz="3600" baseline="30000" dirty="0"/>
              <a:t>3+</a:t>
            </a:r>
            <a:r>
              <a:rPr lang="en-US" sz="3600" dirty="0"/>
              <a:t> + 7H</a:t>
            </a:r>
            <a:r>
              <a:rPr lang="en-US" sz="3600" baseline="-25000" dirty="0"/>
              <a:t>2</a:t>
            </a:r>
            <a:r>
              <a:rPr lang="en-US" sz="3600" dirty="0"/>
              <a:t>O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Charges:  –2 + 14(+1)	  2x(+3) + O</a:t>
            </a:r>
            <a:br>
              <a:rPr lang="en-US" sz="3600" dirty="0" smtClean="0"/>
            </a:br>
            <a:r>
              <a:rPr lang="en-US" sz="3600" dirty="0"/>
              <a:t>	 </a:t>
            </a:r>
            <a:r>
              <a:rPr lang="en-US" sz="3600" dirty="0" smtClean="0"/>
              <a:t>      –2 + 14 	+6</a:t>
            </a:r>
            <a:br>
              <a:rPr lang="en-US" sz="3600" dirty="0" smtClean="0"/>
            </a:br>
            <a:r>
              <a:rPr lang="en-US" sz="3600" dirty="0" smtClean="0"/>
              <a:t>		   + 12	+6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95800" y="282632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95255" y="4114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6600" y="288174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29446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23955" y="3505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105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Oxfords E-Lesson 1, T3 Grade:  SS3 Subject: Chemistry</vt:lpstr>
      <vt:lpstr>Topic:  Redox Reaction (Revision) Breakdown:1. Balancing half ionic equation Learning Outcome: Balance half ionic equation  </vt:lpstr>
      <vt:lpstr>                           Salient Point: Rules for balancing half ionic equation: Step 1: Write the equation Step 2: Add the correct number of water               molecule and hydrogen ion  if the reaction              is acidified.</vt:lpstr>
      <vt:lpstr>Step 3: Balance the equation atomically  Step 4: Express in ionic form, if is not already in               ionic form. Note: don’t convert water                molecule, insoluble compounds or gases               to ionic forms Step 5: Cancel spectator ions Step 6: Write the ionic equations if it is not               already the net equation</vt:lpstr>
      <vt:lpstr>Step 7: Separate into half equations. Step 8: Balance the charges by addition              appropriate number of elements. Step 9: If the number of elements lost is not              equal to the number gained, we multiply              the two equations by appropriate figures              to balance the charges.</vt:lpstr>
      <vt:lpstr>                               Example 1: Write a balanced half ionic equation for the reaction between acidified heptaexodichromate (vi) ion and chloride ion Cr2O72- +  Cl-          Cr3+  +  Cl2</vt:lpstr>
      <vt:lpstr>     Solution Step 1: Cr2O72- +  Cl-          Cr3+  +  Cl2             Add appropriate number of H+ and H2O Step 2: Cr2O72 +  Cl- + H +         Cr3+  +  Cl2 + H2O            Balance the equation atomically  Step 3: Cr2O72 + 2Cl- + 14H +        2Cr3+ +  Cl2 + 7H2O  </vt:lpstr>
      <vt:lpstr>Step 4:    Cr2O72 + 2Cl- + 14H+        2Cr3+ +  Cl2 + 7H2O    Separate into half equations Step 7:     Half equation      Cr2O72- + 14H+        2Cr3+ + 7H2O    Cl-       Cl2 </vt:lpstr>
      <vt:lpstr>Step 8:     Cr2O72- + 14H+        2Cr3+ + 7H2O  Charges:  –2 + 14(+1)   2x(+3) + O         –2 + 14  +6      + 12 +6</vt:lpstr>
      <vt:lpstr>Add more electrons to the side with excess positive charges  +12 + 6e-         +6          + 6         +6 The charges are now balanced Write the balance half equation with electron Cr2O72- + 14H+   + 6e-           2Cr3+ + 7H2O (half reduction)</vt:lpstr>
      <vt:lpstr>       2Cl-       Cl2 charges : 2(-1)  O      –2   O Add 2e- to the side with excess positive charges   –2  O + 2e-   –2    – 2  The charges are now balanced   </vt:lpstr>
      <vt:lpstr>Write the balanced half equation with the added number of electrons  2Cl-       Cl2 + 2e- (half addition)  Note: The two half equations don’t have the same number of added electrons</vt:lpstr>
      <vt:lpstr>Step  9:     Multiply half reduction equation by 1 and half oxidation equation by 3 1(Cr2O72- + 14H+   + 6e-           2Cr3+ + 7H2O)        Cr2O72- + 14H+   + 6e-           2Cr3+ + 7H2O 3(2Cl-       Cl2  + 2e-)     6Cl-       3Cl2  + 6e-</vt:lpstr>
      <vt:lpstr>Now the two balanced half equations are: Cr2O72- + 14H+   + 6e-           2Cr3+ + 7H2O (half reduction) 6Cl-       3Cl2  + 6e- (half oxidation)</vt:lpstr>
      <vt:lpstr>   Assignment 1. Write a balanced half ion equation for the redox reaction between acidified potassium tetraoxomanganate(vii) ion and ion(ii) tetraoxosulphate(vi) ion MnO4 (aq) + Fe2+(aq)  Mn2+(aq) + Fe3+(aq) 2.  Write a balanced half ionic equation for the reaction below:       Pb(NO3)2(aq) * Mg(s) Mg(NO3)2(aq) + Pb(s)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E-Lesson 1, T3 Grade:  SS3 Subject: Chemistry</dc:title>
  <dc:creator>Oxfords Int'l School</dc:creator>
  <cp:lastModifiedBy>Oxfords Int'l School</cp:lastModifiedBy>
  <cp:revision>17</cp:revision>
  <dcterms:created xsi:type="dcterms:W3CDTF">2020-05-14T22:05:09Z</dcterms:created>
  <dcterms:modified xsi:type="dcterms:W3CDTF">2020-05-15T17:53:32Z</dcterms:modified>
</cp:coreProperties>
</file>