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20" r:id="rId3"/>
    <p:sldMasterId id="2147483744" r:id="rId4"/>
  </p:sldMasterIdLst>
  <p:sldIdLst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5F1FB67-2E9B-41BA-A39B-A6D7906A1228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90C1D39-32FE-4105-BC0A-75FD2C584E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95400"/>
          </a:xfrm>
        </p:spPr>
        <p:txBody>
          <a:bodyPr/>
          <a:lstStyle/>
          <a:p>
            <a:pPr algn="ctr"/>
            <a:r>
              <a:rPr lang="en-US" sz="5000" b="1" dirty="0" smtClean="0"/>
              <a:t>Oxfords E-lesson </a:t>
            </a:r>
            <a:r>
              <a:rPr lang="en-US" sz="5000" b="1" dirty="0" smtClean="0"/>
              <a:t>1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07361"/>
            <a:ext cx="7315199" cy="482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Grade      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	SS3</a:t>
            </a:r>
            <a:endParaRPr lang="en-US" sz="26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Subject   :</a:t>
            </a:r>
            <a:r>
              <a:rPr lang="ja-JP" alt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r>
              <a:rPr lang="en-US" altLang="ja-JP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Chemistry</a:t>
            </a:r>
            <a:r>
              <a:rPr lang="ja-JP" alt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ja-JP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Revision</a:t>
            </a:r>
            <a:r>
              <a:rPr lang="ja-JP" alt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）　　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endParaRPr lang="en-US" sz="2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Topic      :		Rules 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 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Writing 								Electronic Configuration</a:t>
            </a:r>
            <a:r>
              <a:rPr lang="ja-JP" alt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endParaRPr lang="en-US" sz="26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6927"/>
            <a:ext cx="3505200" cy="609600"/>
          </a:xfrm>
          <a:ln w="381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Salient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066800"/>
            <a:ext cx="7543800" cy="48768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000" b="1" u="sng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Filling Orbitals</a:t>
            </a:r>
            <a:r>
              <a:rPr lang="ja-JP" altLang="en-US" sz="4000" b="1" dirty="0">
                <a:latin typeface="Baskerville Old Face" panose="02020602080505020303" pitchFamily="18" charset="0"/>
              </a:rPr>
              <a:t>　</a:t>
            </a:r>
            <a:endParaRPr lang="en-US" altLang="ja-JP" sz="4000" b="1" dirty="0" smtClean="0">
              <a:latin typeface="Baskerville Old Face" panose="02020602080505020303" pitchFamily="18" charset="0"/>
            </a:endParaRPr>
          </a:p>
          <a:p>
            <a:pPr marL="114300" indent="0" algn="just">
              <a:buNone/>
            </a:pP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Filling </a:t>
            </a: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orbitals method is known as </a:t>
            </a:r>
            <a:r>
              <a:rPr lang="en-US" sz="4000" b="1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itchFamily="34" charset="0"/>
              </a:rPr>
              <a:t>Aufbau order of filling </a:t>
            </a:r>
            <a:r>
              <a:rPr lang="en-US" sz="4000" b="1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itchFamily="34" charset="0"/>
              </a:rPr>
              <a:t>sublevels</a:t>
            </a: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.</a:t>
            </a:r>
            <a:r>
              <a:rPr lang="ja-JP" alt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　</a:t>
            </a: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In </a:t>
            </a: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this method, </a:t>
            </a:r>
            <a:r>
              <a:rPr lang="en-US" sz="4000" b="1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itchFamily="34" charset="0"/>
              </a:rPr>
              <a:t>the orbitals are selected based on the direction of the arrow</a:t>
            </a:r>
            <a:r>
              <a:rPr lang="en-US" sz="4000" b="1" dirty="0" smtClean="0">
                <a:latin typeface="Baskerville Old Face" panose="02020602080505020303" pitchFamily="18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US" sz="4000" b="1" dirty="0" smtClean="0">
              <a:latin typeface="Baskerville Old Face" panose="02020602080505020303" pitchFamily="18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4000" b="1" dirty="0">
              <a:latin typeface="Baskerville Old Face" panose="020206020805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6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058809" cy="53340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200" dirty="0" smtClean="0">
                <a:latin typeface="Arial Black" panose="020B0A04020102020204" pitchFamily="34" charset="0"/>
              </a:rPr>
              <a:t>The orbital </a:t>
            </a: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1s</a:t>
            </a:r>
            <a:r>
              <a:rPr lang="en-US" sz="3200" dirty="0" smtClean="0"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latin typeface="Arial Black" panose="020B0A04020102020204" pitchFamily="34" charset="0"/>
              </a:rPr>
              <a:t>is selected before </a:t>
            </a: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2s</a:t>
            </a:r>
            <a:r>
              <a:rPr lang="en-US" sz="3200" dirty="0" smtClean="0">
                <a:latin typeface="Arial Black" panose="020B0A04020102020204" pitchFamily="34" charset="0"/>
              </a:rPr>
              <a:t> and so on.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1s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2s       2p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3s       3p       3d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4s       4p       4d       4f   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5s       5p       5d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6s       6p    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             7s</a:t>
            </a:r>
          </a:p>
          <a:p>
            <a:pPr marL="68580" indent="0">
              <a:buNone/>
            </a:pPr>
            <a:endParaRPr lang="en-US" sz="3200" dirty="0" smtClean="0">
              <a:latin typeface="Berlin Sans FB Dem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76400" y="2133600"/>
            <a:ext cx="12954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05000" y="2533650"/>
            <a:ext cx="1409700" cy="819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52600" y="2743200"/>
            <a:ext cx="2362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2971800"/>
            <a:ext cx="28194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28800" y="3124200"/>
            <a:ext cx="388620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3505200"/>
            <a:ext cx="41148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05000" y="3810000"/>
            <a:ext cx="4724400" cy="2376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543800" cy="4648200"/>
              </a:xfrm>
            </p:spPr>
            <p:txBody>
              <a:bodyPr>
                <a:normAutofit fontScale="92500"/>
              </a:bodyPr>
              <a:lstStyle/>
              <a:p>
                <a:pPr marL="68580" indent="0">
                  <a:buNone/>
                </a:pP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From 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the diagram above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1s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 comes before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2s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2s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 comes before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2p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2p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 comes before </a:t>
                </a:r>
                <a:r>
                  <a:rPr lang="en-US" sz="35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3s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68580" indent="0">
                  <a:buNone/>
                </a:pPr>
                <a:endParaRPr lang="en-US" sz="3500" dirty="0" smtClean="0">
                  <a:latin typeface="Arial" pitchFamily="34" charset="0"/>
                  <a:cs typeface="Arial" pitchFamily="34" charset="0"/>
                </a:endParaRPr>
              </a:p>
              <a:p>
                <a:pPr marL="68580" indent="0">
                  <a:buNone/>
                </a:pP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The comprehensive configuration is expressed </a:t>
                </a:r>
                <a:r>
                  <a:rPr lang="en-US" sz="3500" dirty="0" smtClean="0">
                    <a:latin typeface="Arial" pitchFamily="34" charset="0"/>
                    <a:cs typeface="Arial" pitchFamily="34" charset="0"/>
                  </a:rPr>
                  <a:t>below</a:t>
                </a:r>
                <a:r>
                  <a:rPr lang="ja-JP" altLang="en-US" sz="3500" dirty="0" smtClean="0">
                    <a:latin typeface="Arial" pitchFamily="34" charset="0"/>
                    <a:cs typeface="Arial" pitchFamily="34" charset="0"/>
                  </a:rPr>
                  <a:t>：</a:t>
                </a:r>
                <a:endParaRPr lang="en-US" sz="3500" dirty="0" smtClean="0">
                  <a:latin typeface="Arial" pitchFamily="34" charset="0"/>
                  <a:cs typeface="Arial" pitchFamily="34" charset="0"/>
                </a:endParaRPr>
              </a:p>
              <a:p>
                <a:pPr marL="68580" indent="0">
                  <a:buNone/>
                </a:pPr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2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543800" cy="4648200"/>
              </a:xfrm>
              <a:blipFill>
                <a:blip r:embed="rId2"/>
                <a:stretch>
                  <a:fillRect l="-1213" t="-1704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-27709"/>
            <a:ext cx="3124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990600"/>
                <a:ext cx="7301345" cy="4876800"/>
              </a:xfrm>
            </p:spPr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itchFamily="34" charset="0"/>
                  </a:rPr>
                  <a:t>Write the electronic  configuration of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Berlin Sans FB Demi" pitchFamily="34" charset="0"/>
                  </a:rPr>
                  <a:t>oxygen atom</a:t>
                </a: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itchFamily="34" charset="0"/>
                  </a:rPr>
                  <a:t>.</a:t>
                </a:r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 Demi" pitchFamily="34" charset="0"/>
                </a:endParaRPr>
              </a:p>
              <a:p>
                <a:endParaRPr lang="en-US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68580" indent="0" algn="ctr">
                  <a:buNone/>
                </a:pP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itchFamily="34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Oxygen has 8 electrons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16</m:t>
                            </m:r>
                          </m: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8</m:t>
                            </m:r>
                          </m:e>
                        </m:eqArr>
                        <m:r>
                          <m:rPr>
                            <m:sty m:val="p"/>
                          </m:r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  <m:t>O</m:t>
                        </m:r>
                      </m:e>
                    </m:d>
                  </m:oMath>
                </a14:m>
                <a:endParaRPr lang="en-US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 we write for eight electrons, following the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Aufbau order</a:t>
                </a: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8</m:t>
                              </m:r>
                            </m:e>
                          </m:eqArr>
                          <m:r>
                            <m:rPr>
                              <m:sty m:val="p"/>
                            </m:r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O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,2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,2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2+2+4=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８</m:t>
                          </m:r>
                          <m:r>
                            <a:rPr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𝑒𝑙𝑒𝑐𝑡𝑟𝑜𝑛𝑠</m:t>
                          </m:r>
                        </m:e>
                      </m:d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90600"/>
                <a:ext cx="7301345" cy="4876800"/>
              </a:xfrm>
              <a:blipFill>
                <a:blip r:embed="rId2"/>
                <a:stretch>
                  <a:fillRect l="-1586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7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8200" y="-11427"/>
            <a:ext cx="3496234" cy="6210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Example 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581900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3200" dirty="0" smtClean="0"/>
                  <a:t>Write the electronic configuration </a:t>
                </a:r>
                <a:r>
                  <a:rPr lang="en-US" sz="3200" dirty="0" smtClean="0"/>
                  <a:t>of </a:t>
                </a:r>
                <a:r>
                  <a:rPr lang="en-US" sz="3200" dirty="0" err="1" smtClean="0"/>
                  <a:t>aluminium</a:t>
                </a:r>
                <a:r>
                  <a:rPr lang="en-US" sz="3200" dirty="0" smtClean="0"/>
                  <a:t> ion</a:t>
                </a:r>
                <a:r>
                  <a:rPr lang="en-US" sz="3200" dirty="0" smtClean="0"/>
                  <a:t>.</a:t>
                </a:r>
              </a:p>
              <a:p>
                <a:pPr marL="114300" indent="0" algn="ctr">
                  <a:buNone/>
                </a:pPr>
                <a:r>
                  <a:rPr lang="en-US" sz="3600" b="1" u="sng" dirty="0" smtClean="0">
                    <a:solidFill>
                      <a:schemeClr val="accent1">
                        <a:lumMod val="50000"/>
                      </a:schemeClr>
                    </a:solidFill>
                    <a:latin typeface="Trebuchet MS" panose="020B0603020202020204" pitchFamily="34" charset="0"/>
                  </a:rPr>
                  <a:t>Solution</a:t>
                </a:r>
              </a:p>
              <a:p>
                <a:pPr marL="114300" indent="0">
                  <a:buNone/>
                </a:pP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Aluminium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atom ionizes by the loss of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 electrons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to form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aluminium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ion.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𝐴𝑙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b>
                    </m:sSub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⟶</m:t>
                    </m:r>
                    <m:sSubSup>
                      <m:sSub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𝐴𝑙</m:t>
                        </m:r>
                      </m:e>
                      <m:sub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𝑠</m:t>
                            </m:r>
                          </m:e>
                        </m:d>
                      </m:sub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  <m:t>3+</m:t>
                        </m:r>
                      </m:sup>
                    </m:sSubSup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Aluminum ion will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13−3=10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electrons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PrePr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10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3+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p>
                          </m:sSup>
                        </m:e>
                      </m:sPre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2+2+6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𝑒𝑙𝑒𝑐𝑡𝑟𝑜𝑛𝑠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581900" cy="4800600"/>
              </a:xfrm>
              <a:blipFill>
                <a:blip r:embed="rId2"/>
                <a:stretch>
                  <a:fillRect l="-563" t="-165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7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Assignment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Berlin Sans FB Demi" pitchFamily="34" charset="0"/>
              </a:rPr>
              <a:t>Write the electronic configurations of the following:</a:t>
            </a: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Nitrogen atom.</a:t>
            </a: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Sodium ion.</a:t>
            </a: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Calcium atom.</a:t>
            </a: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Chloride ion.</a:t>
            </a: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Chromium atom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55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Additional Studies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045" y="2514600"/>
            <a:ext cx="5029200" cy="1919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Berlin Sans FB Demi" pitchFamily="34" charset="0"/>
              </a:rPr>
              <a:t>Study </a:t>
            </a:r>
            <a:r>
              <a:rPr lang="en-US" sz="3600" dirty="0" smtClean="0">
                <a:solidFill>
                  <a:srgbClr val="C00000"/>
                </a:solidFill>
                <a:latin typeface="Berlin Sans FB Demi" pitchFamily="34" charset="0"/>
              </a:rPr>
              <a:t>valency and oxidation number of elements.</a:t>
            </a:r>
            <a:endParaRPr lang="en-US" sz="3600" dirty="0">
              <a:solidFill>
                <a:srgbClr val="C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217</TotalTime>
  <Words>177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ＭＳ ゴシック</vt:lpstr>
      <vt:lpstr>Arial</vt:lpstr>
      <vt:lpstr>Arial Black</vt:lpstr>
      <vt:lpstr>Baskerville Old Face</vt:lpstr>
      <vt:lpstr>Berlin Sans FB Demi</vt:lpstr>
      <vt:lpstr>Brush Script MT</vt:lpstr>
      <vt:lpstr>Cambria Math</vt:lpstr>
      <vt:lpstr>Century Gothic</vt:lpstr>
      <vt:lpstr>Constantia</vt:lpstr>
      <vt:lpstr>Courier New</vt:lpstr>
      <vt:lpstr>Franklin Gothic Book</vt:lpstr>
      <vt:lpstr>Rage Italic</vt:lpstr>
      <vt:lpstr>Trebuchet MS</vt:lpstr>
      <vt:lpstr>Verdana</vt:lpstr>
      <vt:lpstr>Wingdings</vt:lpstr>
      <vt:lpstr>Wingdings 2</vt:lpstr>
      <vt:lpstr>Pushpin</vt:lpstr>
      <vt:lpstr>Winter</vt:lpstr>
      <vt:lpstr>Opulent</vt:lpstr>
      <vt:lpstr>Austin</vt:lpstr>
      <vt:lpstr>Oxfords E-lesson 1</vt:lpstr>
      <vt:lpstr>Salient Points</vt:lpstr>
      <vt:lpstr>PowerPoint Presentation</vt:lpstr>
      <vt:lpstr>PowerPoint Presentation</vt:lpstr>
      <vt:lpstr>Example 1</vt:lpstr>
      <vt:lpstr>Example 2</vt:lpstr>
      <vt:lpstr>Assignment</vt:lpstr>
      <vt:lpstr>Additional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1, T3</dc:title>
  <dc:creator>Michael</dc:creator>
  <cp:lastModifiedBy>USER</cp:lastModifiedBy>
  <cp:revision>33</cp:revision>
  <dcterms:created xsi:type="dcterms:W3CDTF">2020-05-20T13:50:01Z</dcterms:created>
  <dcterms:modified xsi:type="dcterms:W3CDTF">2020-05-23T11:54:33Z</dcterms:modified>
</cp:coreProperties>
</file>