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9E3CED-42D0-4B42-8F56-6131326FE9C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0AB648-8D98-4FD8-B8BC-14218CACDF1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52800"/>
            <a:ext cx="785164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rgbClr val="002060"/>
                </a:solidFill>
              </a:rPr>
              <a:t>Oxfords E-Lesson 3</a:t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		Grade:	SS3 (Revision)</a:t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		Subject:	English Language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50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Topic:		</a:t>
            </a:r>
            <a:r>
              <a:rPr lang="en-US" sz="2800" dirty="0" smtClean="0">
                <a:solidFill>
                  <a:srgbClr val="FF0000"/>
                </a:solidFill>
              </a:rPr>
              <a:t>Compound Nouns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Breakdown:  </a:t>
            </a:r>
            <a:r>
              <a:rPr lang="en-US" sz="2800" dirty="0" smtClean="0"/>
              <a:t>Pluralization </a:t>
            </a:r>
            <a:r>
              <a:rPr lang="en-US" sz="2800" dirty="0" smtClean="0"/>
              <a:t>in compound nouns</a:t>
            </a:r>
            <a:br>
              <a:rPr lang="en-US" sz="2800" dirty="0" smtClean="0"/>
            </a:br>
            <a:r>
              <a:rPr lang="en-US" sz="2800" dirty="0" smtClean="0"/>
              <a:t>Learning Outcome: (1) Write the plural forms of some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		 compound nouns correctly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5606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				</a:t>
            </a:r>
            <a:r>
              <a:rPr lang="en-US" sz="2800" b="1" dirty="0" smtClean="0">
                <a:solidFill>
                  <a:srgbClr val="FF0000"/>
                </a:solidFill>
              </a:rPr>
              <a:t>Salient Point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u="sng" dirty="0" smtClean="0"/>
              <a:t>Compound Nouns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Compound nouns are formed when two or more separate words are brought together and use as a single noun e.g. editor-in-chief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4839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41910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	         Formation of </a:t>
            </a:r>
            <a:r>
              <a:rPr lang="en-US" sz="2800" b="1" dirty="0" smtClean="0">
                <a:solidFill>
                  <a:srgbClr val="FF0000"/>
                </a:solidFill>
              </a:rPr>
              <a:t>Plural Compound Nouns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1. Some compound nouns form their plural by addition </a:t>
            </a:r>
            <a:r>
              <a:rPr lang="en-US" sz="2800" dirty="0" smtClean="0">
                <a:solidFill>
                  <a:srgbClr val="FF0000"/>
                </a:solidFill>
              </a:rPr>
              <a:t>“s”</a:t>
            </a:r>
            <a:r>
              <a:rPr lang="en-US" sz="2800" dirty="0" smtClean="0"/>
              <a:t> to the first word.</a:t>
            </a:r>
            <a:br>
              <a:rPr lang="en-US" sz="2800" dirty="0" smtClean="0"/>
            </a:br>
            <a:r>
              <a:rPr lang="en-US" sz="2800" b="1" u="sng" dirty="0" smtClean="0"/>
              <a:t>Examples: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u="sng" dirty="0" smtClean="0"/>
              <a:t>Singular Compound Nouns	Plural Compound Nouns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a.	Mother-in-law		Mother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-in-law</a:t>
            </a:r>
            <a:br>
              <a:rPr lang="en-US" sz="2800" dirty="0" smtClean="0"/>
            </a:br>
            <a:r>
              <a:rPr lang="en-US" sz="2800" dirty="0" smtClean="0"/>
              <a:t>b.	father-in-law			father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-in-law</a:t>
            </a:r>
            <a:br>
              <a:rPr lang="en-US" sz="2800" dirty="0" smtClean="0"/>
            </a:br>
            <a:r>
              <a:rPr lang="en-US" sz="2800" dirty="0" smtClean="0"/>
              <a:t>c	head of state			head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-of-state</a:t>
            </a:r>
            <a:br>
              <a:rPr lang="en-US" sz="2800" dirty="0" smtClean="0"/>
            </a:br>
            <a:r>
              <a:rPr lang="en-US" sz="2800" dirty="0" smtClean="0"/>
              <a:t>d.	head of department		head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-of-department</a:t>
            </a:r>
            <a:br>
              <a:rPr lang="en-US" sz="2800" dirty="0" smtClean="0"/>
            </a:br>
            <a:r>
              <a:rPr lang="en-US" sz="2800" dirty="0" smtClean="0"/>
              <a:t>e.	editor-in-chief		editor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-in-chief</a:t>
            </a:r>
            <a:br>
              <a:rPr lang="en-US" sz="2800" dirty="0" smtClean="0"/>
            </a:br>
            <a:r>
              <a:rPr lang="en-US" sz="2800" dirty="0" smtClean="0"/>
              <a:t>f.	herd of cattle			herd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 of cattle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29200" y="27432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08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00200"/>
            <a:ext cx="8229600" cy="37338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2. Some compound nouns form their plural by adding “s” to the last word.</a:t>
            </a:r>
            <a:br>
              <a:rPr lang="en-US" sz="2800" dirty="0" smtClean="0"/>
            </a:br>
            <a:r>
              <a:rPr lang="en-US" sz="2800" dirty="0" smtClean="0"/>
              <a:t>Examples: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/>
              <a:t>Singular </a:t>
            </a:r>
            <a:r>
              <a:rPr lang="en-US" sz="2800" u="sng" dirty="0"/>
              <a:t>Compound Nouns	Plural Compound </a:t>
            </a:r>
            <a:r>
              <a:rPr lang="en-US" sz="2800" u="sng" dirty="0" smtClean="0"/>
              <a:t>Nouns</a:t>
            </a:r>
            <a:br>
              <a:rPr lang="en-US" sz="2800" u="sng" dirty="0" smtClean="0"/>
            </a:br>
            <a:r>
              <a:rPr lang="en-US" sz="2800" dirty="0" smtClean="0"/>
              <a:t>a.	step-mother			step-mothers</a:t>
            </a:r>
            <a:br>
              <a:rPr lang="en-US" sz="2800" dirty="0" smtClean="0"/>
            </a:br>
            <a:r>
              <a:rPr lang="en-US" sz="2800" dirty="0" smtClean="0"/>
              <a:t>b.	girl-friend			girl-friends</a:t>
            </a:r>
            <a:br>
              <a:rPr lang="en-US" sz="2800" dirty="0" smtClean="0"/>
            </a:br>
            <a:r>
              <a:rPr lang="en-US" sz="2800" dirty="0" smtClean="0"/>
              <a:t>c.	major-general			major-generals</a:t>
            </a:r>
            <a:br>
              <a:rPr lang="en-US" sz="2800" dirty="0" smtClean="0"/>
            </a:br>
            <a:r>
              <a:rPr lang="en-US" sz="2800" dirty="0" smtClean="0"/>
              <a:t>d.	assistant-manager		assistant-managers</a:t>
            </a:r>
            <a:br>
              <a:rPr lang="en-US" sz="2800" dirty="0" smtClean="0"/>
            </a:br>
            <a:r>
              <a:rPr lang="en-US" sz="2800" dirty="0" smtClean="0"/>
              <a:t>e.	chief executive		chief-executives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0" y="31242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1452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0"/>
            <a:ext cx="8229600" cy="3886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3. These compound nouns form their plural by adding </a:t>
            </a:r>
            <a:r>
              <a:rPr lang="en-US" sz="2800" dirty="0" smtClean="0">
                <a:solidFill>
                  <a:srgbClr val="FF0000"/>
                </a:solidFill>
              </a:rPr>
              <a:t>“s”</a:t>
            </a:r>
            <a:r>
              <a:rPr lang="en-US" sz="2800" dirty="0" smtClean="0"/>
              <a:t> to either the first or the second word</a:t>
            </a:r>
            <a:br>
              <a:rPr lang="en-US" sz="2800" dirty="0" smtClean="0"/>
            </a:br>
            <a:r>
              <a:rPr lang="en-US" sz="2800" b="1" u="sng" dirty="0" smtClean="0">
                <a:solidFill>
                  <a:srgbClr val="FF0000"/>
                </a:solidFill>
              </a:rPr>
              <a:t>Examples</a:t>
            </a:r>
            <a:r>
              <a:rPr lang="en-US" sz="2800" b="1" u="sng" dirty="0" smtClean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/>
              <a:t>Singular </a:t>
            </a:r>
            <a:r>
              <a:rPr lang="en-US" sz="2800" u="sng" dirty="0"/>
              <a:t>Compound Nouns	Plural Compound </a:t>
            </a:r>
            <a:r>
              <a:rPr lang="en-US" sz="2800" u="sng" dirty="0" smtClean="0"/>
              <a:t>Nouns</a:t>
            </a:r>
            <a:br>
              <a:rPr lang="en-US" sz="2800" u="sng" dirty="0" smtClean="0"/>
            </a:br>
            <a:r>
              <a:rPr lang="en-US" sz="2800" dirty="0" smtClean="0"/>
              <a:t>a.	director-general		director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-general or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				director-general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b.	court-martial			court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-martial or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				court-martial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c.	attorney-general		attorney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-general or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				attorney-general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029200" y="28956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338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21336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4. In some compound nouns, the two noun words are pluralized</a:t>
            </a:r>
            <a:br>
              <a:rPr lang="en-US" sz="2800" dirty="0" smtClean="0"/>
            </a:br>
            <a:r>
              <a:rPr lang="en-US" sz="2800" b="1" u="sng" dirty="0" smtClean="0"/>
              <a:t>Examples: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u="sng" dirty="0" smtClean="0"/>
              <a:t>Singular </a:t>
            </a:r>
            <a:r>
              <a:rPr lang="en-US" sz="2800" u="sng" dirty="0"/>
              <a:t>Compound Nouns	Plural Compound </a:t>
            </a:r>
            <a:r>
              <a:rPr lang="en-US" sz="2800" u="sng" dirty="0" smtClean="0"/>
              <a:t>Nouns</a:t>
            </a:r>
            <a:br>
              <a:rPr lang="en-US" sz="2800" u="sng" dirty="0" smtClean="0"/>
            </a:br>
            <a:r>
              <a:rPr lang="en-US" sz="2800" dirty="0" smtClean="0"/>
              <a:t>a	manservant			</a:t>
            </a:r>
            <a:r>
              <a:rPr lang="en-US" sz="2800" dirty="0" smtClean="0">
                <a:solidFill>
                  <a:srgbClr val="FF0000"/>
                </a:solidFill>
              </a:rPr>
              <a:t>men</a:t>
            </a:r>
            <a:r>
              <a:rPr lang="en-US" sz="2800" dirty="0" smtClean="0"/>
              <a:t>servant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b.	woman-doctor		</a:t>
            </a:r>
            <a:r>
              <a:rPr lang="en-US" sz="2800" dirty="0" smtClean="0">
                <a:solidFill>
                  <a:srgbClr val="FF0000"/>
                </a:solidFill>
              </a:rPr>
              <a:t>women</a:t>
            </a:r>
            <a:r>
              <a:rPr lang="en-US" sz="2800" dirty="0" smtClean="0"/>
              <a:t>-doctor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0" y="3124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958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8229600" cy="4648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			</a:t>
            </a:r>
            <a:r>
              <a:rPr lang="en-US" sz="2800" b="1" dirty="0" smtClean="0">
                <a:solidFill>
                  <a:srgbClr val="FF0000"/>
                </a:solidFill>
              </a:rPr>
              <a:t>Assignment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Choose the correct group of words that best complete each of the following sentences:</a:t>
            </a:r>
            <a:br>
              <a:rPr lang="en-US" sz="2800" dirty="0" smtClean="0"/>
            </a:br>
            <a:r>
              <a:rPr lang="en-US" sz="2800" dirty="0" smtClean="0"/>
              <a:t>1.  All _____ attended the two-day summit </a:t>
            </a:r>
            <a:r>
              <a:rPr lang="en-US" sz="2800" dirty="0" smtClean="0">
                <a:solidFill>
                  <a:srgbClr val="FF0000"/>
                </a:solidFill>
              </a:rPr>
              <a:t>(a)</a:t>
            </a:r>
            <a:r>
              <a:rPr lang="en-US" sz="2800" dirty="0" smtClean="0"/>
              <a:t> head of state 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(b)</a:t>
            </a:r>
            <a:r>
              <a:rPr lang="en-US" sz="2800" dirty="0" smtClean="0"/>
              <a:t> heads of states</a:t>
            </a:r>
            <a:r>
              <a:rPr lang="en-US" sz="2800" dirty="0" smtClean="0">
                <a:solidFill>
                  <a:srgbClr val="FF0000"/>
                </a:solidFill>
              </a:rPr>
              <a:t> ©</a:t>
            </a:r>
            <a:r>
              <a:rPr lang="en-US" sz="2800" dirty="0" smtClean="0"/>
              <a:t> heads of state </a:t>
            </a:r>
            <a:r>
              <a:rPr lang="en-US" sz="2800" dirty="0" smtClean="0">
                <a:solidFill>
                  <a:srgbClr val="FF0000"/>
                </a:solidFill>
              </a:rPr>
              <a:t>(d)</a:t>
            </a:r>
            <a:r>
              <a:rPr lang="en-US" sz="2800" dirty="0" smtClean="0"/>
              <a:t> head of states</a:t>
            </a:r>
            <a:br>
              <a:rPr lang="en-US" sz="2800" dirty="0" smtClean="0"/>
            </a:br>
            <a:r>
              <a:rPr lang="en-US" sz="2800" dirty="0" smtClean="0"/>
              <a:t>2. The local governments are authorized to ___</a:t>
            </a:r>
            <a:r>
              <a:rPr lang="en-US" sz="2800" dirty="0" smtClean="0">
                <a:solidFill>
                  <a:srgbClr val="FF0000"/>
                </a:solidFill>
              </a:rPr>
              <a:t>(a)</a:t>
            </a:r>
            <a:r>
              <a:rPr lang="en-US" sz="2800" dirty="0" smtClean="0"/>
              <a:t> bye-laws 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(b)</a:t>
            </a:r>
            <a:r>
              <a:rPr lang="en-US" sz="2800" dirty="0" smtClean="0"/>
              <a:t> byes-laws </a:t>
            </a:r>
            <a:r>
              <a:rPr lang="en-US" sz="2800" dirty="0" smtClean="0">
                <a:solidFill>
                  <a:srgbClr val="FF0000"/>
                </a:solidFill>
              </a:rPr>
              <a:t>(c)</a:t>
            </a:r>
            <a:r>
              <a:rPr lang="en-US" sz="2800" dirty="0" smtClean="0"/>
              <a:t> bye’s laws </a:t>
            </a:r>
            <a:r>
              <a:rPr lang="en-US" sz="2800" dirty="0" smtClean="0">
                <a:solidFill>
                  <a:srgbClr val="FF0000"/>
                </a:solidFill>
              </a:rPr>
              <a:t>(d)</a:t>
            </a:r>
            <a:r>
              <a:rPr lang="en-US" sz="2800" dirty="0" smtClean="0"/>
              <a:t> bye-law</a:t>
            </a:r>
            <a:br>
              <a:rPr lang="en-US" sz="2800" dirty="0" smtClean="0"/>
            </a:br>
            <a:r>
              <a:rPr lang="en-US" sz="2800" dirty="0" smtClean="0"/>
              <a:t>3. All your ___ like you so much </a:t>
            </a:r>
            <a:r>
              <a:rPr lang="en-US" sz="2800" dirty="0" smtClean="0">
                <a:solidFill>
                  <a:srgbClr val="FF0000"/>
                </a:solidFill>
              </a:rPr>
              <a:t>(a)</a:t>
            </a:r>
            <a:r>
              <a:rPr lang="en-US" sz="2800" dirty="0" smtClean="0"/>
              <a:t> sister-in-law </a:t>
            </a:r>
            <a:r>
              <a:rPr lang="en-US" sz="2800" dirty="0" smtClean="0">
                <a:solidFill>
                  <a:srgbClr val="FF0000"/>
                </a:solidFill>
              </a:rPr>
              <a:t>(b)</a:t>
            </a:r>
            <a:r>
              <a:rPr lang="en-US" sz="2800" dirty="0" smtClean="0"/>
              <a:t> sisters-in-laws</a:t>
            </a:r>
            <a:r>
              <a:rPr lang="en-US" sz="2800" dirty="0" smtClean="0">
                <a:solidFill>
                  <a:srgbClr val="FF0000"/>
                </a:solidFill>
              </a:rPr>
              <a:t> (c)</a:t>
            </a:r>
            <a:r>
              <a:rPr lang="en-US" sz="2800" dirty="0" smtClean="0"/>
              <a:t> sister-in-laws </a:t>
            </a:r>
            <a:r>
              <a:rPr lang="en-US" sz="2800" dirty="0" smtClean="0">
                <a:solidFill>
                  <a:srgbClr val="FF0000"/>
                </a:solidFill>
              </a:rPr>
              <a:t>(d)</a:t>
            </a:r>
            <a:r>
              <a:rPr lang="en-US" sz="2800" dirty="0" smtClean="0"/>
              <a:t> sisters-in-law</a:t>
            </a:r>
            <a:br>
              <a:rPr lang="en-US" sz="2800" dirty="0" smtClean="0"/>
            </a:br>
            <a:r>
              <a:rPr lang="en-US" sz="2800" dirty="0" smtClean="0"/>
              <a:t>4. The principal has already summoned all the ___ on the matter </a:t>
            </a:r>
            <a:r>
              <a:rPr lang="en-US" sz="2800" dirty="0" smtClean="0">
                <a:solidFill>
                  <a:srgbClr val="FF0000"/>
                </a:solidFill>
              </a:rPr>
              <a:t>(a)</a:t>
            </a:r>
            <a:r>
              <a:rPr lang="en-US" sz="2800" dirty="0" smtClean="0"/>
              <a:t> heads of departments </a:t>
            </a:r>
            <a:r>
              <a:rPr lang="en-US" sz="2800" dirty="0" smtClean="0">
                <a:solidFill>
                  <a:srgbClr val="FF0000"/>
                </a:solidFill>
              </a:rPr>
              <a:t>(b)</a:t>
            </a:r>
            <a:r>
              <a:rPr lang="en-US" sz="2800" dirty="0" smtClean="0"/>
              <a:t> head of department </a:t>
            </a:r>
            <a:r>
              <a:rPr lang="en-US" sz="2800" dirty="0" smtClean="0">
                <a:solidFill>
                  <a:srgbClr val="FF0000"/>
                </a:solidFill>
              </a:rPr>
              <a:t>(c)</a:t>
            </a:r>
            <a:r>
              <a:rPr lang="en-US" sz="2800" dirty="0" smtClean="0"/>
              <a:t>heads of department </a:t>
            </a:r>
            <a:r>
              <a:rPr lang="en-US" sz="2800" dirty="0" smtClean="0">
                <a:solidFill>
                  <a:srgbClr val="FF0000"/>
                </a:solidFill>
              </a:rPr>
              <a:t>(d)</a:t>
            </a:r>
            <a:r>
              <a:rPr lang="en-US" sz="2800" dirty="0" smtClean="0"/>
              <a:t> head of departments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5195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213</TotalTime>
  <Words>54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 Oxfords E-Lesson 3   Grade: SS3 (Revision)   Subject: English Language</vt:lpstr>
      <vt:lpstr>Topic:  Compound Nouns Breakdown:  Pluralization in compound nouns Learning Outcome: (1) Write the plural forms of some     compound nouns correctly</vt:lpstr>
      <vt:lpstr>    Salient Point Compound Nouns Compound nouns are formed when two or more separate words are brought together and use as a single noun e.g. editor-in-chief</vt:lpstr>
      <vt:lpstr>          Formation of Plural Compound Nouns 1. Some compound nouns form their plural by addition “s” to the first word. Examples:  Singular Compound Nouns Plural Compound Nouns a. Mother-in-law  Mothers-in-law b. father-in-law   fathers-in-law c head of state   heads-of-state d. head of department  heads-of-department e. editor-in-chief  editors-in-chief f. herd of cattle   herds of cattle</vt:lpstr>
      <vt:lpstr>2. Some compound nouns form their plural by adding “s” to the last word. Examples:  Singular Compound Nouns Plural Compound Nouns a. step-mother   step-mothers b. girl-friend   girl-friends c. major-general   major-generals d. assistant-manager  assistant-managers e. chief executive  chief-executives</vt:lpstr>
      <vt:lpstr>3. These compound nouns form their plural by adding “s” to either the first or the second word Examples:  Singular Compound Nouns Plural Compound Nouns a. director-general  directors-general or      director-generals b. court-martial   courts-martial or      court-martials  c. attorney-general  attorneys-general or      attorney-generals</vt:lpstr>
      <vt:lpstr>4. In some compound nouns, the two noun words are pluralized Examples:  Singular Compound Nouns Plural Compound Nouns a manservant   menservants b. woman-doctor  women-doctors</vt:lpstr>
      <vt:lpstr>   Assignment Choose the correct group of words that best complete each of the following sentences: 1.  All _____ attended the two-day summit (a) head of state  (b) heads of states © heads of state (d) head of states 2. The local governments are authorized to ___(a) bye-laws  (b) byes-laws (c) bye’s laws (d) bye-law 3. All your ___ like you so much (a) sister-in-law (b) sisters-in-laws (c) sister-in-laws (d) sisters-in-law 4. The principal has already summoned all the ___ on the matter (a) heads of departments (b) head of department (c)heads of department (d) head of departments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Oxfords Int'l School</dc:creator>
  <cp:lastModifiedBy>MOSES</cp:lastModifiedBy>
  <cp:revision>22</cp:revision>
  <dcterms:created xsi:type="dcterms:W3CDTF">2020-05-15T17:18:10Z</dcterms:created>
  <dcterms:modified xsi:type="dcterms:W3CDTF">2020-05-23T21:05:18Z</dcterms:modified>
</cp:coreProperties>
</file>