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1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A31BA-A47D-4DC2-AAED-39B05F2E2E1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42254-5F71-4646-85FC-4F1E8EB86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3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42254-5F71-4646-85FC-4F1E8EB861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40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0E6D-C77A-48BF-8776-68F7698F9DB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7CC0-B08D-4D4B-B2B1-6FF589DD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3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0E6D-C77A-48BF-8776-68F7698F9DB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7CC0-B08D-4D4B-B2B1-6FF589DD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7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0E6D-C77A-48BF-8776-68F7698F9DB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7CC0-B08D-4D4B-B2B1-6FF589DD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7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0E6D-C77A-48BF-8776-68F7698F9DB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7CC0-B08D-4D4B-B2B1-6FF589DD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4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0E6D-C77A-48BF-8776-68F7698F9DB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7CC0-B08D-4D4B-B2B1-6FF589DD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0E6D-C77A-48BF-8776-68F7698F9DB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7CC0-B08D-4D4B-B2B1-6FF589DD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5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0E6D-C77A-48BF-8776-68F7698F9DB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7CC0-B08D-4D4B-B2B1-6FF589DD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1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0E6D-C77A-48BF-8776-68F7698F9DB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7CC0-B08D-4D4B-B2B1-6FF589DD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0E6D-C77A-48BF-8776-68F7698F9DB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7CC0-B08D-4D4B-B2B1-6FF589DD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8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0E6D-C77A-48BF-8776-68F7698F9DB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7CC0-B08D-4D4B-B2B1-6FF589DD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8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0E6D-C77A-48BF-8776-68F7698F9DB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7CC0-B08D-4D4B-B2B1-6FF589DD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20E6D-C77A-48BF-8776-68F7698F9DB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67CC0-B08D-4D4B-B2B1-6FF589DD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0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6600" dirty="0" smtClean="0"/>
              <a:t>Oxfords E-Lesson 1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400" dirty="0" smtClean="0">
                <a:latin typeface="Arial Black" pitchFamily="34" charset="0"/>
              </a:rPr>
              <a:t>      </a:t>
            </a:r>
            <a:r>
              <a:rPr lang="en-US" sz="3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GRADE</a:t>
            </a:r>
            <a:r>
              <a:rPr lang="en-US" sz="3400" dirty="0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     </a:t>
            </a:r>
            <a:r>
              <a:rPr lang="en-US" sz="3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n-US" sz="3400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sz="3400" dirty="0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SS3</a:t>
            </a:r>
            <a:r>
              <a:rPr lang="en-US" sz="3400" dirty="0" smtClean="0">
                <a:solidFill>
                  <a:schemeClr val="accent6">
                    <a:lumMod val="50000"/>
                  </a:schemeClr>
                </a:solidFill>
              </a:rPr>
              <a:t> (SSCE REVISION)</a:t>
            </a:r>
          </a:p>
          <a:p>
            <a:pPr marL="0" indent="0">
              <a:buNone/>
            </a:pPr>
            <a:r>
              <a:rPr lang="en-US" sz="3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</a:t>
            </a:r>
            <a:r>
              <a:rPr lang="en-US" sz="3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SUBJECT</a:t>
            </a:r>
            <a:r>
              <a:rPr lang="en-US" sz="3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:</a:t>
            </a:r>
            <a:r>
              <a:rPr lang="en-US" sz="3400" dirty="0" smtClean="0">
                <a:solidFill>
                  <a:srgbClr val="FF0000"/>
                </a:solidFill>
              </a:rPr>
              <a:t>  </a:t>
            </a:r>
            <a:r>
              <a:rPr lang="en-US" sz="3400" dirty="0" smtClean="0">
                <a:solidFill>
                  <a:srgbClr val="FF0000"/>
                </a:solidFill>
                <a:latin typeface="Arial Black" pitchFamily="34" charset="0"/>
              </a:rPr>
              <a:t>MATHEMATICS</a:t>
            </a:r>
          </a:p>
          <a:p>
            <a:pPr marL="0" indent="0">
              <a:buNone/>
            </a:pPr>
            <a:r>
              <a:rPr lang="en-US" sz="3400" dirty="0" smtClean="0"/>
              <a:t>         TOPIC               :  </a:t>
            </a:r>
            <a:r>
              <a:rPr lang="en-US" sz="3400" b="1" dirty="0" smtClean="0">
                <a:solidFill>
                  <a:srgbClr val="002060"/>
                </a:solidFill>
              </a:rPr>
              <a:t>NUMBER BASES</a:t>
            </a:r>
          </a:p>
          <a:p>
            <a:pPr marL="0" indent="0">
              <a:buNone/>
            </a:pPr>
            <a:r>
              <a:rPr lang="en-US" sz="3400" dirty="0" smtClean="0"/>
              <a:t>         </a:t>
            </a:r>
            <a:r>
              <a:rPr lang="en-US" sz="34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BREAKDOWN </a:t>
            </a:r>
            <a:r>
              <a:rPr lang="en-US" sz="3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:  COMPUTATIONS    	INVOLVING NON-DECIMAL BASES.    	EQUATIONS INVOLVING BASES.</a:t>
            </a:r>
            <a:endParaRPr lang="en-US" sz="3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6882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6600" dirty="0" smtClean="0">
                <a:latin typeface="Arial Black" pitchFamily="34" charset="0"/>
              </a:rPr>
              <a:t>QUESTION 2</a:t>
            </a:r>
            <a:endParaRPr lang="en-US" sz="6600" dirty="0">
              <a:latin typeface="Arial Black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524000"/>
                <a:ext cx="9144000" cy="53340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4400" dirty="0" smtClean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    </a:t>
                </a:r>
              </a:p>
              <a:p>
                <a:pPr marL="0" indent="0">
                  <a:buNone/>
                </a:pPr>
                <a:r>
                  <a:rPr lang="en-US" sz="4400" dirty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</a:t>
                </a:r>
                <a:r>
                  <a:rPr lang="en-US" sz="4400" dirty="0" smtClean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 Solve the equation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/>
                          </a:rPr>
                          <m:t>347</m:t>
                        </m:r>
                      </m:e>
                      <m:sub>
                        <m:r>
                          <a:rPr lang="en-US" sz="44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4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4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/>
                          </a:rPr>
                          <m:t>231</m:t>
                        </m:r>
                      </m:e>
                      <m:sub>
                        <m:r>
                          <a:rPr lang="en-US" sz="4400" b="0" i="1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5400" dirty="0" smtClean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</a:t>
                </a:r>
                <a:endParaRPr lang="en-US" sz="5400" dirty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524000"/>
                <a:ext cx="9144000" cy="5334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49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73162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6000" dirty="0" smtClean="0">
                <a:latin typeface="Arial Black" pitchFamily="34" charset="0"/>
              </a:rPr>
              <a:t>Solution </a:t>
            </a:r>
            <a:endParaRPr lang="en-US" sz="6000" dirty="0">
              <a:latin typeface="Arial Black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371600"/>
                <a:ext cx="9144000" cy="5486400"/>
              </a:xfr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    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</a:t>
                </a:r>
                <a:r>
                  <a:rPr lang="en-US" dirty="0" smtClean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347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231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endParaRPr lang="en-US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</a:t>
                </a:r>
                <a:r>
                  <a:rPr lang="en-US" dirty="0" smtClean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   Let us first of all resolve the left hand side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</a:t>
                </a:r>
                <a:r>
                  <a:rPr lang="en-US" dirty="0" smtClean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   of the equation by </a:t>
                </a:r>
                <a:r>
                  <a:rPr lang="en-US" dirty="0" smtClean="0">
                    <a:solidFill>
                      <a:srgbClr val="FF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converting the number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   to base 10.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</a:t>
                </a:r>
                <a:r>
                  <a:rPr lang="en-US" dirty="0" smtClean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ea typeface="Arial Unicode MS" pitchFamily="34" charset="-128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Arial Unicode MS" pitchFamily="34" charset="-128"/>
                            <a:cs typeface="Arial Unicode MS" pitchFamily="34" charset="-128"/>
                          </a:rPr>
                          <m:t>347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Arial Unicode MS" pitchFamily="34" charset="-128"/>
                            <a:cs typeface="Arial Unicode MS" pitchFamily="34" charset="-128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Arial Unicode MS" pitchFamily="34" charset="-128"/>
                        <a:cs typeface="Arial Unicode MS" pitchFamily="34" charset="-128"/>
                      </a:rPr>
                      <m:t>=3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Arial Unicode MS" pitchFamily="34" charset="-128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cs typeface="Arial Unicode MS" pitchFamily="34" charset="-128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  <a:cs typeface="Arial Unicode MS" pitchFamily="34" charset="-128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  <a:cs typeface="Arial Unicode MS" pitchFamily="34" charset="-128"/>
                      </a:rPr>
                      <m:t>+4×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Arial Unicode MS" pitchFamily="34" charset="-128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Arial Unicode MS" pitchFamily="34" charset="-128"/>
                      </a:rPr>
                      <m:t>+7×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cs typeface="Arial Unicode MS" pitchFamily="34" charset="-128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  <a:cs typeface="Arial Unicode MS" pitchFamily="34" charset="-128"/>
                          </a:rPr>
                          <m:t>0</m:t>
                        </m:r>
                      </m:sup>
                    </m:sSup>
                  </m:oMath>
                </a14:m>
                <a:endParaRPr lang="en-US" b="0" dirty="0" smtClean="0">
                  <a:latin typeface="Arial Unicode MS" pitchFamily="34" charset="-128"/>
                  <a:ea typeface="Cambria Math"/>
                  <a:cs typeface="Arial Unicode MS" pitchFamily="34" charset="-128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Arial Unicode MS" pitchFamily="34" charset="-128"/>
                        <a:cs typeface="Arial Unicode MS" pitchFamily="34" charset="-128"/>
                      </a:rPr>
                      <m:t>  </m:t>
                    </m:r>
                    <m:r>
                      <a:rPr lang="en-US" b="0" i="1" smtClean="0">
                        <a:latin typeface="Cambria Math"/>
                        <a:ea typeface="Arial Unicode MS" pitchFamily="34" charset="-128"/>
                        <a:cs typeface="Arial Unicode MS" pitchFamily="34" charset="-128"/>
                      </a:rPr>
                      <m:t>=3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Arial Unicode MS" pitchFamily="34" charset="-128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Arial Unicode MS" pitchFamily="34" charset="-128"/>
                            <a:cs typeface="Arial Unicode MS" pitchFamily="34" charset="-128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Arial Unicode MS" pitchFamily="34" charset="-128"/>
                            <a:cs typeface="Arial Unicode MS" pitchFamily="34" charset="-128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Arial Unicode MS" pitchFamily="34" charset="-128"/>
                        <a:cs typeface="Arial Unicode MS" pitchFamily="34" charset="-128"/>
                      </a:rPr>
                      <m:t>+4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Arial Unicode MS" pitchFamily="34" charset="-128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Arial Unicode MS" pitchFamily="34" charset="-128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Arial Unicode MS" pitchFamily="34" charset="-128"/>
                      </a:rPr>
                      <m:t>+7×1</m:t>
                    </m:r>
                  </m:oMath>
                </a14:m>
                <a:endParaRPr lang="en-US" b="0" dirty="0" smtClean="0">
                  <a:latin typeface="Arial Unicode MS" pitchFamily="34" charset="-128"/>
                  <a:ea typeface="Cambria Math"/>
                  <a:cs typeface="Arial Unicode MS" pitchFamily="34" charset="-128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Arial Unicode MS" pitchFamily="34" charset="-128"/>
                        <a:cs typeface="Arial Unicode MS" pitchFamily="34" charset="-128"/>
                      </a:rPr>
                      <m:t>=3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Arial Unicode MS" pitchFamily="34" charset="-128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Arial Unicode MS" pitchFamily="34" charset="-128"/>
                            <a:cs typeface="Arial Unicode MS" pitchFamily="34" charset="-128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Arial Unicode MS" pitchFamily="34" charset="-128"/>
                            <a:cs typeface="Arial Unicode MS" pitchFamily="34" charset="-128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Arial Unicode MS" pitchFamily="34" charset="-128"/>
                        <a:cs typeface="Arial Unicode MS" pitchFamily="34" charset="-128"/>
                      </a:rPr>
                      <m:t>+4</m:t>
                    </m:r>
                    <m:r>
                      <a:rPr lang="en-US" b="0" i="1" smtClean="0">
                        <a:latin typeface="Cambria Math"/>
                        <a:ea typeface="Arial Unicode MS" pitchFamily="34" charset="-128"/>
                        <a:cs typeface="Arial Unicode MS" pitchFamily="34" charset="-128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Arial Unicode MS" pitchFamily="34" charset="-128"/>
                        <a:cs typeface="Arial Unicode MS" pitchFamily="34" charset="-128"/>
                      </a:rPr>
                      <m:t>+7</m:t>
                    </m:r>
                  </m:oMath>
                </a14:m>
                <a:endParaRPr lang="en-US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  <a:p>
                <a:pPr marL="0" indent="0">
                  <a:buNone/>
                </a:pPr>
                <a:endParaRPr lang="en-US" dirty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71600"/>
                <a:ext cx="9144000" cy="54864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69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Recall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231</m:t>
                    </m:r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is already in base 10.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     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+4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+7=231</m:t>
                    </m:r>
                  </m:oMath>
                </a14:m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     Subtract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231</m:t>
                    </m:r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from both sides.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+4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+7−231=231−231</m:t>
                    </m:r>
                  </m:oMath>
                </a14:m>
                <a:endParaRPr lang="en-US" b="0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+4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−224=0</m:t>
                    </m:r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    To solve this quadratic equation, we can use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    </a:t>
                </a:r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factorization method.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    The 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−224=−672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    The middle term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 pitchFamily="34" charset="0"/>
                      </a:rPr>
                      <m:t>=4</m:t>
                    </m:r>
                    <m:r>
                      <a:rPr lang="en-US" b="0" i="1" smtClean="0">
                        <a:latin typeface="Cambria Math"/>
                        <a:cs typeface="Arial" pitchFamily="34" charset="0"/>
                      </a:rPr>
                      <m:t>𝑥</m:t>
                    </m:r>
                  </m:oMath>
                </a14:m>
                <a:endParaRPr lang="en-US" b="0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      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  <a:blipFill rotWithShape="1">
                <a:blip r:embed="rId2"/>
                <a:stretch>
                  <a:fillRect l="-1529" t="-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1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   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   Then we have to consider two terms which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   when multiplied will give us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−672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and 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    when added will give us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4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    The terms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28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−24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because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28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×−24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=−672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28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−24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=4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cs typeface="Arial" pitchFamily="34" charset="0"/>
                      </a:rPr>
                      <m:t>.</m:t>
                    </m:r>
                  </m:oMath>
                </a14:m>
                <a:endParaRPr lang="en-US" b="0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    Furthermore, we have to 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4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with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28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−24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in the quadratic equation.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   Thus,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   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+4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−224=0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becomes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+28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−24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−224=0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  </a:t>
                </a:r>
                <a:endParaRPr lang="en-US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      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90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   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Grouping the first two terms and the last two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terms, we have 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FF00"/>
                    </a:solidFill>
                  </a:rPr>
                  <a:t>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3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+28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24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+224</m:t>
                        </m:r>
                      </m:e>
                    </m:d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en-US" dirty="0" smtClean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FF00"/>
                    </a:solidFill>
                  </a:rPr>
                  <a:t>      In the first bracket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rgbClr val="FFFF00"/>
                    </a:solidFill>
                  </a:rPr>
                  <a:t> is a common factor and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FF00"/>
                    </a:solidFill>
                  </a:rPr>
                  <a:t>     in the second bracket 8 is also a common factor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Using the factors to divide the terms in the first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and second brackets respectively, we have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+28</m:t>
                        </m:r>
                      </m:e>
                    </m:d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/>
                      </a:rPr>
                      <m:t>−8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+28</m:t>
                        </m:r>
                      </m:e>
                    </m:d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>
                    <a:solidFill>
                      <a:srgbClr val="FFFF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135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Now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3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+28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is a new common factor, which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when used to factorize the previous line of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equation, will give us 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+28</m:t>
                        </m:r>
                      </m:e>
                    </m:d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−8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3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+28=0</m:t>
                    </m:r>
                  </m:oMath>
                </a14:m>
                <a:r>
                  <a:rPr lang="en-US" dirty="0" smtClean="0"/>
                  <a:t>          or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−8=0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3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=−28</m:t>
                    </m:r>
                  </m:oMath>
                </a14:m>
                <a:r>
                  <a:rPr lang="en-US" dirty="0" smtClean="0"/>
                  <a:t>    or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=8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−28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/>
                  <a:t>      or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=8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70C0"/>
                    </a:solidFill>
                  </a:rPr>
                  <a:t>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−28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is unsuitable because a base cannot be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     a negative number or mixed number</a:t>
                </a:r>
                <a:r>
                  <a:rPr lang="en-US" dirty="0" smtClean="0"/>
                  <a:t>.    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2"/>
                    </a:solidFill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∴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=8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225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6000" dirty="0" smtClean="0">
                <a:latin typeface="Arial Black" pitchFamily="34" charset="0"/>
              </a:rPr>
              <a:t>Assignment</a:t>
            </a:r>
            <a:endParaRPr lang="en-US" sz="6000" dirty="0">
              <a:latin typeface="Arial Black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95400"/>
                <a:ext cx="9144000" cy="5791200"/>
              </a:xfr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1)  Evaluate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4714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24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dirty="0" smtClean="0">
                    <a:ea typeface="Cambria Math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2)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142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47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 smtClean="0"/>
                  <a:t>,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3)   Simplify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9</m:t>
                        </m:r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22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16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4)  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34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10011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5)   The sum of two numbers is 61 and their 		       difference is 7. Find the numbers if all 		       numbers are given in base 8.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95400"/>
                <a:ext cx="9144000" cy="57912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291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6000" dirty="0" smtClean="0">
                <a:latin typeface="Arial Black" pitchFamily="34" charset="0"/>
              </a:rPr>
              <a:t>Additional Studies </a:t>
            </a:r>
            <a:endParaRPr lang="en-US" sz="60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/>
              <a:t>      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  </a:t>
            </a:r>
            <a:r>
              <a:rPr lang="en-US" sz="5400" dirty="0" smtClean="0"/>
              <a:t>Study division of numbers in non-decimal bases.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56773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0886"/>
            <a:ext cx="9125857" cy="1382486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7200" dirty="0" smtClean="0"/>
              <a:t>Learning Outcome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742950" indent="-742950">
              <a:buFont typeface="+mj-lt"/>
              <a:buAutoNum type="arabicPeriod"/>
            </a:pPr>
            <a:r>
              <a:rPr lang="en-US" sz="4400" dirty="0" smtClean="0"/>
              <a:t>Solve problems involving </a:t>
            </a:r>
            <a:r>
              <a:rPr lang="en-US" sz="4400" dirty="0" smtClean="0">
                <a:solidFill>
                  <a:srgbClr val="FF0000"/>
                </a:solidFill>
              </a:rPr>
              <a:t>non-decimal bases</a:t>
            </a:r>
            <a:r>
              <a:rPr lang="en-US" sz="4400" dirty="0" smtClean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 smtClean="0"/>
              <a:t> Solve equations involving </a:t>
            </a:r>
            <a:r>
              <a:rPr lang="en-US" sz="4400" dirty="0" smtClean="0">
                <a:solidFill>
                  <a:srgbClr val="FF0000"/>
                </a:solidFill>
              </a:rPr>
              <a:t>bases</a:t>
            </a:r>
            <a:r>
              <a:rPr lang="en-US" sz="4400" dirty="0" smtClean="0"/>
              <a:t>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1261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6600" b="1" dirty="0" smtClean="0"/>
              <a:t>Salient Points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6019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10000" dirty="0" smtClean="0"/>
          </a:p>
          <a:p>
            <a:pPr marL="0" indent="0" algn="ctr">
              <a:buNone/>
            </a:pPr>
            <a:r>
              <a:rPr lang="en-US" sz="10000" dirty="0"/>
              <a:t> </a:t>
            </a:r>
            <a:r>
              <a:rPr lang="en-US" sz="10000" dirty="0" smtClean="0"/>
              <a:t>     </a:t>
            </a:r>
            <a:r>
              <a:rPr lang="en-US" sz="16000" b="1" u="sng" dirty="0" smtClean="0"/>
              <a:t>Computations Involving Non-decimal</a:t>
            </a:r>
            <a:r>
              <a:rPr lang="en-US" sz="16000" b="1" dirty="0" smtClean="0"/>
              <a:t>  </a:t>
            </a:r>
          </a:p>
          <a:p>
            <a:pPr marL="0" indent="0" algn="ctr">
              <a:buNone/>
            </a:pPr>
            <a:r>
              <a:rPr lang="en-US" sz="16000" b="1" dirty="0"/>
              <a:t> </a:t>
            </a:r>
            <a:r>
              <a:rPr lang="en-US" sz="16000" b="1" dirty="0" smtClean="0"/>
              <a:t>    </a:t>
            </a:r>
            <a:r>
              <a:rPr lang="en-US" sz="16000" b="1" u="sng" dirty="0" smtClean="0"/>
              <a:t>Bases</a:t>
            </a:r>
          </a:p>
          <a:p>
            <a:pPr marL="0" indent="0">
              <a:buNone/>
            </a:pPr>
            <a:r>
              <a:rPr lang="en-US" sz="4000" dirty="0" smtClean="0"/>
              <a:t>    </a:t>
            </a:r>
          </a:p>
          <a:p>
            <a:pPr marL="0" indent="0">
              <a:buNone/>
            </a:pPr>
            <a:r>
              <a:rPr lang="en-US" sz="15600" dirty="0" smtClean="0"/>
              <a:t>     </a:t>
            </a:r>
            <a:r>
              <a:rPr lang="en-US" sz="14400" dirty="0" smtClean="0"/>
              <a:t>When we talk of </a:t>
            </a:r>
            <a:r>
              <a:rPr lang="en-US" sz="14400" dirty="0" smtClean="0">
                <a:solidFill>
                  <a:srgbClr val="FF0000"/>
                </a:solidFill>
              </a:rPr>
              <a:t>non-decimal bases</a:t>
            </a:r>
            <a:r>
              <a:rPr lang="en-US" sz="14400" dirty="0" smtClean="0"/>
              <a:t>, </a:t>
            </a:r>
          </a:p>
          <a:p>
            <a:pPr marL="0" indent="0">
              <a:buNone/>
            </a:pPr>
            <a:r>
              <a:rPr lang="en-US" sz="14400" dirty="0" smtClean="0"/>
              <a:t>     we mean other bases apart from base </a:t>
            </a:r>
          </a:p>
          <a:p>
            <a:pPr marL="0" indent="0">
              <a:buNone/>
            </a:pPr>
            <a:r>
              <a:rPr lang="en-US" sz="14400" dirty="0" smtClean="0"/>
              <a:t>     10. Whenever you are solving any </a:t>
            </a:r>
          </a:p>
          <a:p>
            <a:pPr marL="0" indent="0">
              <a:buNone/>
            </a:pPr>
            <a:r>
              <a:rPr lang="en-US" sz="14400" dirty="0" smtClean="0"/>
              <a:t>      problem involving a </a:t>
            </a:r>
            <a:r>
              <a:rPr lang="en-US" sz="14400" dirty="0" smtClean="0">
                <a:solidFill>
                  <a:srgbClr val="FF0000"/>
                </a:solidFill>
              </a:rPr>
              <a:t>non-decimal base,</a:t>
            </a:r>
          </a:p>
          <a:p>
            <a:pPr marL="0" indent="0">
              <a:buNone/>
            </a:pPr>
            <a:r>
              <a:rPr lang="en-US" sz="14400" dirty="0" smtClean="0">
                <a:solidFill>
                  <a:srgbClr val="FF0000"/>
                </a:solidFill>
              </a:rPr>
              <a:t>      the digits that are allowed to exist are    </a:t>
            </a:r>
          </a:p>
          <a:p>
            <a:pPr marL="0" indent="0">
              <a:buNone/>
            </a:pPr>
            <a:r>
              <a:rPr lang="en-US" sz="14400" dirty="0">
                <a:solidFill>
                  <a:srgbClr val="FF0000"/>
                </a:solidFill>
              </a:rPr>
              <a:t> </a:t>
            </a:r>
            <a:r>
              <a:rPr lang="en-US" sz="14400" dirty="0" smtClean="0">
                <a:solidFill>
                  <a:srgbClr val="FF0000"/>
                </a:solidFill>
              </a:rPr>
              <a:t>     those that are not up to the base </a:t>
            </a:r>
          </a:p>
          <a:p>
            <a:pPr marL="0" indent="0">
              <a:buNone/>
            </a:pPr>
            <a:r>
              <a:rPr lang="en-US" sz="14400" dirty="0">
                <a:solidFill>
                  <a:srgbClr val="FF0000"/>
                </a:solidFill>
              </a:rPr>
              <a:t> </a:t>
            </a:r>
            <a:r>
              <a:rPr lang="en-US" sz="14400" dirty="0" smtClean="0">
                <a:solidFill>
                  <a:srgbClr val="FF0000"/>
                </a:solidFill>
              </a:rPr>
              <a:t>     involved.</a:t>
            </a:r>
            <a:r>
              <a:rPr lang="en-US" sz="14400" dirty="0" smtClean="0"/>
              <a:t> </a:t>
            </a:r>
          </a:p>
          <a:p>
            <a:pPr marL="0" indent="0">
              <a:buNone/>
            </a:pPr>
            <a:r>
              <a:rPr lang="en-US" sz="15600" dirty="0" smtClean="0"/>
              <a:t>      </a:t>
            </a:r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     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2656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/>
              <a:t>     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         </a:t>
            </a:r>
            <a:r>
              <a:rPr lang="en-US" sz="4000" dirty="0" smtClean="0">
                <a:solidFill>
                  <a:srgbClr val="FF0000"/>
                </a:solidFill>
              </a:rPr>
              <a:t>Suppose you add or multiply numbers 	in bases other than ten and your 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	result is up to or more </a:t>
            </a:r>
            <a:r>
              <a:rPr lang="en-US" sz="4000" dirty="0" smtClean="0">
                <a:solidFill>
                  <a:srgbClr val="FF0000"/>
                </a:solidFill>
              </a:rPr>
              <a:t>than the base 	involved you should carry out the 	</a:t>
            </a:r>
            <a:r>
              <a:rPr lang="en-US" sz="4000" dirty="0" smtClean="0">
                <a:solidFill>
                  <a:srgbClr val="FF0000"/>
                </a:solidFill>
              </a:rPr>
              <a:t>necessary conversion to that base.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</a:t>
            </a:r>
            <a:endParaRPr lang="en-US" sz="36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99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/>
              <a:t>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en-US" sz="4000" dirty="0" smtClean="0"/>
              <a:t>For example in operations of numbers</a:t>
            </a:r>
          </a:p>
          <a:p>
            <a:pPr marL="0" indent="0" algn="ctr">
              <a:buNone/>
            </a:pPr>
            <a:r>
              <a:rPr lang="en-US" sz="4000" dirty="0"/>
              <a:t> </a:t>
            </a:r>
            <a:r>
              <a:rPr lang="en-US" sz="4000" dirty="0" smtClean="0"/>
              <a:t> in base 8, the only digits that can exist</a:t>
            </a:r>
          </a:p>
          <a:p>
            <a:pPr marL="0" indent="0" algn="ctr">
              <a:buNone/>
            </a:pPr>
            <a:r>
              <a:rPr lang="en-US" sz="4000" dirty="0"/>
              <a:t> </a:t>
            </a:r>
            <a:r>
              <a:rPr lang="en-US" sz="4000" dirty="0" smtClean="0"/>
              <a:t>are </a:t>
            </a:r>
            <a:r>
              <a:rPr lang="en-US" sz="4000" dirty="0" smtClean="0">
                <a:solidFill>
                  <a:srgbClr val="FF0000"/>
                </a:solidFill>
              </a:rPr>
              <a:t>0, 1, 2, 3, 4, 5, 6, and 7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71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447800"/>
                <a:ext cx="9144000" cy="5410200"/>
              </a:xfr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sz="3600" dirty="0"/>
                  <a:t> </a:t>
                </a:r>
                <a:r>
                  <a:rPr lang="en-US" sz="3600" dirty="0" smtClean="0"/>
                  <a:t>         </a:t>
                </a:r>
                <a:r>
                  <a:rPr lang="en-US" sz="3600" dirty="0" smtClean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36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/>
                              </a:rPr>
                              <m:t>21021</m:t>
                            </m:r>
                          </m:e>
                        </m:d>
                      </m:e>
                      <m:sub>
                        <m:r>
                          <a:rPr lang="en-US" sz="3600" b="0" i="1" smtClean="0">
                            <a:latin typeface="Cambria Math"/>
                          </a:rPr>
                          <m:t>𝑡h𝑟𝑒𝑒</m:t>
                        </m:r>
                        <m:r>
                          <a:rPr lang="en-US" sz="36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sz="360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sz="36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360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102</m:t>
                            </m:r>
                          </m:e>
                        </m:d>
                      </m:e>
                      <m:sub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𝑡h𝑟𝑒𝑒</m:t>
                        </m:r>
                      </m:sub>
                    </m:sSub>
                    <m:r>
                      <a:rPr lang="en-US" sz="3600" b="0" i="1" smtClean="0">
                        <a:latin typeface="Cambria Math"/>
                        <a:ea typeface="Cambria Math"/>
                      </a:rPr>
                      <m:t>?</m:t>
                    </m:r>
                  </m:oMath>
                </a14:m>
                <a:endParaRPr lang="en-US" sz="3600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  <a:p>
                <a:pPr marL="0" indent="0">
                  <a:buNone/>
                </a:pPr>
                <a:r>
                  <a:rPr lang="en-US" sz="3600" dirty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</a:t>
                </a:r>
                <a:r>
                  <a:rPr lang="en-US" sz="3600" dirty="0" smtClean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         leave your answer in </a:t>
                </a:r>
                <a:r>
                  <a:rPr lang="en-US" sz="3600" dirty="0" smtClean="0">
                    <a:solidFill>
                      <a:srgbClr val="FF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base three</a:t>
                </a:r>
                <a:r>
                  <a:rPr lang="en-US" sz="3600" dirty="0" smtClean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. </a:t>
                </a:r>
                <a:endParaRPr lang="en-US" sz="3600" dirty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47800"/>
                <a:ext cx="9144000" cy="54102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69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6600" dirty="0" smtClean="0">
                <a:latin typeface="Arial Black" pitchFamily="34" charset="0"/>
              </a:rPr>
              <a:t>Solution </a:t>
            </a:r>
            <a:endParaRPr lang="en-US" sz="6600" dirty="0">
              <a:latin typeface="Arial Black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371600"/>
                <a:ext cx="9144000" cy="5486400"/>
              </a:xfr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21021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102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         = </m:t>
                    </m:r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2 1 0 2 1 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 1 0 2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1 1 2 1 1 2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0 0 0 0 0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2 1 0 2 1 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2 2 2 1 2 1 2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71600"/>
                <a:ext cx="9144000" cy="54864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5029200" y="3124200"/>
            <a:ext cx="228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00600" y="4876800"/>
            <a:ext cx="2590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00600" y="5410200"/>
            <a:ext cx="2590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26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      </a:t>
                </a:r>
                <a:r>
                  <a:rPr lang="en-US" sz="4000" dirty="0" smtClean="0">
                    <a:solidFill>
                      <a:srgbClr val="FF0000"/>
                    </a:solidFill>
                  </a:rPr>
                  <a:t>Note that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/>
                      </a:rPr>
                      <m:t>2</m:t>
                    </m:r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×2=4</m:t>
                    </m:r>
                  </m:oMath>
                </a14:m>
                <a:r>
                  <a:rPr lang="en-US" sz="4000" dirty="0" smtClean="0">
                    <a:solidFill>
                      <a:srgbClr val="FF0000"/>
                    </a:solidFill>
                  </a:rPr>
                  <a:t> if this is base 10</a:t>
                </a:r>
              </a:p>
              <a:p>
                <a:pPr marL="0" indent="0" algn="ctr">
                  <a:buNone/>
                </a:pPr>
                <a:r>
                  <a:rPr lang="en-US" sz="4000" dirty="0">
                    <a:solidFill>
                      <a:srgbClr val="FF0000"/>
                    </a:solidFill>
                  </a:rPr>
                  <a:t> </a:t>
                </a:r>
                <a:r>
                  <a:rPr lang="en-US" sz="4000" dirty="0" smtClean="0">
                    <a:solidFill>
                      <a:srgbClr val="FF0000"/>
                    </a:solidFill>
                  </a:rPr>
                  <a:t>     but this operation is in base 3 so we</a:t>
                </a:r>
              </a:p>
              <a:p>
                <a:pPr marL="0" indent="0" algn="ctr">
                  <a:buNone/>
                </a:pPr>
                <a:r>
                  <a:rPr lang="en-US" sz="4000" dirty="0">
                    <a:solidFill>
                      <a:srgbClr val="FF0000"/>
                    </a:solidFill>
                  </a:rPr>
                  <a:t> </a:t>
                </a:r>
                <a:r>
                  <a:rPr lang="en-US" sz="4000" dirty="0" smtClean="0">
                    <a:solidFill>
                      <a:srgbClr val="FF0000"/>
                    </a:solidFill>
                  </a:rPr>
                  <a:t>     have </a:t>
                </a:r>
                <a:r>
                  <a:rPr lang="en-US" sz="4000" smtClean="0">
                    <a:solidFill>
                      <a:srgbClr val="FF0000"/>
                    </a:solidFill>
                  </a:rPr>
                  <a:t>to convert </a:t>
                </a:r>
                <a:r>
                  <a:rPr lang="en-US" sz="4000" dirty="0" smtClean="0">
                    <a:solidFill>
                      <a:srgbClr val="FF0000"/>
                    </a:solidFill>
                  </a:rPr>
                  <a:t>4 to 3 and that gives</a:t>
                </a:r>
              </a:p>
              <a:p>
                <a:pPr marL="0" indent="0" algn="ctr">
                  <a:buNone/>
                </a:pPr>
                <a:r>
                  <a:rPr lang="en-US" sz="4000" dirty="0">
                    <a:solidFill>
                      <a:srgbClr val="FF0000"/>
                    </a:solidFill>
                  </a:rPr>
                  <a:t> </a:t>
                </a:r>
                <a:r>
                  <a:rPr lang="en-US" sz="4000" dirty="0" smtClean="0">
                    <a:solidFill>
                      <a:srgbClr val="FF0000"/>
                    </a:solidFill>
                  </a:rPr>
                  <a:t>     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11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4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  <a:blipFill rotWithShape="1">
                <a:blip r:embed="rId2"/>
                <a:stretch>
                  <a:fillRect l="-1529" t="-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367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764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6000" u="sng" dirty="0" smtClean="0">
                <a:latin typeface="Arial Black" pitchFamily="34" charset="0"/>
              </a:rPr>
              <a:t>Equations Involving Bases</a:t>
            </a:r>
            <a:endParaRPr lang="en-US" sz="6000" u="sng" dirty="0">
              <a:latin typeface="Arial Black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76400"/>
                <a:ext cx="9144000" cy="5181600"/>
              </a:xfr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:r>
                  <a:rPr lang="en-US" sz="4000" dirty="0"/>
                  <a:t> </a:t>
                </a:r>
                <a:r>
                  <a:rPr lang="en-US" sz="4000" dirty="0" smtClean="0"/>
                  <a:t> </a:t>
                </a:r>
              </a:p>
              <a:p>
                <a:pPr marL="0" indent="0" algn="ctr">
                  <a:buNone/>
                </a:pPr>
                <a:r>
                  <a:rPr lang="en-US" sz="4000" dirty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</a:t>
                </a:r>
                <a:r>
                  <a:rPr lang="en-US" sz="4000" dirty="0" smtClean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 Let us consider an equation involving</a:t>
                </a:r>
              </a:p>
              <a:p>
                <a:pPr marL="0" indent="0" algn="ctr">
                  <a:buNone/>
                </a:pPr>
                <a:r>
                  <a:rPr lang="en-US" sz="4000" dirty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</a:t>
                </a:r>
                <a:r>
                  <a:rPr lang="en-US" sz="4000" dirty="0" smtClean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   an unknown </a:t>
                </a:r>
                <a:r>
                  <a:rPr lang="en-US" sz="4000" dirty="0" smtClean="0">
                    <a:solidFill>
                      <a:srgbClr val="FF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base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4000" dirty="0" smtClean="0">
                    <a:solidFill>
                      <a:srgbClr val="FF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and base 10</a:t>
                </a:r>
                <a:r>
                  <a:rPr lang="en-US" sz="4000" dirty="0" smtClean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. </a:t>
                </a:r>
                <a:endParaRPr lang="en-US" dirty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76400"/>
                <a:ext cx="9144000" cy="51816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9749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898</Words>
  <Application>Microsoft Office PowerPoint</Application>
  <PresentationFormat>On-screen Show (4:3)</PresentationFormat>
  <Paragraphs>137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Oxfords E-Lesson 1</vt:lpstr>
      <vt:lpstr>Learning Outcome</vt:lpstr>
      <vt:lpstr>Salient Points</vt:lpstr>
      <vt:lpstr>PowerPoint Presentation</vt:lpstr>
      <vt:lpstr>PowerPoint Presentation</vt:lpstr>
      <vt:lpstr>Question 1</vt:lpstr>
      <vt:lpstr>Solution </vt:lpstr>
      <vt:lpstr>PowerPoint Presentation</vt:lpstr>
      <vt:lpstr>Equations Involving Bases</vt:lpstr>
      <vt:lpstr>QUESTION 2</vt:lpstr>
      <vt:lpstr>Solution </vt:lpstr>
      <vt:lpstr>PowerPoint Presentation</vt:lpstr>
      <vt:lpstr>PowerPoint Presentation</vt:lpstr>
      <vt:lpstr>PowerPoint Presentation</vt:lpstr>
      <vt:lpstr>PowerPoint Presentation</vt:lpstr>
      <vt:lpstr>Assignment</vt:lpstr>
      <vt:lpstr>Additional Studies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Oxfords E-Lesson 1</dc:title>
  <dc:creator>Michael</dc:creator>
  <cp:lastModifiedBy>Michael</cp:lastModifiedBy>
  <cp:revision>30</cp:revision>
  <dcterms:created xsi:type="dcterms:W3CDTF">2020-05-15T09:31:14Z</dcterms:created>
  <dcterms:modified xsi:type="dcterms:W3CDTF">2020-05-15T14:42:37Z</dcterms:modified>
</cp:coreProperties>
</file>