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1AD-BE1A-48B0-A4D5-61176E9EA5F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C82-AC2A-4877-9BDA-60ED199E38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1AD-BE1A-48B0-A4D5-61176E9EA5F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C82-AC2A-4877-9BDA-60ED199E3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1AD-BE1A-48B0-A4D5-61176E9EA5F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C82-AC2A-4877-9BDA-60ED199E3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1AD-BE1A-48B0-A4D5-61176E9EA5F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C82-AC2A-4877-9BDA-60ED199E3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1AD-BE1A-48B0-A4D5-61176E9EA5F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C82-AC2A-4877-9BDA-60ED199E38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1AD-BE1A-48B0-A4D5-61176E9EA5F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C82-AC2A-4877-9BDA-60ED199E3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1AD-BE1A-48B0-A4D5-61176E9EA5F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C82-AC2A-4877-9BDA-60ED199E3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1AD-BE1A-48B0-A4D5-61176E9EA5F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C82-AC2A-4877-9BDA-60ED199E3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1AD-BE1A-48B0-A4D5-61176E9EA5F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C82-AC2A-4877-9BDA-60ED199E3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1AD-BE1A-48B0-A4D5-61176E9EA5F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C82-AC2A-4877-9BDA-60ED199E3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1AD-BE1A-48B0-A4D5-61176E9EA5F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5058C82-AC2A-4877-9BDA-60ED199E38C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C0C1AD-BE1A-48B0-A4D5-61176E9EA5F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058C82-AC2A-4877-9BDA-60ED199E38C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2438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 smtClean="0"/>
              <a:t>Oxfords E-Lesson 1, T3</a:t>
            </a:r>
            <a:br>
              <a:rPr lang="en-US" sz="4400" dirty="0" smtClean="0"/>
            </a:br>
            <a:r>
              <a:rPr lang="en-US" sz="4400" dirty="0" smtClean="0"/>
              <a:t>Grade:		SS3</a:t>
            </a:r>
            <a:br>
              <a:rPr lang="en-US" sz="4400" dirty="0" smtClean="0"/>
            </a:br>
            <a:r>
              <a:rPr lang="en-US" sz="4400" dirty="0" smtClean="0"/>
              <a:t>Subject:		Physics</a:t>
            </a:r>
            <a:br>
              <a:rPr lang="en-US" sz="4400" dirty="0" smtClean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1850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14600"/>
            <a:ext cx="8229600" cy="2057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 can still use the former equation if the time to reach the maximum height is given</a:t>
            </a:r>
            <a:br>
              <a:rPr lang="en-US" sz="3600" dirty="0" smtClean="0"/>
            </a:br>
            <a:r>
              <a:rPr lang="en-US" sz="3600" dirty="0" smtClean="0"/>
              <a:t>h = </a:t>
            </a:r>
            <a:r>
              <a:rPr lang="en-US" sz="3600" dirty="0" err="1" smtClean="0"/>
              <a:t>usin</a:t>
            </a:r>
            <a:r>
              <a:rPr lang="en-US" sz="3600" u="sng" dirty="0" err="1" smtClean="0">
                <a:latin typeface="Arial"/>
                <a:cs typeface="Arial"/>
              </a:rPr>
              <a:t>Ɵt</a:t>
            </a:r>
            <a:r>
              <a:rPr lang="en-US" sz="3600" u="sng" dirty="0" smtClean="0">
                <a:latin typeface="Arial"/>
                <a:cs typeface="Arial"/>
              </a:rPr>
              <a:t> – ½gt</a:t>
            </a:r>
            <a:r>
              <a:rPr lang="en-US" sz="3600" baseline="30000" dirty="0" smtClean="0"/>
              <a:t>2</a:t>
            </a:r>
            <a:r>
              <a:rPr lang="en-US" sz="3600" u="sng" dirty="0" smtClean="0">
                <a:latin typeface="Arial"/>
                <a:cs typeface="Arial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30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2819400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Note: </a:t>
            </a:r>
            <a:r>
              <a:rPr lang="en-US" sz="3600" dirty="0" smtClean="0"/>
              <a:t>Maximum height at a projectile is the highest vertical height (distance) reached by a projectile measured from the projection plane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687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3581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                         Assignment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1. Mention other examples of projectile motion</a:t>
            </a:r>
            <a:br>
              <a:rPr lang="en-US" sz="3600" dirty="0" smtClean="0"/>
            </a:br>
            <a:r>
              <a:rPr lang="en-US" sz="3600" dirty="0" smtClean="0"/>
              <a:t>2. Derive the formula for maximum height at a projectile using the equation:</a:t>
            </a:r>
            <a:br>
              <a:rPr lang="en-US" sz="3600" dirty="0" smtClean="0"/>
            </a:br>
            <a:r>
              <a:rPr lang="en-US" sz="3600" dirty="0" smtClean="0"/>
              <a:t>h = </a:t>
            </a:r>
            <a:r>
              <a:rPr lang="en-US" sz="3600" dirty="0" err="1" smtClean="0"/>
              <a:t>ut</a:t>
            </a:r>
            <a:r>
              <a:rPr lang="en-US" sz="3600" dirty="0" smtClean="0"/>
              <a:t> – </a:t>
            </a:r>
            <a:r>
              <a:rPr lang="en-US" sz="3600" dirty="0">
                <a:latin typeface="Arial"/>
                <a:cs typeface="Arial"/>
              </a:rPr>
              <a:t>½gt</a:t>
            </a:r>
            <a:r>
              <a:rPr lang="en-US" sz="3600" baseline="30000" dirty="0"/>
              <a:t>2</a:t>
            </a:r>
            <a:r>
              <a:rPr lang="en-US" sz="3600" u="sng" dirty="0">
                <a:latin typeface="Arial"/>
                <a:cs typeface="Arial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940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" y="1828800"/>
            <a:ext cx="8229600" cy="2209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Topic: Angular Projection (Revision)</a:t>
            </a:r>
            <a:br>
              <a:rPr lang="en-US" sz="3600" dirty="0" smtClean="0"/>
            </a:br>
            <a:r>
              <a:rPr lang="en-US" sz="3600" dirty="0" smtClean="0"/>
              <a:t>Breakdown: 1. Motion of a projectile</a:t>
            </a:r>
            <a:br>
              <a:rPr lang="en-US" sz="3600" dirty="0" smtClean="0"/>
            </a:br>
            <a:r>
              <a:rPr lang="en-US" sz="3600" dirty="0"/>
              <a:t>	</a:t>
            </a:r>
            <a:r>
              <a:rPr lang="en-US" sz="3600" dirty="0" smtClean="0"/>
              <a:t>	 2. Maximum height of a projectile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83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2667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		     Learning Outcome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1. Identify projectile motion</a:t>
            </a:r>
            <a:br>
              <a:rPr lang="en-US" sz="3600" dirty="0" smtClean="0"/>
            </a:br>
            <a:r>
              <a:rPr lang="en-US" sz="3600" dirty="0" smtClean="0"/>
              <a:t>2. Derive maximum height of a projectile</a:t>
            </a:r>
            <a:br>
              <a:rPr lang="en-US" sz="3600" dirty="0" smtClean="0"/>
            </a:br>
            <a:r>
              <a:rPr lang="en-US" sz="3600" dirty="0" smtClean="0"/>
              <a:t>3. Define maximum height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921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23622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                           Salient Point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Angular projection is also called projectile motion. It involves the projection of a body with a velocity at an angle to the horizontal from the ground or the projection plane.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564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1200"/>
            <a:ext cx="8229600" cy="2133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 of projectile motion are a stone released from a catapult, a bullet fired from a gun, an athlete doing the high jump.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229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33600"/>
            <a:ext cx="8229600" cy="2057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At any point in an angular motion, there is vertical and horizontal components of the velocity.  But at the maximum height there is only the horizontal component of the velocity.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525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Vx</a:t>
            </a:r>
            <a:r>
              <a:rPr lang="en-US" sz="3600" dirty="0" smtClean="0"/>
              <a:t> = U </a:t>
            </a:r>
            <a:r>
              <a:rPr lang="en-US" sz="3600" dirty="0" err="1" smtClean="0"/>
              <a:t>cos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Arial"/>
                <a:cs typeface="Arial"/>
              </a:rPr>
              <a:t>Ɵ</a:t>
            </a:r>
            <a:r>
              <a:rPr lang="en-US" sz="3600" dirty="0" smtClean="0"/>
              <a:t> (horizontal component)</a:t>
            </a:r>
            <a:br>
              <a:rPr lang="en-US" sz="3600" dirty="0" smtClean="0"/>
            </a:br>
            <a:r>
              <a:rPr lang="en-US" sz="3600" dirty="0" err="1" smtClean="0"/>
              <a:t>Vy</a:t>
            </a:r>
            <a:r>
              <a:rPr lang="en-US" sz="3600" dirty="0" smtClean="0"/>
              <a:t> = U sin </a:t>
            </a:r>
            <a:r>
              <a:rPr lang="en-US" sz="3600" dirty="0" smtClean="0">
                <a:latin typeface="Arial"/>
                <a:cs typeface="Arial"/>
              </a:rPr>
              <a:t>Ɵ</a:t>
            </a:r>
            <a:r>
              <a:rPr lang="en-US" sz="3600" dirty="0" smtClean="0"/>
              <a:t> (vertical component)</a:t>
            </a:r>
            <a:br>
              <a:rPr lang="en-US" sz="3600" dirty="0" smtClean="0"/>
            </a:br>
            <a:r>
              <a:rPr lang="en-US" sz="3600" dirty="0" smtClean="0"/>
              <a:t>At max. height, vertical velocity is O</a:t>
            </a:r>
            <a:br>
              <a:rPr lang="en-US" sz="3600" dirty="0" smtClean="0"/>
            </a:br>
            <a:r>
              <a:rPr lang="en-US" sz="3600" dirty="0" err="1" smtClean="0"/>
              <a:t>Vy</a:t>
            </a:r>
            <a:r>
              <a:rPr lang="en-US" sz="3600" dirty="0" smtClean="0"/>
              <a:t> = O sin </a:t>
            </a:r>
            <a:r>
              <a:rPr lang="en-US" sz="3600" dirty="0">
                <a:latin typeface="Arial"/>
                <a:cs typeface="Arial"/>
              </a:rPr>
              <a:t>Ɵ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Vy</a:t>
            </a:r>
            <a:r>
              <a:rPr lang="en-US" sz="3600" dirty="0" smtClean="0"/>
              <a:t> = O ms</a:t>
            </a:r>
            <a:r>
              <a:rPr lang="en-US" sz="3600" baseline="30000" dirty="0" smtClean="0"/>
              <a:t>-1</a:t>
            </a:r>
            <a:endParaRPr lang="en-US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188540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33528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The height (h) reached by a projectile at a given time:</a:t>
            </a:r>
            <a:br>
              <a:rPr lang="en-US" sz="3600" dirty="0" smtClean="0"/>
            </a:br>
            <a:r>
              <a:rPr lang="en-US" sz="3600" dirty="0" smtClean="0"/>
              <a:t>To find the height reached at any given time we use:</a:t>
            </a:r>
            <a:br>
              <a:rPr lang="en-US" sz="3600" dirty="0" smtClean="0"/>
            </a:br>
            <a:r>
              <a:rPr lang="en-US" sz="3600" dirty="0" smtClean="0"/>
              <a:t>h = </a:t>
            </a:r>
            <a:r>
              <a:rPr lang="en-US" sz="3600" dirty="0" err="1" smtClean="0"/>
              <a:t>ut</a:t>
            </a:r>
            <a:r>
              <a:rPr lang="en-US" sz="3600" dirty="0" smtClean="0"/>
              <a:t> – </a:t>
            </a:r>
            <a:r>
              <a:rPr lang="en-US" sz="3600" dirty="0" smtClean="0">
                <a:latin typeface="Arial"/>
                <a:cs typeface="Arial"/>
              </a:rPr>
              <a:t>½</a:t>
            </a:r>
            <a:r>
              <a:rPr lang="en-US" sz="3600" dirty="0" smtClean="0"/>
              <a:t>gf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But u = u sin </a:t>
            </a:r>
            <a:r>
              <a:rPr lang="en-US" sz="3600" dirty="0" smtClean="0">
                <a:latin typeface="Arial"/>
                <a:cs typeface="Arial"/>
              </a:rPr>
              <a:t>Ɵ (vert. comp.)</a:t>
            </a:r>
            <a:br>
              <a:rPr lang="en-US" sz="3600" dirty="0" smtClean="0">
                <a:latin typeface="Arial"/>
                <a:cs typeface="Arial"/>
              </a:rPr>
            </a:br>
            <a:r>
              <a:rPr lang="en-US" sz="3600" dirty="0" smtClean="0">
                <a:latin typeface="MS Reference Sans Serif"/>
                <a:cs typeface="Arial"/>
              </a:rPr>
              <a:t>:.</a:t>
            </a:r>
            <a:r>
              <a:rPr lang="en-US" sz="3600" dirty="0" smtClean="0">
                <a:latin typeface="Arial"/>
                <a:cs typeface="Arial"/>
              </a:rPr>
              <a:t>(h = u sin </a:t>
            </a:r>
            <a:r>
              <a:rPr lang="en-US" sz="3600" dirty="0" err="1" smtClean="0">
                <a:latin typeface="Arial"/>
                <a:cs typeface="Arial"/>
              </a:rPr>
              <a:t>Ɵt</a:t>
            </a:r>
            <a:r>
              <a:rPr lang="en-US" sz="3600" dirty="0" smtClean="0">
                <a:latin typeface="Arial"/>
                <a:cs typeface="Arial"/>
              </a:rPr>
              <a:t> – </a:t>
            </a:r>
            <a:r>
              <a:rPr lang="en-US" sz="3600" dirty="0">
                <a:latin typeface="Arial"/>
                <a:cs typeface="Arial"/>
              </a:rPr>
              <a:t>½</a:t>
            </a:r>
            <a:r>
              <a:rPr lang="en-US" sz="3600" dirty="0" smtClean="0"/>
              <a:t>gf</a:t>
            </a:r>
            <a:r>
              <a:rPr lang="en-US" sz="3600" baseline="30000" dirty="0" smtClean="0"/>
              <a:t>2 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615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52600"/>
            <a:ext cx="8229600" cy="40386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To find the maximum height reached we use the equation: v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= u</a:t>
            </a:r>
            <a:r>
              <a:rPr lang="en-US" sz="3200" baseline="30000" dirty="0"/>
              <a:t>2</a:t>
            </a:r>
            <a:r>
              <a:rPr lang="en-US" sz="3200" dirty="0" smtClean="0"/>
              <a:t> – 2gh</a:t>
            </a:r>
            <a:br>
              <a:rPr lang="en-US" sz="3200" dirty="0" smtClean="0"/>
            </a:br>
            <a:r>
              <a:rPr lang="en-US" sz="3200" dirty="0" smtClean="0"/>
              <a:t>But at max. height v = 0, u = u sin </a:t>
            </a:r>
            <a:r>
              <a:rPr lang="en-US" sz="3200" dirty="0" smtClean="0">
                <a:latin typeface="Arial"/>
                <a:cs typeface="Arial"/>
              </a:rPr>
              <a:t>Ɵ</a:t>
            </a:r>
            <a:br>
              <a:rPr lang="en-US" sz="3200" dirty="0" smtClean="0">
                <a:latin typeface="Arial"/>
                <a:cs typeface="Arial"/>
              </a:rPr>
            </a:br>
            <a:r>
              <a:rPr lang="en-US" sz="3200" dirty="0" smtClean="0">
                <a:latin typeface="Arial"/>
                <a:cs typeface="Arial"/>
              </a:rPr>
              <a:t>O = (</a:t>
            </a:r>
            <a:r>
              <a:rPr lang="en-US" sz="3200" dirty="0" err="1" smtClean="0">
                <a:latin typeface="Arial"/>
                <a:cs typeface="Arial"/>
              </a:rPr>
              <a:t>usinƟ</a:t>
            </a:r>
            <a:r>
              <a:rPr lang="en-US" sz="3200" dirty="0" smtClean="0">
                <a:latin typeface="Arial"/>
                <a:cs typeface="Arial"/>
              </a:rPr>
              <a:t>)</a:t>
            </a:r>
            <a:r>
              <a:rPr lang="en-US" sz="3200" baseline="30000" dirty="0"/>
              <a:t> 2</a:t>
            </a:r>
            <a:r>
              <a:rPr lang="en-US" sz="3200" dirty="0" smtClean="0">
                <a:latin typeface="Arial"/>
                <a:cs typeface="Arial"/>
              </a:rPr>
              <a:t> – 2gh</a:t>
            </a:r>
            <a:br>
              <a:rPr lang="en-US" sz="3200" dirty="0" smtClean="0">
                <a:latin typeface="Arial"/>
                <a:cs typeface="Arial"/>
              </a:rPr>
            </a:br>
            <a:r>
              <a:rPr lang="en-US" sz="3200" dirty="0" smtClean="0">
                <a:latin typeface="Arial"/>
                <a:cs typeface="Arial"/>
              </a:rPr>
              <a:t>O = u</a:t>
            </a:r>
            <a:r>
              <a:rPr lang="en-US" sz="3200" baseline="30000" dirty="0" smtClean="0"/>
              <a:t>2</a:t>
            </a:r>
            <a:r>
              <a:rPr lang="en-US" sz="3200" dirty="0" smtClean="0">
                <a:latin typeface="Arial"/>
                <a:cs typeface="Arial"/>
              </a:rPr>
              <a:t>sin</a:t>
            </a:r>
            <a:r>
              <a:rPr lang="en-US" sz="3200" baseline="30000" dirty="0" smtClean="0"/>
              <a:t>2</a:t>
            </a:r>
            <a:r>
              <a:rPr lang="en-US" sz="3200" dirty="0" smtClean="0">
                <a:latin typeface="Arial"/>
                <a:cs typeface="Arial"/>
              </a:rPr>
              <a:t>Ɵ</a:t>
            </a:r>
            <a:br>
              <a:rPr lang="en-US" sz="3200" dirty="0" smtClean="0">
                <a:latin typeface="Arial"/>
                <a:cs typeface="Arial"/>
              </a:rPr>
            </a:br>
            <a:r>
              <a:rPr lang="en-US" sz="3200" dirty="0" smtClean="0">
                <a:latin typeface="Arial"/>
                <a:cs typeface="Arial"/>
              </a:rPr>
              <a:t>2gh = u</a:t>
            </a:r>
            <a:r>
              <a:rPr lang="en-US" sz="3200" baseline="30000" dirty="0" smtClean="0"/>
              <a:t>2</a:t>
            </a:r>
            <a:r>
              <a:rPr lang="en-US" sz="3200" dirty="0" smtClean="0">
                <a:latin typeface="Arial"/>
                <a:cs typeface="Arial"/>
              </a:rPr>
              <a:t>sin</a:t>
            </a:r>
            <a:r>
              <a:rPr lang="en-US" sz="3200" baseline="30000" dirty="0"/>
              <a:t>2</a:t>
            </a:r>
            <a:r>
              <a:rPr lang="en-US" sz="3200" dirty="0" smtClean="0">
                <a:latin typeface="Arial"/>
                <a:cs typeface="Arial"/>
              </a:rPr>
              <a:t>Ɵ </a:t>
            </a:r>
            <a:br>
              <a:rPr lang="en-US" sz="3200" dirty="0" smtClean="0">
                <a:latin typeface="Arial"/>
                <a:cs typeface="Arial"/>
              </a:rPr>
            </a:br>
            <a:r>
              <a:rPr lang="en-US" sz="3200" dirty="0" smtClean="0">
                <a:latin typeface="Arial"/>
                <a:cs typeface="Arial"/>
              </a:rPr>
              <a:t>h = </a:t>
            </a:r>
            <a:r>
              <a:rPr lang="en-US" sz="3200" u="sng" dirty="0" smtClean="0">
                <a:latin typeface="Arial"/>
                <a:cs typeface="Arial"/>
              </a:rPr>
              <a:t>u</a:t>
            </a:r>
            <a:r>
              <a:rPr lang="en-US" sz="3200" u="sng" baseline="30000" dirty="0" smtClean="0"/>
              <a:t>2</a:t>
            </a:r>
            <a:r>
              <a:rPr lang="en-US" sz="3200" u="sng" dirty="0" smtClean="0">
                <a:latin typeface="Arial"/>
                <a:cs typeface="Arial"/>
              </a:rPr>
              <a:t>sin</a:t>
            </a:r>
            <a:r>
              <a:rPr lang="en-US" sz="3200" u="sng" baseline="30000" dirty="0" smtClean="0"/>
              <a:t>2</a:t>
            </a:r>
            <a:r>
              <a:rPr lang="en-US" sz="3200" u="sng" dirty="0" smtClean="0">
                <a:latin typeface="Arial"/>
                <a:cs typeface="Arial"/>
              </a:rPr>
              <a:t>Ɵ</a:t>
            </a:r>
            <a:br>
              <a:rPr lang="en-US" sz="3200" u="sng" dirty="0" smtClean="0">
                <a:latin typeface="Arial"/>
                <a:cs typeface="Arial"/>
              </a:rPr>
            </a:b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          2h</a:t>
            </a:r>
            <a:br>
              <a:rPr lang="en-US" sz="3200" dirty="0" smtClean="0">
                <a:latin typeface="Arial"/>
                <a:cs typeface="Arial"/>
              </a:rPr>
            </a:br>
            <a:r>
              <a:rPr lang="en-US" sz="3200" dirty="0">
                <a:latin typeface="Arial"/>
                <a:cs typeface="Arial"/>
              </a:rPr>
              <a:t>	</a:t>
            </a:r>
            <a:r>
              <a:rPr lang="en-US" sz="3200" dirty="0" smtClean="0">
                <a:latin typeface="Arial"/>
                <a:cs typeface="Arial"/>
              </a:rPr>
              <a:t>			OR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715605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228</TotalTime>
  <Words>151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    Oxfords E-Lesson 1, T3 Grade:  SS3 Subject:  Physics </vt:lpstr>
      <vt:lpstr>Topic: Angular Projection (Revision) Breakdown: 1. Motion of a projectile    2. Maximum height of a projectile</vt:lpstr>
      <vt:lpstr>       Learning Outcome 1. Identify projectile motion 2. Derive maximum height of a projectile 3. Define maximum height</vt:lpstr>
      <vt:lpstr>                           Salient Point Angular projection is also called projectile motion. It involves the projection of a body with a velocity at an angle to the horizontal from the ground or the projection plane.</vt:lpstr>
      <vt:lpstr>Examples of projectile motion are a stone released from a catapult, a bullet fired from a gun, an athlete doing the high jump.</vt:lpstr>
      <vt:lpstr>At any point in an angular motion, there is vertical and horizontal components of the velocity.  But at the maximum height there is only the horizontal component of the velocity.</vt:lpstr>
      <vt:lpstr>Vx = U cos Ɵ (horizontal component) Vy = U sin Ɵ (vertical component) At max. height, vertical velocity is O Vy = O sin Ɵ Vy = O ms-1</vt:lpstr>
      <vt:lpstr>The height (h) reached by a projectile at a given time: To find the height reached at any given time we use: h = ut – ½gf2 But u = u sin Ɵ (vert. comp.) :.(h = u sin Ɵt – ½gf2  </vt:lpstr>
      <vt:lpstr>To find the maximum height reached we use the equation: v2 = u2 – 2gh But at max. height v = 0, u = u sin Ɵ O = (usinƟ) 2 – 2gh O = u2sin2Ɵ 2gh = u2sin2Ɵ  h = u2sin2Ɵ            2h     OR</vt:lpstr>
      <vt:lpstr>We can still use the former equation if the time to reach the maximum height is given h = usinƟt – ½gt2 </vt:lpstr>
      <vt:lpstr>Note: Maximum height at a projectile is the highest vertical height (distance) reached by a projectile measured from the projection plane</vt:lpstr>
      <vt:lpstr>                         Assignment 1. Mention other examples of projectile motion 2. Derive the formula for maximum height at a projectile using the equation: h = ut – ½gt2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Oxfords E-Lesson 1, T3 Grade:  SS3 Subject:  Physics </dc:title>
  <dc:creator>Oxfords Int'l School</dc:creator>
  <cp:lastModifiedBy>Oxfords Int'l School</cp:lastModifiedBy>
  <cp:revision>11</cp:revision>
  <dcterms:created xsi:type="dcterms:W3CDTF">2020-05-14T20:30:03Z</dcterms:created>
  <dcterms:modified xsi:type="dcterms:W3CDTF">2020-05-15T00:18:12Z</dcterms:modified>
</cp:coreProperties>
</file>