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E508-CD99-4E0D-AE6E-9127CDF5651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2C31-E209-4CBD-89B0-E1D97D0C1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7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2C31-E209-4CBD-89B0-E1D97D0C112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4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llday.ru/uploads/posts/2009-02/1234392099_shutterstock_10219114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66.jpeg"/><Relationship Id="rId7" Type="http://schemas.openxmlformats.org/officeDocument/2006/relationships/image" Target="../media/image70.jpeg"/><Relationship Id="rId12" Type="http://schemas.openxmlformats.org/officeDocument/2006/relationships/image" Target="../media/image75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jpeg"/><Relationship Id="rId11" Type="http://schemas.openxmlformats.org/officeDocument/2006/relationships/image" Target="../media/image74.jpeg"/><Relationship Id="rId5" Type="http://schemas.openxmlformats.org/officeDocument/2006/relationships/image" Target="../media/image68.jpeg"/><Relationship Id="rId10" Type="http://schemas.openxmlformats.org/officeDocument/2006/relationships/image" Target="../media/image73.jpeg"/><Relationship Id="rId4" Type="http://schemas.openxmlformats.org/officeDocument/2006/relationships/image" Target="../media/image67.jpe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lday.ru/uploads/posts/2009-02/1234392099_shutterstock_10219114.jpg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3" Type="http://schemas.openxmlformats.org/officeDocument/2006/relationships/image" Target="../media/image79.jpeg"/><Relationship Id="rId7" Type="http://schemas.openxmlformats.org/officeDocument/2006/relationships/image" Target="../media/image81.jpeg"/><Relationship Id="rId2" Type="http://schemas.openxmlformats.org/officeDocument/2006/relationships/hyperlink" Target="http://www.kupiwoll.ru/uploads/goods/450018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cokot.ru/d/66644/d/image_104.jpg" TargetMode="External"/><Relationship Id="rId5" Type="http://schemas.openxmlformats.org/officeDocument/2006/relationships/image" Target="../media/image80.jpeg"/><Relationship Id="rId4" Type="http://schemas.openxmlformats.org/officeDocument/2006/relationships/hyperlink" Target="http://posuddeluxe.com.ua/files/Image/shop/3864/%D0%BA%D0%B0%D1%80%D1%82%D0%BE%D1%84%D0%B5%D0%BB%D1%8C.jp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ember.podarki.ru/pictures/08c2b3e2-702a-40e9-80d3-d380b2f587cc.jpg" TargetMode="External"/><Relationship Id="rId3" Type="http://schemas.openxmlformats.org/officeDocument/2006/relationships/image" Target="../media/image83.jpeg"/><Relationship Id="rId7" Type="http://schemas.openxmlformats.org/officeDocument/2006/relationships/image" Target="../media/image85.jpeg"/><Relationship Id="rId2" Type="http://schemas.openxmlformats.org/officeDocument/2006/relationships/hyperlink" Target="http://www.nextonmarket.com/u/2788/p/640x480/70141e95126731c7f5d6d7ba05455fb6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moy.shop.by/pics/items/863009-1.jpg" TargetMode="External"/><Relationship Id="rId5" Type="http://schemas.openxmlformats.org/officeDocument/2006/relationships/image" Target="../media/image84.jpeg"/><Relationship Id="rId10" Type="http://schemas.openxmlformats.org/officeDocument/2006/relationships/image" Target="../media/image87.jpeg"/><Relationship Id="rId4" Type="http://schemas.openxmlformats.org/officeDocument/2006/relationships/hyperlink" Target="http://domoy.shop.by/pics/items/643788-1.jpg" TargetMode="External"/><Relationship Id="rId9" Type="http://schemas.openxmlformats.org/officeDocument/2006/relationships/image" Target="../media/image8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eg"/><Relationship Id="rId13" Type="http://schemas.openxmlformats.org/officeDocument/2006/relationships/hyperlink" Target="http://content.foto.mail.ru/mail/vanmoo_yozh/1/i-10.jpg" TargetMode="External"/><Relationship Id="rId3" Type="http://schemas.openxmlformats.org/officeDocument/2006/relationships/image" Target="../media/image88.jpeg"/><Relationship Id="rId7" Type="http://schemas.openxmlformats.org/officeDocument/2006/relationships/image" Target="../media/image90.jpeg"/><Relationship Id="rId12" Type="http://schemas.openxmlformats.org/officeDocument/2006/relationships/image" Target="../media/image93.jpeg"/><Relationship Id="rId2" Type="http://schemas.openxmlformats.org/officeDocument/2006/relationships/hyperlink" Target="http://bylix.com/uploads/posts/2009-08/thumbs/1249339352_1249330156_hq-vegetable-backgrounds-2-4prevyu.jpg" TargetMode="External"/><Relationship Id="rId16" Type="http://schemas.openxmlformats.org/officeDocument/2006/relationships/image" Target="../media/image9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on-tray.ru/techno/business/narezka/18.jpg" TargetMode="External"/><Relationship Id="rId11" Type="http://schemas.openxmlformats.org/officeDocument/2006/relationships/hyperlink" Target="http://www.kyxapka.com/wp-content/uploads/2010/05/kart_soup_2.jpg" TargetMode="External"/><Relationship Id="rId5" Type="http://schemas.openxmlformats.org/officeDocument/2006/relationships/image" Target="../media/image89.jpeg"/><Relationship Id="rId15" Type="http://schemas.openxmlformats.org/officeDocument/2006/relationships/hyperlink" Target="http://s003.radikal.ru/i203/1004/81/ee57898c4fe8.jpg" TargetMode="External"/><Relationship Id="rId10" Type="http://schemas.openxmlformats.org/officeDocument/2006/relationships/image" Target="../media/image92.jpeg"/><Relationship Id="rId4" Type="http://schemas.openxmlformats.org/officeDocument/2006/relationships/hyperlink" Target="http://nvtt.ru/wp-content/uploads/2010/02/slices_big2.jpg" TargetMode="External"/><Relationship Id="rId9" Type="http://schemas.openxmlformats.org/officeDocument/2006/relationships/hyperlink" Target="http://ifs.cook-time.com/preview/img186/186644.jpg" TargetMode="External"/><Relationship Id="rId14" Type="http://schemas.openxmlformats.org/officeDocument/2006/relationships/image" Target="../media/image9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eg"/><Relationship Id="rId3" Type="http://schemas.openxmlformats.org/officeDocument/2006/relationships/image" Target="../media/image97.jpeg"/><Relationship Id="rId7" Type="http://schemas.openxmlformats.org/officeDocument/2006/relationships/hyperlink" Target="http://www.metplastik.ru/images/2622/1b.jpg" TargetMode="External"/><Relationship Id="rId2" Type="http://schemas.openxmlformats.org/officeDocument/2006/relationships/hyperlink" Target="http://board.od.ua/uploads/aimages/large/81/80222-74595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jpeg"/><Relationship Id="rId5" Type="http://schemas.openxmlformats.org/officeDocument/2006/relationships/image" Target="../media/image98.jpeg"/><Relationship Id="rId10" Type="http://schemas.openxmlformats.org/officeDocument/2006/relationships/image" Target="../media/image101.jpeg"/><Relationship Id="rId4" Type="http://schemas.openxmlformats.org/officeDocument/2006/relationships/hyperlink" Target="http://www.perfi.com/catalog/image.php?id=9206&amp;n=" TargetMode="External"/><Relationship Id="rId9" Type="http://schemas.openxmlformats.org/officeDocument/2006/relationships/hyperlink" Target="http://www.profysonline.com/images/jpeg/bN7105.jp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g15.nnm.ru/0/7/0/1/0/53b22de013970eca1f7f9543610_prev.jpg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avepic.ru/263474.jpg" TargetMode="External"/><Relationship Id="rId3" Type="http://schemas.openxmlformats.org/officeDocument/2006/relationships/image" Target="../media/image102.jpeg"/><Relationship Id="rId7" Type="http://schemas.openxmlformats.org/officeDocument/2006/relationships/image" Target="../media/image104.jpeg"/><Relationship Id="rId2" Type="http://schemas.openxmlformats.org/officeDocument/2006/relationships/hyperlink" Target="http://my.passion.ru/users/209000/208331/27005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kuharka.ru/images/users/gallery/2010/03/28/b_55947.gif?1269767426" TargetMode="External"/><Relationship Id="rId5" Type="http://schemas.openxmlformats.org/officeDocument/2006/relationships/image" Target="../media/image103.jpeg"/><Relationship Id="rId4" Type="http://schemas.openxmlformats.org/officeDocument/2006/relationships/hyperlink" Target="http://s60.radikal.ru/i170/0910/21/8126ecc7e8c7.jpg" TargetMode="External"/><Relationship Id="rId9" Type="http://schemas.openxmlformats.org/officeDocument/2006/relationships/image" Target="../media/image105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povary.ru/images/2240/2240_20090216211832.jpg" TargetMode="External"/><Relationship Id="rId3" Type="http://schemas.openxmlformats.org/officeDocument/2006/relationships/image" Target="../media/image106.jpeg"/><Relationship Id="rId7" Type="http://schemas.openxmlformats.org/officeDocument/2006/relationships/image" Target="../media/image108.jpeg"/><Relationship Id="rId2" Type="http://schemas.openxmlformats.org/officeDocument/2006/relationships/hyperlink" Target="http://img-fotki.yandex.ru/get/14/marina4720.1/0_982a_1d97bf23_X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mg-fotki.yandex.ru/get/3104/krasolda.2/0_1ac9c_427a1bb6_XL" TargetMode="External"/><Relationship Id="rId5" Type="http://schemas.openxmlformats.org/officeDocument/2006/relationships/image" Target="../media/image107.jpeg"/><Relationship Id="rId4" Type="http://schemas.openxmlformats.org/officeDocument/2006/relationships/hyperlink" Target="http://supercook.ru/decoration/images-decoration/salat-ukrash-01.jpg" TargetMode="External"/><Relationship Id="rId9" Type="http://schemas.openxmlformats.org/officeDocument/2006/relationships/image" Target="../media/image10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hyperlink" Target="http://us.123rf.com/400wm/400/400/clairev/clairev0912/clairev091200018/6016880-scroll-with-chef-holding-pizza--color-illustration.jp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hyperlink" Target="http://us.123rf.com/400wm/400/400/clairev/clairev0912/clairev091200018/6016880-scroll-with-chef-holding-pizza--color-illustration.jp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hyperlink" Target="http://www.koolinar.ru/all_image/recipe_pictures/36/36888/rp36888_large.jp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2.jpeg"/><Relationship Id="rId4" Type="http://schemas.openxmlformats.org/officeDocument/2006/relationships/hyperlink" Target="http://www.bestplastic.ru/binfiles/images/8d000994/914d-898989ew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xarchevnya.ru/uploads/posts/ovoshnye-kotlety-s-risom-929784.jpg" TargetMode="External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hyperlink" Target="http://www.pulkovotri.ru/beer/0911/coldcollation/1cold2/kvas.jpg" TargetMode="External"/><Relationship Id="rId2" Type="http://schemas.openxmlformats.org/officeDocument/2006/relationships/hyperlink" Target="http://bms.24open.ru/images/d02f35970272e72ab66e4a0aeb6e8fc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kedem.ru/photo/recipe/big/rphoto1206120926.jpg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5.jpeg"/><Relationship Id="rId10" Type="http://schemas.openxmlformats.org/officeDocument/2006/relationships/hyperlink" Target="http://img1.liveinternet.ru/images/attach/c/0/52/621/52621859_1261211785_vinegret.jpg" TargetMode="External"/><Relationship Id="rId4" Type="http://schemas.openxmlformats.org/officeDocument/2006/relationships/hyperlink" Target="http://img13.nnm.ru/imagez/gallery/6/a/8/5/9/6a85975ab52bed9885b47c8cbcf8ad2d_full.jpg" TargetMode="Externa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raduga-world.ru/uploads/posts/2010-07/1280105757_klyukvennyj-muss.jpg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hyperlink" Target="http://eda.ru/photos/kompot-iz-zamorozhennyx-fruktov-i-yagod_081206180050_091123001958_F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42.radikal.ru/i098/1001/d0/016a9ee6aa4f.jpg" TargetMode="External"/><Relationship Id="rId11" Type="http://schemas.openxmlformats.org/officeDocument/2006/relationships/image" Target="../media/image14.jpeg"/><Relationship Id="rId5" Type="http://schemas.openxmlformats.org/officeDocument/2006/relationships/image" Target="../media/image11.jpeg"/><Relationship Id="rId10" Type="http://schemas.openxmlformats.org/officeDocument/2006/relationships/hyperlink" Target="http://de.academic.ru/pictures/dewiki/83/Strawberry_Pie.jpg" TargetMode="External"/><Relationship Id="rId4" Type="http://schemas.openxmlformats.org/officeDocument/2006/relationships/hyperlink" Target="http://shop.vlasiha.info/products_pictures/3211defc92b1.jpg" TargetMode="External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mg-fotki.yandex.ru/get/3106/taviko.1b/0_1e87f_e8edf7ae_XL" TargetMode="External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hyperlink" Target="http://www.bbcgoodfood.com/recipes/2306/images/2306_MEDIUM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mg-fotki.yandex.ru/get/37/marashoes1.5/0_16afd_de75c6d6_XL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://www.vivars.ru/upload/iblock/10f/fu%2017.jpg" TargetMode="External"/><Relationship Id="rId4" Type="http://schemas.openxmlformats.org/officeDocument/2006/relationships/hyperlink" Target="http://img-fotki.yandex.ru/get/37/like-mesh.11/0_15a2e_447e6dbb_XL" TargetMode="External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ratorg.ru/filestore/0000/0006/183/_brussel_b.jpg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hyperlink" Target="http://www.miratorg.ru/filestore/0019/0001/636/plum_max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002.radikal.ru/i200/1001/0a/14ca0f3fe3bb.jpg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://images01.olx.ru/ui/5/99/22/1267881395_78729722_12---.jpg" TargetMode="External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208912" cy="4320479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Значение </a:t>
            </a:r>
            <a:r>
              <a:rPr lang="ru-RU" b="1" dirty="0" smtClean="0">
                <a:solidFill>
                  <a:srgbClr val="FF0000"/>
                </a:solidFill>
              </a:rPr>
              <a:t>овощей, фруктов </a:t>
            </a:r>
            <a:r>
              <a:rPr lang="ru-RU" b="1" dirty="0">
                <a:solidFill>
                  <a:srgbClr val="FF0000"/>
                </a:solidFill>
              </a:rPr>
              <a:t>и ягод </a:t>
            </a:r>
            <a:r>
              <a:rPr lang="ru-RU" b="1" dirty="0" smtClean="0">
                <a:solidFill>
                  <a:srgbClr val="FF0000"/>
                </a:solidFill>
              </a:rPr>
              <a:t>в </a:t>
            </a:r>
            <a:r>
              <a:rPr lang="ru-RU" b="1" dirty="0">
                <a:solidFill>
                  <a:srgbClr val="FF0000"/>
                </a:solidFill>
              </a:rPr>
              <a:t>питании человека.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Приготовление </a:t>
            </a:r>
            <a:r>
              <a:rPr lang="ru-RU" b="1" dirty="0" smtClean="0">
                <a:solidFill>
                  <a:srgbClr val="FF0000"/>
                </a:solidFill>
              </a:rPr>
              <a:t>салатов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из свежих овощей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и ягодного </a:t>
            </a:r>
            <a:r>
              <a:rPr lang="ru-RU" b="1" dirty="0" smtClean="0">
                <a:solidFill>
                  <a:srgbClr val="FF0000"/>
                </a:solidFill>
              </a:rPr>
              <a:t>киселя</a:t>
            </a:r>
            <a:r>
              <a:rPr lang="ru-RU" b="1" smtClean="0">
                <a:solidFill>
                  <a:srgbClr val="FF0000"/>
                </a:solidFill>
              </a:rPr>
              <a:t/>
            </a:r>
            <a:br>
              <a:rPr lang="ru-RU" b="1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 descr="Картинка 237 из 1016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5299" y="3861048"/>
            <a:ext cx="4235113" cy="2828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62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Классификация овощей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12777"/>
          <a:ext cx="8229600" cy="5112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0584"/>
                <a:gridCol w="6059016"/>
              </a:tblGrid>
              <a:tr h="4110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овощей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Овощи данной группы</a:t>
                      </a:r>
                      <a:endParaRPr lang="ru-RU" dirty="0"/>
                    </a:p>
                  </a:txBody>
                  <a:tcPr/>
                </a:tc>
              </a:tr>
              <a:tr h="608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Корнеплоды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Морковь, репа, брюква, свекла, редька, редис, хрен, корневой сельдерей, петрушка, пастернак.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Клубнеплоды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Картофель, батат (сладкий картофель)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8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Капустные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Белокочанная, краснокочанная, цветная, кольраби, савойская, брюссельская, китайская, брокколи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Тыквенные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Тыква, огурцы, кабачки, патиссоны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Бобовые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Горох, фасоль, бобы, соя, арахис (земляной орех)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Пасленовые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Томаты, баклажаны, перец сладкий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Луковичные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Репчатый, лук-порей, лук-батун, чеснок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Листовые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Салат, кресс-салат, шпинат, щавель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8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Пряности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latin typeface="Calibri"/>
                          <a:ea typeface="Times New Roman"/>
                          <a:cs typeface="Times New Roman"/>
                        </a:rPr>
                        <a:t>Укроп, сельдерей, петрушка, эстрагон, базилик, тмин, анис, мята перечная, майоран, кориандр (кинза)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Calibri"/>
                          <a:ea typeface="Times New Roman"/>
                          <a:cs typeface="Times New Roman"/>
                        </a:rPr>
                        <a:t>Десертные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 dirty="0">
                          <a:latin typeface="Calibri"/>
                          <a:ea typeface="Times New Roman"/>
                          <a:cs typeface="Times New Roman"/>
                        </a:rPr>
                        <a:t>Ревень, спаржа, артишок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9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Корнеплоды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506" name="i-main-pic" descr="Картинка 11 из 64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152" y="4773500"/>
            <a:ext cx="2854208" cy="1895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07" name="Picture 3" descr="FOOg4TKSX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2007865" cy="2344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08" name="Picture 4" descr="repa-petrovskaja-1-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4296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09" name="Picture 5" descr="сельдерей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2088232" cy="2313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0" name="i-main-pic" descr="Картинка 15 из 50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" y="4869160"/>
            <a:ext cx="2832445" cy="18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1" name="i-main-pic" descr="Картинка 1 из 366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2899561" cy="1899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2" name="i-main-pic" descr="Картинка 275 из 64000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2" y="2636912"/>
            <a:ext cx="2465491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3" name="i-main-pic" descr="Картинка 107 из 64000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6216" y="332656"/>
            <a:ext cx="2209031" cy="2209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4" name="i-main-pic" descr="Картинка 440 из 1297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4076" y="1628800"/>
            <a:ext cx="1553813" cy="321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7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0" y="2852936"/>
            <a:ext cx="3312368" cy="648072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Клубнеплоды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529" name="i-main-pic" descr="Картинка 781 из 252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70638"/>
            <a:ext cx="3600400" cy="27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0" name="i-main-pic" descr="Картинка 146 из 2523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3168352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1" name="i-main-pic" descr="Картинка 11 из 2677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3645024"/>
            <a:ext cx="3860477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i-main-pic" descr="Картинка 15 из 2677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116632"/>
            <a:ext cx="2488023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3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620688"/>
            <a:ext cx="2592288" cy="115212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Капустные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602" name="i-main-pic" descr="Картинка 51 из 640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2692397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3" name="Picture 3" descr="краснокочанная капуст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18" y="2420888"/>
            <a:ext cx="2802498" cy="187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4" name="Picture 4" descr="савойская капуста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09" y="4437112"/>
            <a:ext cx="2832315" cy="2124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5" name="Picture 5" descr="кольраби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3134097" cy="194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6" name="Picture 6" descr="брюссельская капуста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3403246" cy="1732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7" name="i-main-pic" descr="Картинка 373 из 64000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924633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8" name="Picture 8" descr="цветная капуста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897689"/>
            <a:ext cx="2952328" cy="222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9" name="i-main-pic" descr="Картинка 593 из 64000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2291236" cy="213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4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1052736"/>
            <a:ext cx="3024336" cy="122413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Тыквенные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6626" name="i-main-pic" descr="Картинка 226 из 640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096344" cy="321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7" name="Picture 3" descr="тыкв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3978189" cy="2652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8" name="i-main-pic" descr="Картинка 551 из 2523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2" y="174146"/>
            <a:ext cx="2664296" cy="3829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9" name="Picture 5" descr="FOOBWfir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168352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61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2592288" cy="122413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Бобовые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7650" name="Picture 2" descr="горох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143378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1" name="Picture 3" descr="FOO1KewZ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909122" cy="293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2" name="Picture 4" descr="бобы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2880320" cy="2949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3" name="i-main-pic" descr="Картинка 9 из 6400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4077072"/>
            <a:ext cx="3403079" cy="254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4" name="i-main-pic" descr="Картинка 59 из 56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3177404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02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1412776"/>
            <a:ext cx="2952328" cy="129614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Пасленовые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8674" name="Picture 2" descr="FOOmXspr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16632"/>
            <a:ext cx="3312368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5" name="i-main-pic" descr="Картинка 122 из 64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16631"/>
            <a:ext cx="2880320" cy="3943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6" name="i-main-pic" descr="Картинка 157 из 64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3356992"/>
            <a:ext cx="3702230" cy="3378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46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3216"/>
            <a:ext cx="3034680" cy="115212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Луковичные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698" name="i-main-pic" descr="Картинка 18 из 640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92695"/>
            <a:ext cx="3024336" cy="4644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9" name="Picture 3" descr="лук порей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188640"/>
            <a:ext cx="3024336" cy="365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лук-батун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3846282" cy="2880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1" name="i-main-pic" descr="Картинка 30 из 3274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703915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58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4968552" cy="77809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Листовые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1746" name="i-main-pic" descr="Картинка 570 из 640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3960440" cy="2978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47" name="Picture 3" descr="kress_sala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88640"/>
            <a:ext cx="3384376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i-main-pic" descr="Картинка 112 из 64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345638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щавель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881407" cy="2983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73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3456384" cy="92211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Пряности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22" name="i-main-pic" descr="Картинка 5 из 640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156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i-main-pic" descr="Картинка 85 из 2966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19442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i-main-pic" descr="Картинка 22 из 64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233" y="2708920"/>
            <a:ext cx="221976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i-main-pic" descr="Картинка 136 из 1753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183293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i-main-pic" descr="Картинка 4 из 556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197069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i-main-pic" descr="Картинка 28 из 490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4112581"/>
            <a:ext cx="1728192" cy="27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i-main-pic" descr="Картинка 13 из 64000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22143"/>
            <a:ext cx="2898191" cy="19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i-main-pic" descr="Картинка 193 из 48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493" y="0"/>
            <a:ext cx="31895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i-main-pic" descr="Картинка 3 из 127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4629150"/>
            <a:ext cx="1476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i-main-pic" descr="Картинка 14 из 1277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5191125"/>
            <a:ext cx="22193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i-main-pic" descr="Картинка 9 из 3560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1268760"/>
            <a:ext cx="189021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6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а 237 из 1016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64704"/>
            <a:ext cx="8085730" cy="54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2592288" cy="122413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Десертные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2770" name="Picture 2" descr="Ревень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2771800" cy="465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Артишок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3501008"/>
            <a:ext cx="3600400" cy="3265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772" name="Picture 4" descr="спаржа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672408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0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Механическая обработка овощей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27784" y="1556792"/>
            <a:ext cx="3290664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Сортировка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27784" y="2564904"/>
            <a:ext cx="3384376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Мытье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3573016"/>
            <a:ext cx="345638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Очистка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4509120"/>
            <a:ext cx="345638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Промывание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5445224"/>
            <a:ext cx="3456384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Нарезка</a:t>
            </a:r>
            <a:endParaRPr lang="ru-RU" sz="2800" b="1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067944" y="2204864"/>
            <a:ext cx="432048" cy="36004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067944" y="3212976"/>
            <a:ext cx="432048" cy="360040"/>
          </a:xfrm>
          <a:prstGeom prst="downArrow">
            <a:avLst>
              <a:gd name="adj1" fmla="val 50000"/>
              <a:gd name="adj2" fmla="val 5273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067944" y="4149080"/>
            <a:ext cx="432048" cy="36004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4067944" y="5085184"/>
            <a:ext cx="432048" cy="36004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55976" y="274638"/>
            <a:ext cx="433082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Для чистки овощей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808" name="Picture 16" descr="Картинка 108 из 14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3528392" cy="3245703"/>
          </a:xfrm>
          <a:prstGeom prst="rect">
            <a:avLst/>
          </a:prstGeom>
          <a:noFill/>
        </p:spPr>
      </p:pic>
      <p:pic>
        <p:nvPicPr>
          <p:cNvPr id="33810" name="Picture 18" descr="http://posuddeluxe.com.ua/files/Image/shop/3864/%D0%BA%D0%B0%D1%80%D1%82%D0%BE%D1%84%D0%B5%D0%BB%D1%8C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2" y="1628800"/>
            <a:ext cx="2448272" cy="2520280"/>
          </a:xfrm>
          <a:prstGeom prst="rect">
            <a:avLst/>
          </a:prstGeom>
          <a:noFill/>
        </p:spPr>
      </p:pic>
      <p:pic>
        <p:nvPicPr>
          <p:cNvPr id="33814" name="Picture 22" descr="Картинка 1 из 924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437826" cy="2304256"/>
          </a:xfrm>
          <a:prstGeom prst="rect">
            <a:avLst/>
          </a:prstGeom>
          <a:noFill/>
        </p:spPr>
      </p:pic>
      <p:pic>
        <p:nvPicPr>
          <p:cNvPr id="39938" name="Picture 2" descr="http://www.kuharka.ru/_foto/img/1126360914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2461" y="3284984"/>
            <a:ext cx="3135843" cy="3352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88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3744416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Для нарезки овощей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10" descr="Картинка 169 из 25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744416" cy="2854810"/>
          </a:xfrm>
          <a:prstGeom prst="rect">
            <a:avLst/>
          </a:prstGeom>
          <a:noFill/>
        </p:spPr>
      </p:pic>
      <p:pic>
        <p:nvPicPr>
          <p:cNvPr id="4" name="Picture 8" descr="Картинка 160 из 25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1872208" cy="3810000"/>
          </a:xfrm>
          <a:prstGeom prst="rect">
            <a:avLst/>
          </a:prstGeom>
          <a:noFill/>
        </p:spPr>
      </p:pic>
      <p:pic>
        <p:nvPicPr>
          <p:cNvPr id="37890" name="Picture 2" descr="Картинка 118 из 924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1988840"/>
            <a:ext cx="2921785" cy="2636912"/>
          </a:xfrm>
          <a:prstGeom prst="rect">
            <a:avLst/>
          </a:prstGeom>
          <a:noFill/>
        </p:spPr>
      </p:pic>
      <p:pic>
        <p:nvPicPr>
          <p:cNvPr id="37892" name="Picture 4" descr="Картинка 26 из 5249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4079959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6" name="Picture 8" descr="http://www.lyric-home.ru/published/publicdata/B65172/attachments/SC/products_pictures/%D0%9D%D0%BE%D0%B6%20%D0%B4%D0%BB%D1%8F%20%D0%BE%D0%B2%D0%BE%D1%89%D0%B5%D0%B9%20GLOBAL%209%20%D1%81%D0%BC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4797152"/>
            <a:ext cx="4608512" cy="1835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15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Правила техники безопасности </a:t>
            </a:r>
            <a:b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при работе с режущими инструментами</a:t>
            </a:r>
            <a:endParaRPr lang="ru-RU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  <a:solidFill>
            <a:srgbClr val="FFCCCC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Работать только хорошо заточенным ножом.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Пользоваться ножом осторожно.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Передавать нож только ручкой вперед.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Не поднимать нож высоко над разделочной доской.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Соблюдать осторожность при работе с терками, надежно удерживать обрабатываемые продукты, не обрабатывать мелкие кусочки.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При нарезке сырых и вареных овощей использовать разделочные доски соответствующей маркировки.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7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Формы нарезки овощей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339752" y="3140968"/>
            <a:ext cx="2448272" cy="16561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Простая</a:t>
            </a:r>
            <a:endParaRPr lang="ru-RU" sz="2400" b="1" dirty="0"/>
          </a:p>
        </p:txBody>
      </p:sp>
      <p:sp>
        <p:nvSpPr>
          <p:cNvPr id="5" name="Овал 4"/>
          <p:cNvSpPr/>
          <p:nvPr/>
        </p:nvSpPr>
        <p:spPr>
          <a:xfrm>
            <a:off x="4788024" y="3212976"/>
            <a:ext cx="2520280" cy="15841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Фигурная</a:t>
            </a:r>
            <a:endParaRPr lang="ru-RU" sz="2400" b="1" dirty="0"/>
          </a:p>
        </p:txBody>
      </p:sp>
      <p:sp>
        <p:nvSpPr>
          <p:cNvPr id="7" name="Овал 6"/>
          <p:cNvSpPr/>
          <p:nvPr/>
        </p:nvSpPr>
        <p:spPr>
          <a:xfrm>
            <a:off x="1619672" y="1484784"/>
            <a:ext cx="1296144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кубики</a:t>
            </a:r>
            <a:endParaRPr lang="ru-RU" b="1" dirty="0"/>
          </a:p>
        </p:txBody>
      </p:sp>
      <p:sp>
        <p:nvSpPr>
          <p:cNvPr id="8" name="Овал 7"/>
          <p:cNvSpPr/>
          <p:nvPr/>
        </p:nvSpPr>
        <p:spPr>
          <a:xfrm>
            <a:off x="323528" y="3284984"/>
            <a:ext cx="144016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полу-кольца</a:t>
            </a:r>
            <a:endParaRPr lang="ru-RU" b="1" dirty="0"/>
          </a:p>
        </p:txBody>
      </p:sp>
      <p:sp>
        <p:nvSpPr>
          <p:cNvPr id="9" name="Овал 8"/>
          <p:cNvSpPr/>
          <p:nvPr/>
        </p:nvSpPr>
        <p:spPr>
          <a:xfrm>
            <a:off x="2843808" y="5661248"/>
            <a:ext cx="1512168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ломтики</a:t>
            </a:r>
            <a:endParaRPr lang="ru-RU" b="1" dirty="0"/>
          </a:p>
        </p:txBody>
      </p:sp>
      <p:sp>
        <p:nvSpPr>
          <p:cNvPr id="10" name="Овал 9"/>
          <p:cNvSpPr/>
          <p:nvPr/>
        </p:nvSpPr>
        <p:spPr>
          <a:xfrm>
            <a:off x="1403648" y="5373216"/>
            <a:ext cx="1296144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дольки</a:t>
            </a:r>
            <a:endParaRPr lang="ru-RU" b="1" dirty="0"/>
          </a:p>
        </p:txBody>
      </p:sp>
      <p:sp>
        <p:nvSpPr>
          <p:cNvPr id="11" name="Овал 10"/>
          <p:cNvSpPr/>
          <p:nvPr/>
        </p:nvSpPr>
        <p:spPr>
          <a:xfrm>
            <a:off x="3131840" y="1412776"/>
            <a:ext cx="1584176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брусочки</a:t>
            </a:r>
            <a:endParaRPr lang="ru-RU" b="1" dirty="0"/>
          </a:p>
        </p:txBody>
      </p:sp>
      <p:sp>
        <p:nvSpPr>
          <p:cNvPr id="12" name="Овал 11"/>
          <p:cNvSpPr/>
          <p:nvPr/>
        </p:nvSpPr>
        <p:spPr>
          <a:xfrm>
            <a:off x="539552" y="2132856"/>
            <a:ext cx="127444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кольца</a:t>
            </a:r>
            <a:endParaRPr lang="ru-RU" b="1" dirty="0"/>
          </a:p>
        </p:txBody>
      </p:sp>
      <p:sp>
        <p:nvSpPr>
          <p:cNvPr id="13" name="Овал 12"/>
          <p:cNvSpPr/>
          <p:nvPr/>
        </p:nvSpPr>
        <p:spPr>
          <a:xfrm>
            <a:off x="467544" y="4509120"/>
            <a:ext cx="1368152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кружки</a:t>
            </a:r>
            <a:endParaRPr lang="ru-RU" b="1" dirty="0"/>
          </a:p>
        </p:txBody>
      </p:sp>
      <p:sp>
        <p:nvSpPr>
          <p:cNvPr id="14" name="Овал 13"/>
          <p:cNvSpPr/>
          <p:nvPr/>
        </p:nvSpPr>
        <p:spPr>
          <a:xfrm>
            <a:off x="4499992" y="5661248"/>
            <a:ext cx="1584176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крошка</a:t>
            </a:r>
            <a:endParaRPr lang="ru-RU" b="1" dirty="0"/>
          </a:p>
        </p:txBody>
      </p:sp>
      <p:sp>
        <p:nvSpPr>
          <p:cNvPr id="15" name="Овал 14"/>
          <p:cNvSpPr/>
          <p:nvPr/>
        </p:nvSpPr>
        <p:spPr>
          <a:xfrm>
            <a:off x="5004048" y="1412776"/>
            <a:ext cx="1728192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соломка</a:t>
            </a:r>
            <a:endParaRPr lang="ru-RU" b="1" dirty="0"/>
          </a:p>
        </p:txBody>
      </p:sp>
      <p:sp>
        <p:nvSpPr>
          <p:cNvPr id="17" name="Овал 16"/>
          <p:cNvSpPr/>
          <p:nvPr/>
        </p:nvSpPr>
        <p:spPr>
          <a:xfrm>
            <a:off x="7596336" y="4437112"/>
            <a:ext cx="1296144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Шесте-ренки</a:t>
            </a:r>
            <a:endParaRPr lang="ru-RU" b="1" dirty="0"/>
          </a:p>
        </p:txBody>
      </p:sp>
      <p:sp>
        <p:nvSpPr>
          <p:cNvPr id="18" name="Овал 17"/>
          <p:cNvSpPr/>
          <p:nvPr/>
        </p:nvSpPr>
        <p:spPr>
          <a:xfrm>
            <a:off x="7020272" y="1772816"/>
            <a:ext cx="1346448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Звез-дочки</a:t>
            </a:r>
            <a:endParaRPr lang="ru-RU" b="1" dirty="0"/>
          </a:p>
        </p:txBody>
      </p:sp>
      <p:sp>
        <p:nvSpPr>
          <p:cNvPr id="19" name="Овал 18"/>
          <p:cNvSpPr/>
          <p:nvPr/>
        </p:nvSpPr>
        <p:spPr>
          <a:xfrm>
            <a:off x="7740352" y="2996952"/>
            <a:ext cx="1202432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Цве-точки</a:t>
            </a:r>
            <a:endParaRPr lang="ru-RU" b="1" dirty="0"/>
          </a:p>
        </p:txBody>
      </p:sp>
      <p:sp>
        <p:nvSpPr>
          <p:cNvPr id="20" name="Овал 19"/>
          <p:cNvSpPr/>
          <p:nvPr/>
        </p:nvSpPr>
        <p:spPr>
          <a:xfrm>
            <a:off x="6300192" y="5445224"/>
            <a:ext cx="163448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гребешки</a:t>
            </a:r>
            <a:endParaRPr lang="ru-RU" b="1" dirty="0"/>
          </a:p>
        </p:txBody>
      </p:sp>
      <p:cxnSp>
        <p:nvCxnSpPr>
          <p:cNvPr id="24" name="Прямая со стрелкой 23"/>
          <p:cNvCxnSpPr>
            <a:stCxn id="4" idx="4"/>
            <a:endCxn id="9" idx="0"/>
          </p:cNvCxnSpPr>
          <p:nvPr/>
        </p:nvCxnSpPr>
        <p:spPr>
          <a:xfrm rot="16200000" flipH="1">
            <a:off x="3149842" y="5211198"/>
            <a:ext cx="864096" cy="3600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2231740" y="4761148"/>
            <a:ext cx="792088" cy="57606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10800000" flipV="1">
            <a:off x="1763688" y="4293096"/>
            <a:ext cx="720080" cy="43204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0"/>
          </p:cNvCxnSpPr>
          <p:nvPr/>
        </p:nvCxnSpPr>
        <p:spPr>
          <a:xfrm rot="5400000" flipH="1" flipV="1">
            <a:off x="3239852" y="2672916"/>
            <a:ext cx="792088" cy="14401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" idx="7"/>
            <a:endCxn id="15" idx="3"/>
          </p:cNvCxnSpPr>
          <p:nvPr/>
        </p:nvCxnSpPr>
        <p:spPr>
          <a:xfrm rot="5400000" flipH="1" flipV="1">
            <a:off x="4248187" y="2374562"/>
            <a:ext cx="1190245" cy="8276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16200000" flipV="1">
            <a:off x="2231740" y="2600908"/>
            <a:ext cx="936104" cy="43204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10800000">
            <a:off x="1763688" y="2852936"/>
            <a:ext cx="792088" cy="6480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10800000">
            <a:off x="1763688" y="3933056"/>
            <a:ext cx="576064" cy="7200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16200000" flipH="1">
            <a:off x="4175956" y="4833156"/>
            <a:ext cx="1008112" cy="6480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 flipH="1" flipV="1">
            <a:off x="6696236" y="2744924"/>
            <a:ext cx="720080" cy="50405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7236296" y="3573016"/>
            <a:ext cx="504056" cy="14401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16200000" flipH="1">
            <a:off x="6228184" y="5013176"/>
            <a:ext cx="720080" cy="2880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64288" y="4437112"/>
            <a:ext cx="432048" cy="2880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Простая нарезка овощей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036" name="Picture 4" descr="Картинка 6 из 22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05554"/>
            <a:ext cx="2293968" cy="247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044" name="Picture 12" descr="Картинка 36 из 34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2" y="2924943"/>
            <a:ext cx="5128570" cy="1678441"/>
          </a:xfrm>
          <a:prstGeom prst="rect">
            <a:avLst/>
          </a:prstGeom>
          <a:noFill/>
        </p:spPr>
      </p:pic>
      <p:pic>
        <p:nvPicPr>
          <p:cNvPr id="44048" name="Picture 16" descr="Картинка 181 из 295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585357" cy="1368152"/>
          </a:xfrm>
          <a:prstGeom prst="rect">
            <a:avLst/>
          </a:prstGeom>
          <a:noFill/>
        </p:spPr>
      </p:pic>
      <p:pic>
        <p:nvPicPr>
          <p:cNvPr id="44050" name="Picture 18" descr="http://rd.simf.com.ua/catalog/images/dir188/%EC%E5%ED%FE/%F5%EE%EB%EE%E4%ED%FB%E5%20%E7%E0%EA%F3%F1%EA%E8/01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2880320" cy="1728192"/>
          </a:xfrm>
          <a:prstGeom prst="rect">
            <a:avLst/>
          </a:prstGeom>
          <a:noFill/>
        </p:spPr>
      </p:pic>
      <p:pic>
        <p:nvPicPr>
          <p:cNvPr id="44054" name="Picture 22" descr="Картинка 676 из 3726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5" y="4581128"/>
            <a:ext cx="3182068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062" name="Picture 30" descr="Картинка 165 из 1130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4653136"/>
            <a:ext cx="2592288" cy="202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064" name="Picture 32" descr="Картинка 634 из 1993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915" y="4581128"/>
            <a:ext cx="3128624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066" name="Picture 34" descr="Картинка 44 из 1691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328" y="2636912"/>
            <a:ext cx="2382809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1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Фигурная нарезка овощей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3010" name="Picture 2" descr="http://s41.radikal.ru/i091/0911/97/bfe7de41fb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482055" cy="4968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25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5472608" cy="92211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Для фигурной нарезки овощей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914" name="Picture 2" descr="Картинка 32 из 14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0"/>
            <a:ext cx="3438339" cy="2750411"/>
          </a:xfrm>
          <a:prstGeom prst="rect">
            <a:avLst/>
          </a:prstGeom>
          <a:noFill/>
        </p:spPr>
      </p:pic>
      <p:pic>
        <p:nvPicPr>
          <p:cNvPr id="38916" name="Picture 4" descr="Картинка 478 из 9249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996952"/>
            <a:ext cx="2971800" cy="3648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918" name="AutoShape 6" descr="http://i021.radikal.ru/0801/13/3a1b1066923b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920" name="Picture 8" descr="http://i021.radikal.ru/0801/13/3a1b1066923b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2520280" cy="3377663"/>
          </a:xfrm>
          <a:prstGeom prst="rect">
            <a:avLst/>
          </a:prstGeom>
          <a:noFill/>
        </p:spPr>
      </p:pic>
      <p:pic>
        <p:nvPicPr>
          <p:cNvPr id="38922" name="Picture 10" descr="Картинка 57 из 524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2780928"/>
            <a:ext cx="2847975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924" name="Picture 12" descr="Картинка 955 из 3726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600400" cy="1803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5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Правила приготовления </a:t>
            </a:r>
            <a:b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салатов из овощей</a:t>
            </a:r>
            <a:endParaRPr lang="ru-RU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040560"/>
          </a:xfrm>
          <a:solidFill>
            <a:srgbClr val="FFCCCC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Овощи для салата брать свежие, не вялые, не потемневшие.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Овощи нарезать в соответствии с формой нарезки для каждого вида салата.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Овощи и зелень мыть сырой водой, затем кипяченой.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Салаты из свежих овощей готовить непосредственно перед подачей к столу.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Все продукты должны пройти первичную обработку, а часть из них еще и тепловую.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Нельзя соединять теплые и холодные овощи – салат быстро испортится.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Заправлять и украшать салат непосредственно перед подачей к столу.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Перемешивать продукты осторожно, чтобы они не мялись.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Укладывать салат в салатник горкой.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Приготавливать и хранить салаты лучше в стеклянной, керамической или эмалированной посуде.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Срок хранения </a:t>
            </a: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незаправленных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салатов в холодильнике не более 12 часов, а заправленных – 6 часов.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-main-pic" descr="Картинка 55 из 1101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1026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85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Картинка 10 из 540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3960440" cy="2972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80" name="Picture 4" descr="Картинка 41 из 5409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3501008"/>
            <a:ext cx="4117858" cy="309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82" name="Picture 6" descr="Картинка 59 из 103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3943836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84" name="Picture 8" descr="Картинка 76 из 1030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476672"/>
            <a:ext cx="4413730" cy="28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54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Картинка 216 из 103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4032448" cy="3219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2" name="Picture 6" descr="http://supercook.ru/decoration/images-decoration/salat-ukrash-01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537629"/>
            <a:ext cx="4199638" cy="3131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4" name="Picture 8" descr="Картинка 78 из 540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188640"/>
            <a:ext cx="4509680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6" name="Picture 10" descr="Картинка 746 из 5409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609020"/>
            <a:ext cx="4104456" cy="3078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72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Правила оформления блюд</a:t>
            </a:r>
            <a:endParaRPr lang="ru-RU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  <a:solidFill>
            <a:srgbClr val="FFCCCC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ru-RU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Простота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Оригинальность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Цветовое решение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Аккуратность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Сочетание продуктов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656184"/>
          </a:xfrm>
        </p:spPr>
        <p:txBody>
          <a:bodyPr>
            <a:noAutofit/>
          </a:bodyPr>
          <a:lstStyle/>
          <a:p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Технологическая последовательность приготовления салатов </a:t>
            </a:r>
            <a:b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из сырых овощей</a:t>
            </a:r>
            <a:endParaRPr lang="ru-RU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489251"/>
          </a:xfrm>
          <a:solidFill>
            <a:srgbClr val="FFCCCC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ru-RU" dirty="0" smtClean="0"/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Механическая (первична) обработка овощей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Заправка салата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Оформление блюда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Autofit/>
          </a:bodyPr>
          <a:lstStyle/>
          <a:p>
            <a:r>
              <a:rPr lang="ru-RU" sz="3200" b="1" u="sng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32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Приготовление салата </a:t>
            </a:r>
            <a:b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«Овощное ассорти»</a:t>
            </a:r>
            <a:r>
              <a:rPr lang="ru-RU" sz="3600" u="sng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3600" u="sng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ru-RU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  <a:solidFill>
            <a:srgbClr val="FFCCCC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b="1" u="sng" dirty="0" smtClean="0">
                <a:solidFill>
                  <a:schemeClr val="accent2">
                    <a:lumMod val="75000"/>
                  </a:schemeClr>
                </a:solidFill>
              </a:rPr>
              <a:t>План работы:</a:t>
            </a:r>
            <a:endParaRPr lang="ru-RU" sz="26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hangingPunct="0">
              <a:lnSpc>
                <a:spcPct val="120000"/>
              </a:lnSpc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Часть продуктов оставьте для украшения салата.</a:t>
            </a:r>
          </a:p>
          <a:p>
            <a:pPr hangingPunct="0">
              <a:lnSpc>
                <a:spcPct val="120000"/>
              </a:lnSpc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Очищенные и промытые овощи нарежьте: огурцы, помидоры, перец – тонкими ломтиками, зеленый салат и лук мелко нашинкуйте.</a:t>
            </a:r>
          </a:p>
          <a:p>
            <a:pPr hangingPunct="0">
              <a:lnSpc>
                <a:spcPct val="120000"/>
              </a:lnSpc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Нарезанные овощи посолите, заправьте сметаной или растительным маслом и перемешайте.</a:t>
            </a:r>
          </a:p>
          <a:p>
            <a:pPr hangingPunct="0"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Салат выложите в салатник горкой, украсьте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зеленью и вырезанными украшениями из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  овощей. (В салат можно добавить </a:t>
            </a:r>
            <a:r>
              <a:rPr lang="ru-RU" sz="2600" b="1" dirty="0" err="1" smtClean="0">
                <a:solidFill>
                  <a:schemeClr val="accent2">
                    <a:lumMod val="75000"/>
                  </a:schemeClr>
                </a:solidFill>
              </a:rPr>
              <a:t>консервиро</a:t>
            </a: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- 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  ванный горошек, стручковую фасоль или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  кукурузу).</a:t>
            </a:r>
          </a:p>
          <a:p>
            <a:endParaRPr lang="ru-RU" sz="2600" dirty="0"/>
          </a:p>
        </p:txBody>
      </p:sp>
      <p:pic>
        <p:nvPicPr>
          <p:cNvPr id="4" name="Picture 7" descr="Картинка 78 из 16238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966" y="4941168"/>
            <a:ext cx="1311801" cy="179698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4000" b="1" u="sng" dirty="0" smtClean="0">
                <a:solidFill>
                  <a:schemeClr val="accent2">
                    <a:lumMod val="75000"/>
                  </a:schemeClr>
                </a:solidFill>
              </a:rPr>
              <a:t>Приготовление ягодного киселя</a:t>
            </a:r>
            <a:r>
              <a:rPr lang="ru-RU" sz="4000" u="sng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4000" u="sng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ru-RU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72608"/>
          </a:xfrm>
          <a:solidFill>
            <a:srgbClr val="FFCCCC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hangingPunct="0">
              <a:spcBef>
                <a:spcPts val="0"/>
              </a:spcBef>
              <a:buNone/>
            </a:pPr>
            <a:r>
              <a:rPr lang="ru-RU" sz="2600" b="1" u="sng" dirty="0" smtClean="0">
                <a:solidFill>
                  <a:schemeClr val="accent2">
                    <a:lumMod val="75000"/>
                  </a:schemeClr>
                </a:solidFill>
              </a:rPr>
              <a:t>План работы:</a:t>
            </a:r>
          </a:p>
          <a:p>
            <a:pPr hangingPunct="0"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Ягоды перебрать, промыть, отжать сок.</a:t>
            </a:r>
          </a:p>
          <a:p>
            <a:pPr hangingPunct="0"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Выжимки поварить, процедить через сито или дуршлаг.</a:t>
            </a:r>
          </a:p>
          <a:p>
            <a:pPr hangingPunct="0"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В отвар добавить сахар и кипятить до его растворения.</a:t>
            </a:r>
          </a:p>
          <a:p>
            <a:pPr hangingPunct="0"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Крахмал развести небольшим количеством холодной воды и осторожно ввести, постоянно помешивая, в кипящий сироп.</a:t>
            </a:r>
          </a:p>
          <a:p>
            <a:pPr hangingPunct="0">
              <a:spcBef>
                <a:spcPts val="0"/>
              </a:spcBef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Влить отжатый сок, помешать и снять с огня.</a:t>
            </a:r>
          </a:p>
          <a:p>
            <a:pPr hangingPunct="0">
              <a:spcBef>
                <a:spcPts val="0"/>
              </a:spcBef>
            </a:pPr>
            <a:endParaRPr lang="ru-RU" sz="2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 Обычно поверхность киселя посыпают сахаром и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быстро охлаждают для сохраняется цвета, запаха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                 и   сохранения витаминов.  </a:t>
            </a:r>
          </a:p>
          <a:p>
            <a:pPr>
              <a:spcBef>
                <a:spcPts val="0"/>
              </a:spcBef>
            </a:pPr>
            <a:endParaRPr lang="ru-RU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7" descr="Картинка 78 из 16238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1311801" cy="179698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1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2265462"/>
            <a:ext cx="3672408" cy="217165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rgbClr val="C00000"/>
                </a:solidFill>
              </a:rPr>
              <a:t>Успехов!</a:t>
            </a:r>
            <a:endParaRPr lang="ru-RU" sz="66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www.koolinar.ru/all_image/recipe_pictures/36/36888/rp36888_larg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437112"/>
            <a:ext cx="2859055" cy="21442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estplastic.ru/binfiles/images/8d000994/914d-898989ew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769096" cy="20768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499992" y="3356992"/>
            <a:ext cx="28803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5" name="Овал 4"/>
          <p:cNvSpPr/>
          <p:nvPr/>
        </p:nvSpPr>
        <p:spPr>
          <a:xfrm>
            <a:off x="2699792" y="2492896"/>
            <a:ext cx="3600400" cy="19442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Пищевые вещества овощей, фруктов и ягод</a:t>
            </a:r>
            <a:endParaRPr lang="ru-RU" sz="2400" b="1" dirty="0"/>
          </a:p>
        </p:txBody>
      </p:sp>
      <p:sp>
        <p:nvSpPr>
          <p:cNvPr id="7" name="Овал 6"/>
          <p:cNvSpPr/>
          <p:nvPr/>
        </p:nvSpPr>
        <p:spPr>
          <a:xfrm>
            <a:off x="539552" y="2276872"/>
            <a:ext cx="1512168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сахар</a:t>
            </a:r>
            <a:endParaRPr lang="ru-RU" sz="2000" b="1" dirty="0"/>
          </a:p>
        </p:txBody>
      </p:sp>
      <p:sp>
        <p:nvSpPr>
          <p:cNvPr id="8" name="Овал 7"/>
          <p:cNvSpPr/>
          <p:nvPr/>
        </p:nvSpPr>
        <p:spPr>
          <a:xfrm>
            <a:off x="1907704" y="5445224"/>
            <a:ext cx="2448272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органические кислоты</a:t>
            </a:r>
            <a:endParaRPr lang="ru-RU" sz="2000" b="1" dirty="0"/>
          </a:p>
        </p:txBody>
      </p:sp>
      <p:sp>
        <p:nvSpPr>
          <p:cNvPr id="9" name="Овал 8"/>
          <p:cNvSpPr/>
          <p:nvPr/>
        </p:nvSpPr>
        <p:spPr>
          <a:xfrm>
            <a:off x="3131840" y="548680"/>
            <a:ext cx="2736304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ароматические вещества</a:t>
            </a:r>
            <a:endParaRPr lang="ru-RU" sz="2000" b="1" dirty="0"/>
          </a:p>
        </p:txBody>
      </p:sp>
      <p:sp>
        <p:nvSpPr>
          <p:cNvPr id="10" name="Овал 9"/>
          <p:cNvSpPr/>
          <p:nvPr/>
        </p:nvSpPr>
        <p:spPr>
          <a:xfrm>
            <a:off x="683568" y="4221088"/>
            <a:ext cx="18002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клетчатка</a:t>
            </a:r>
            <a:endParaRPr lang="ru-RU" sz="2000" b="1" dirty="0"/>
          </a:p>
        </p:txBody>
      </p:sp>
      <p:sp>
        <p:nvSpPr>
          <p:cNvPr id="11" name="Овал 10"/>
          <p:cNvSpPr/>
          <p:nvPr/>
        </p:nvSpPr>
        <p:spPr>
          <a:xfrm>
            <a:off x="6732240" y="2420888"/>
            <a:ext cx="18002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углеводы</a:t>
            </a:r>
            <a:endParaRPr lang="ru-RU" sz="2000" b="1" dirty="0"/>
          </a:p>
        </p:txBody>
      </p:sp>
      <p:sp>
        <p:nvSpPr>
          <p:cNvPr id="12" name="Овал 11"/>
          <p:cNvSpPr/>
          <p:nvPr/>
        </p:nvSpPr>
        <p:spPr>
          <a:xfrm>
            <a:off x="6588224" y="4221088"/>
            <a:ext cx="2016224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витамины</a:t>
            </a:r>
            <a:endParaRPr lang="ru-RU" sz="2000" b="1" dirty="0"/>
          </a:p>
        </p:txBody>
      </p:sp>
      <p:sp>
        <p:nvSpPr>
          <p:cNvPr id="13" name="Овал 12"/>
          <p:cNvSpPr/>
          <p:nvPr/>
        </p:nvSpPr>
        <p:spPr>
          <a:xfrm>
            <a:off x="4716016" y="5517232"/>
            <a:ext cx="2592288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минеральные</a:t>
            </a:r>
          </a:p>
          <a:p>
            <a:pPr algn="ctr"/>
            <a:r>
              <a:rPr lang="ru-RU" sz="2000" b="1" dirty="0" smtClean="0"/>
              <a:t>соли</a:t>
            </a:r>
            <a:endParaRPr lang="ru-RU" sz="2000" b="1" dirty="0"/>
          </a:p>
        </p:txBody>
      </p:sp>
      <p:sp>
        <p:nvSpPr>
          <p:cNvPr id="14" name="Овал 13"/>
          <p:cNvSpPr/>
          <p:nvPr/>
        </p:nvSpPr>
        <p:spPr>
          <a:xfrm>
            <a:off x="1259632" y="908720"/>
            <a:ext cx="1490464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белки</a:t>
            </a:r>
            <a:endParaRPr lang="ru-RU" sz="2000" b="1" dirty="0"/>
          </a:p>
        </p:txBody>
      </p:sp>
      <p:sp>
        <p:nvSpPr>
          <p:cNvPr id="15" name="Овал 14"/>
          <p:cNvSpPr/>
          <p:nvPr/>
        </p:nvSpPr>
        <p:spPr>
          <a:xfrm>
            <a:off x="6156176" y="908720"/>
            <a:ext cx="1584176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вода</a:t>
            </a:r>
            <a:endParaRPr lang="ru-RU" sz="2000" b="1" dirty="0"/>
          </a:p>
        </p:txBody>
      </p:sp>
      <p:cxnSp>
        <p:nvCxnSpPr>
          <p:cNvPr id="20" name="Прямая со стрелкой 19"/>
          <p:cNvCxnSpPr>
            <a:stCxn id="5" idx="7"/>
          </p:cNvCxnSpPr>
          <p:nvPr/>
        </p:nvCxnSpPr>
        <p:spPr>
          <a:xfrm rot="5400000" flipH="1" flipV="1">
            <a:off x="5534157" y="1939578"/>
            <a:ext cx="1076811" cy="59927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6228184" y="2996952"/>
            <a:ext cx="504056" cy="2880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084168" y="4005064"/>
            <a:ext cx="648072" cy="43204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6200000" flipH="1">
            <a:off x="4824028" y="4617132"/>
            <a:ext cx="1152128" cy="6480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" idx="1"/>
          </p:cNvCxnSpPr>
          <p:nvPr/>
        </p:nvCxnSpPr>
        <p:spPr>
          <a:xfrm rot="16200000" flipV="1">
            <a:off x="2317008" y="1867569"/>
            <a:ext cx="1004804" cy="81529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10800000">
            <a:off x="1979712" y="2924944"/>
            <a:ext cx="792088" cy="2880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10800000" flipV="1">
            <a:off x="2339752" y="4077072"/>
            <a:ext cx="720080" cy="3600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16200000" flipV="1">
            <a:off x="3959932" y="1952836"/>
            <a:ext cx="1008112" cy="7200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5400000">
            <a:off x="3131840" y="4581128"/>
            <a:ext cx="1008112" cy="7200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Блюда из овощей, фруктов и ягод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Картинка 4 из 6400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965911" cy="2225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Картинка 7 из 6400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3000034" cy="2251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Картинка 126 из 2099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952328" cy="2210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Картинка 138 из 20992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221088"/>
            <a:ext cx="3070421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6" name="Picture 12" descr="Картинка 71 из 9830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2803992" cy="2376264"/>
          </a:xfrm>
          <a:prstGeom prst="rect">
            <a:avLst/>
          </a:prstGeom>
          <a:noFill/>
        </p:spPr>
      </p:pic>
      <p:pic>
        <p:nvPicPr>
          <p:cNvPr id="1038" name="Picture 14" descr="Картинка 6 из 8975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6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Сладкие блюда и десерты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34" name="Picture 2" descr="Картинка 14 из 177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1694651" cy="2297832"/>
          </a:xfrm>
          <a:prstGeom prst="rect">
            <a:avLst/>
          </a:prstGeom>
          <a:noFill/>
        </p:spPr>
      </p:pic>
      <p:pic>
        <p:nvPicPr>
          <p:cNvPr id="18436" name="Picture 4" descr="Картинка 111 из 1774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2088232" cy="2493411"/>
          </a:xfrm>
          <a:prstGeom prst="rect">
            <a:avLst/>
          </a:prstGeom>
          <a:noFill/>
        </p:spPr>
      </p:pic>
      <p:pic>
        <p:nvPicPr>
          <p:cNvPr id="18440" name="Picture 8" descr="Картинка 114 из 42326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1367713"/>
            <a:ext cx="3096344" cy="2323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42" name="Picture 10" descr="Картинка 202 из 58694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33056"/>
            <a:ext cx="3783970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44" name="Picture 12" descr="Картинка 38 из 7466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4034582" cy="28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43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Заготовки из овощей, фруктов и ягод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458" name="Picture 2" descr="Картинка 7 из 18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2383465" cy="2166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2" name="Picture 6" descr="Картинка 15 из 1890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340768"/>
            <a:ext cx="3291793" cy="2451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4" name="Picture 8" descr="Картинка 76 из 20378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4144007" cy="2760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6" name="Picture 10" descr="Картинка 249 из 808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3933057"/>
            <a:ext cx="3720292" cy="2791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8" name="Picture 12" descr="Картинка 70 из 21155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3203848" cy="216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8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>
            <a:noAutofit/>
          </a:bodyPr>
          <a:lstStyle/>
          <a:p>
            <a:r>
              <a:rPr lang="ru-RU" sz="3800" b="1" dirty="0" smtClean="0">
                <a:solidFill>
                  <a:schemeClr val="accent2">
                    <a:lumMod val="75000"/>
                  </a:schemeClr>
                </a:solidFill>
              </a:rPr>
              <a:t>Замороженные овощи, фрукты и ягоды</a:t>
            </a:r>
            <a:endParaRPr lang="ru-RU" sz="3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482" name="Picture 2" descr="Картинка 163 из 158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2584367" cy="2664296"/>
          </a:xfrm>
          <a:prstGeom prst="rect">
            <a:avLst/>
          </a:prstGeom>
          <a:noFill/>
        </p:spPr>
      </p:pic>
      <p:pic>
        <p:nvPicPr>
          <p:cNvPr id="20484" name="Picture 4" descr="Картинка 203 из 158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3024336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6" name="Picture 6" descr="Картинка 215 из 1586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795015" cy="28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8" name="Picture 8" descr="Картинка 305 из 1586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4087291"/>
            <a:ext cx="2687588" cy="2770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3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1656184"/>
          </a:xfrm>
        </p:spPr>
        <p:txBody>
          <a:bodyPr>
            <a:noAutofit/>
          </a:bodyPr>
          <a:lstStyle/>
          <a:p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Правила сохранения </a:t>
            </a:r>
            <a:b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b="1" u="sng" dirty="0" smtClean="0">
                <a:solidFill>
                  <a:schemeClr val="accent2">
                    <a:lumMod val="75000"/>
                  </a:schemeClr>
                </a:solidFill>
              </a:rPr>
              <a:t>витаминов и минеральных солей в овощах,  фруктах и ягодах: </a:t>
            </a:r>
            <a:endParaRPr lang="ru-RU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95536" y="2060848"/>
            <a:ext cx="8291264" cy="4536504"/>
          </a:xfrm>
          <a:solidFill>
            <a:srgbClr val="FFCCCC"/>
          </a:solidFill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Употреблять в свежем виде полезнее.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Хранят в темном и прохладном месте.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Квашеные и соленые овощи хранить в рассоле.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При варке закладывать в кипящую воду.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Для салатов варить в кожуре. 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Варить с закрытой крышкой, на слабом огне.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Уровень воды не выше уровня овощей на 1-1,5 см.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Соблюдать время варки.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Мыть и держать в воде не более 10-15 минут.</a:t>
            </a:r>
          </a:p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Размораживать при комнатной температуре однократно.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670</Words>
  <Application>Microsoft Office PowerPoint</Application>
  <PresentationFormat>Экран (4:3)</PresentationFormat>
  <Paragraphs>144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Тема Office</vt:lpstr>
      <vt:lpstr>Значение овощей, фруктов и ягод в питании человека.  Приготовление салатов  из свежих овощей  и ягодного киселя </vt:lpstr>
      <vt:lpstr>Презентация PowerPoint</vt:lpstr>
      <vt:lpstr>Презентация PowerPoint</vt:lpstr>
      <vt:lpstr>Презентация PowerPoint</vt:lpstr>
      <vt:lpstr>Блюда из овощей, фруктов и ягод</vt:lpstr>
      <vt:lpstr>Сладкие блюда и десерты</vt:lpstr>
      <vt:lpstr>Заготовки из овощей, фруктов и ягод</vt:lpstr>
      <vt:lpstr>Замороженные овощи, фрукты и ягоды</vt:lpstr>
      <vt:lpstr>Правила сохранения  витаминов и минеральных солей в овощах,  фруктах и ягодах: </vt:lpstr>
      <vt:lpstr>Классификация овощей</vt:lpstr>
      <vt:lpstr>Корнеплоды</vt:lpstr>
      <vt:lpstr>Клубнеплоды</vt:lpstr>
      <vt:lpstr>Капустные</vt:lpstr>
      <vt:lpstr>Тыквенные</vt:lpstr>
      <vt:lpstr>Бобовые</vt:lpstr>
      <vt:lpstr>Пасленовые</vt:lpstr>
      <vt:lpstr>Луковичные</vt:lpstr>
      <vt:lpstr>Листовые</vt:lpstr>
      <vt:lpstr>Пряности</vt:lpstr>
      <vt:lpstr>Десертные</vt:lpstr>
      <vt:lpstr>      Механическая обработка овощей       </vt:lpstr>
      <vt:lpstr>Для чистки овощей</vt:lpstr>
      <vt:lpstr>Для нарезки овощей</vt:lpstr>
      <vt:lpstr>Правила техники безопасности  при работе с режущими инструментами</vt:lpstr>
      <vt:lpstr>Формы нарезки овощей</vt:lpstr>
      <vt:lpstr>Простая нарезка овощей</vt:lpstr>
      <vt:lpstr>Фигурная нарезка овощей</vt:lpstr>
      <vt:lpstr>Для фигурной нарезки овощей</vt:lpstr>
      <vt:lpstr>Правила приготовления  салатов из овощей</vt:lpstr>
      <vt:lpstr>Презентация PowerPoint</vt:lpstr>
      <vt:lpstr>Презентация PowerPoint</vt:lpstr>
      <vt:lpstr>Правила оформления блюд</vt:lpstr>
      <vt:lpstr>Технологическая последовательность приготовления салатов  из сырых овощей</vt:lpstr>
      <vt:lpstr> Приготовление салата  «Овощное ассорти» </vt:lpstr>
      <vt:lpstr> Приготовление ягодного киселя </vt:lpstr>
      <vt:lpstr>Успехов!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Значение овощей, фруктов и ягод в питании человека.  Приготовление салатов  из свежих овощей  и ягодного киселя (1 часть)</dc:title>
  <dc:creator>Домоводство</dc:creator>
  <cp:lastModifiedBy>Ирина Волчкова</cp:lastModifiedBy>
  <cp:revision>10</cp:revision>
  <dcterms:created xsi:type="dcterms:W3CDTF">2014-05-05T08:19:02Z</dcterms:created>
  <dcterms:modified xsi:type="dcterms:W3CDTF">2020-04-20T17:24:24Z</dcterms:modified>
</cp:coreProperties>
</file>