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2" d="100"/>
          <a:sy n="92" d="100"/>
        </p:scale>
        <p:origin x="5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D93-B896-48DD-B60A-C44FF61A0447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FCA38-9D7D-4C8B-8B39-AE0C74A27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41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A479C-944C-4187-8CC6-A7F6B64C9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7EBB2-6379-9914-8625-51170248F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CE011-77B6-FA57-841B-54FE8D3D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2431-8211-49B0-838E-F0CD715ECFE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270DA-8567-F841-2419-AA693C0C0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E9B7A-867C-A5D2-3BBD-66E21BA6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42C8-8CF7-44C3-93FE-1995300D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0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DC0D-5366-86CD-6D3B-557918675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64385-B6EF-0B6C-9EC6-0F6EDF87F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847DE-93A2-1741-5A9D-511B58C3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2431-8211-49B0-838E-F0CD715ECFE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78B8-6AF6-0D1A-4451-A7B3F9F6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42CE7-7B69-6F6A-58FC-DFAB7D88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42C8-8CF7-44C3-93FE-1995300D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1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9DB10C-9EFE-E07C-EB0E-DC6071A77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20D5A-58F8-7F5E-F194-6CC55ED4A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E77D2-5497-62CA-5753-686C9562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2431-8211-49B0-838E-F0CD715ECFE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85D9E-513C-CD62-B8EA-6FB66D8D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93530-78D8-A68A-D033-4260DF27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42C8-8CF7-44C3-93FE-1995300D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4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AACA-9F2A-AC31-F26D-8F12FD0C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F783B-CE94-C72A-F21A-3CD886577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DAF09-3FEE-4779-8953-CA9F3610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2431-8211-49B0-838E-F0CD715ECFE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39A91-B47B-9913-BCF0-D937AA94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87912-39AC-3723-0D7D-CA00F614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42C8-8CF7-44C3-93FE-1995300D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6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3CED-24FA-779E-888C-0EA1FEBA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9A978-79F3-502C-B193-765DDDB44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D76B0-1E1E-64F6-55A0-0B620CBB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2431-8211-49B0-838E-F0CD715ECFE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D23C6-082F-93BE-C17C-54D0D2B6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9B843-A0AC-9DD7-93BD-67B2F8D1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42C8-8CF7-44C3-93FE-1995300D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4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515B-CF0F-758A-93E3-3E1F51BF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E9C8E-889A-7145-9D28-D2A521A52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9809E-2D98-66FF-E774-14239A344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25779-080F-F78E-FF74-60DF3E67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2431-8211-49B0-838E-F0CD715ECFE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0E700-125F-4AF4-CBCA-80F2767B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3F8D6-3850-2751-85F8-31935CFA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42C8-8CF7-44C3-93FE-1995300D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9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CEE2-391A-85B2-65E8-0FCF6F2D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75750-A489-A31A-A648-78C6C484C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105A6-3F16-7669-62CA-B0FE85D68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2A527-671F-13BE-6BA3-57EF1CAD8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95FD5-5C49-4F04-2E63-C1CD6AF19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ED9ABD-4568-5F8E-2A63-75636026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2431-8211-49B0-838E-F0CD715ECFE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3C185-DB6C-A84D-13D8-ECE2B617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CDFC7-B6F6-C389-F90F-E9EB5CB8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42C8-8CF7-44C3-93FE-1995300D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4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5DD5-7C06-D300-111C-EC6DFBB4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5337F-AC7C-9DB3-557B-0E49A488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2431-8211-49B0-838E-F0CD715ECFE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D0BF7-5020-1C37-01B3-8BB6EF6C2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F0CB1-80B2-BE1A-AB09-333899AD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42C8-8CF7-44C3-93FE-1995300D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0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ED412-A8DC-63D6-E0C1-BBC72127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2431-8211-49B0-838E-F0CD715ECFE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7C4998-BB07-11CF-CDB0-307D240A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5AB8E-D484-E9C3-64A8-90B0EEF4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42C8-8CF7-44C3-93FE-1995300D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8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BE31-D5A8-E964-39D9-81C55854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84D44-A839-BA07-BA1D-27A568368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94FEC-C151-A4A6-7AE1-C62C73F73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BBE52-9790-5ADB-B78B-8F0501C1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2431-8211-49B0-838E-F0CD715ECFE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13B62-7DB0-D85C-240D-06754EF9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97C52-1293-9E88-1FCF-50320B3A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42C8-8CF7-44C3-93FE-1995300D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8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E8FE-E97D-A376-A99D-1B890264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30A3E-0E4D-08C5-49DD-3C208B216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D1CC2-35CF-D3EC-EAE3-98A16D8EF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45A9C-CF8C-7782-7B14-8256B6C0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2431-8211-49B0-838E-F0CD715ECFE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B7BFB-B50F-17F3-0DC1-39858134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93810-4902-B195-5FC6-A7B29E70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42C8-8CF7-44C3-93FE-1995300D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2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616B77-8831-589E-5FD8-BB524BBF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1D637-2BDC-0B3B-87D0-4FD2DBD36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4EC2-1F42-0D29-0092-CF4B6B3C4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22431-8211-49B0-838E-F0CD715ECFE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9AF88-4E06-7762-1070-EB0DB9EFA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647A-5BBE-178D-68EC-43A78DA17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C42C8-8CF7-44C3-93FE-1995300D4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0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9CAA89A-3A48-C322-BE28-45515FBB1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570875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62088">
                  <a:extLst>
                    <a:ext uri="{9D8B030D-6E8A-4147-A177-3AD203B41FA5}">
                      <a16:colId xmlns:a16="http://schemas.microsoft.com/office/drawing/2014/main" val="3012785079"/>
                    </a:ext>
                  </a:extLst>
                </a:gridCol>
                <a:gridCol w="1797312">
                  <a:extLst>
                    <a:ext uri="{9D8B030D-6E8A-4147-A177-3AD203B41FA5}">
                      <a16:colId xmlns:a16="http://schemas.microsoft.com/office/drawing/2014/main" val="13029189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472233897"/>
                    </a:ext>
                  </a:extLst>
                </a:gridCol>
                <a:gridCol w="2700242">
                  <a:extLst>
                    <a:ext uri="{9D8B030D-6E8A-4147-A177-3AD203B41FA5}">
                      <a16:colId xmlns:a16="http://schemas.microsoft.com/office/drawing/2014/main" val="1600806924"/>
                    </a:ext>
                  </a:extLst>
                </a:gridCol>
                <a:gridCol w="3243358">
                  <a:extLst>
                    <a:ext uri="{9D8B030D-6E8A-4147-A177-3AD203B41FA5}">
                      <a16:colId xmlns:a16="http://schemas.microsoft.com/office/drawing/2014/main" val="3979405018"/>
                    </a:ext>
                  </a:extLst>
                </a:gridCol>
              </a:tblGrid>
              <a:tr h="560317">
                <a:tc rowSpan="7"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MISR UNIVERSITY FOR SCIENCE AND TECHNOLOGY</a:t>
                      </a:r>
                      <a:endParaRPr 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592" marR="26592" marT="0" marB="0" anchor="ctr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3D Wire Bending Machine</a:t>
                      </a:r>
                    </a:p>
                  </a:txBody>
                  <a:tcPr marL="26592" marR="26592" marT="0" marB="0" anchor="ctr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Department of </a:t>
                      </a:r>
                    </a:p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Mechatronics Engineering</a:t>
                      </a:r>
                      <a:b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College of Engineering </a:t>
                      </a:r>
                    </a:p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Fall 2023-2024</a:t>
                      </a:r>
                      <a:endParaRPr 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592" marR="26592" marT="0" marB="0" anchor="ctr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22027841"/>
                  </a:ext>
                </a:extLst>
              </a:tr>
              <a:tr h="3127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Supervisors</a:t>
                      </a:r>
                    </a:p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Dr. Bahaa Nasser</a:t>
                      </a:r>
                    </a:p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Prof. Dr. Mohamed Hamdy</a:t>
                      </a:r>
                    </a:p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Prof. Dr. Mohamed Ibrahim</a:t>
                      </a:r>
                    </a:p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Ass. Prof. Tahani William</a:t>
                      </a:r>
                    </a:p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Dr. Ahmed Sabry</a:t>
                      </a:r>
                      <a:endParaRPr lang="en-US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592" marR="26592" marT="0" marB="0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592" marR="26592" marT="0" marB="0" anchor="ctr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592" marR="26592" marT="0" marB="0" anchor="ctr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53678"/>
                  </a:ext>
                </a:extLst>
              </a:tr>
              <a:tr h="242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 81055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592" marR="26592" marT="0" marB="0" anchor="ctr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Hesham Yassin El-Sayed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592" marR="26592" marT="0" marB="0" anchor="ctr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54325"/>
                  </a:ext>
                </a:extLst>
              </a:tr>
              <a:tr h="239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80847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592" marR="26592" marT="0" marB="0" anchor="ctr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Kareem Mohamed Anwer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592" marR="26592" marT="0" marB="0" anchor="ctr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923062"/>
                  </a:ext>
                </a:extLst>
              </a:tr>
              <a:tr h="239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81078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592" marR="26592" marT="0" marB="0" anchor="ctr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Hazem Mostafa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592" marR="26592" marT="0" marB="0" anchor="ctr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44981"/>
                  </a:ext>
                </a:extLst>
              </a:tr>
              <a:tr h="239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95885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592" marR="26592" marT="0" marB="0" anchor="ctr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Hady Ayman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592" marR="26592" marT="0" marB="0" anchor="ctr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915798"/>
                  </a:ext>
                </a:extLst>
              </a:tr>
              <a:tr h="239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77234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592" marR="26592" marT="0" marB="0" anchor="ctr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Idris Kabir Masari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592" marR="26592" marT="0" marB="0" anchor="ctr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30035"/>
                  </a:ext>
                </a:extLst>
              </a:tr>
              <a:tr h="431539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4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cap="all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summery</a:t>
                      </a:r>
                      <a:endParaRPr 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592" marR="26592" marT="0" marB="0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cap="all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 FIGURES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6592" marR="26592" marT="0" marB="0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cap="all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COST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6592" marR="26592" marT="0" marB="0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06642724"/>
                  </a:ext>
                </a:extLst>
              </a:tr>
              <a:tr h="1968257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US" sz="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592" marR="26592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en-US" sz="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592" marR="26592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en-US" sz="400" b="1" dirty="0">
                        <a:solidFill>
                          <a:srgbClr val="4F81BD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6592" marR="26592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32687535"/>
                  </a:ext>
                </a:extLst>
              </a:tr>
              <a:tr h="415481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400" dirty="0">
                        <a:effectLst/>
                      </a:endParaRPr>
                    </a:p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cap="all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 objectives</a:t>
                      </a:r>
                      <a:endParaRPr 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592" marR="26592" marT="0" marB="0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cap="all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RESULTS 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592" marR="26592" marT="0" marB="0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cap="all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CONCLUSIONS</a:t>
                      </a:r>
                      <a:endParaRPr lang="en-US" sz="1600" b="1" dirty="0">
                        <a:solidFill>
                          <a:srgbClr val="4F81BD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592" marR="26592" marT="0" marB="0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13688813"/>
                  </a:ext>
                </a:extLst>
              </a:tr>
              <a:tr h="1968257">
                <a:tc>
                  <a:txBody>
                    <a:bodyPr/>
                    <a:lstStyle/>
                    <a:p>
                      <a:pPr lvl="2" rtl="0"/>
                      <a:r>
                        <a:rPr lang="en-US" sz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592" marR="26592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en-US" sz="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592" marR="26592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sz="1000" b="1" dirty="0">
                        <a:solidFill>
                          <a:srgbClr val="4F81BD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6592" marR="26592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01905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A0609A9-CB19-6161-6D05-31787F864200}"/>
              </a:ext>
            </a:extLst>
          </p:cNvPr>
          <p:cNvSpPr txBox="1"/>
          <p:nvPr/>
        </p:nvSpPr>
        <p:spPr>
          <a:xfrm>
            <a:off x="-11709" y="2534508"/>
            <a:ext cx="35822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Arial" panose="020B0604020202020204" pitchFamily="34" charset="0"/>
              </a:rPr>
              <a:t>the 3D wire bending machine that we developed is a versatile and affordable tool that can be used to create a wide variety of wire structures. </a:t>
            </a:r>
          </a:p>
          <a:p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Arial" panose="020B0604020202020204" pitchFamily="34" charset="0"/>
              </a:rPr>
              <a:t>The machine is capable of bending wire in all three dimensions, making it ideal for prototyping complex designs. </a:t>
            </a:r>
          </a:p>
          <a:p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Arial" panose="020B0604020202020204" pitchFamily="34" charset="0"/>
              </a:rPr>
              <a:t>The machine is also relatively easy to use, requiring only basic programming skills.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2D77DF-44B2-7A2D-834E-E7B5C1F835E5}"/>
              </a:ext>
            </a:extLst>
          </p:cNvPr>
          <p:cNvSpPr txBox="1"/>
          <p:nvPr/>
        </p:nvSpPr>
        <p:spPr>
          <a:xfrm>
            <a:off x="-1" y="4932663"/>
            <a:ext cx="402336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511810" indent="-228600" algn="just">
              <a:buSzPct val="100000"/>
              <a:buFont typeface="Arial" panose="020B0604020202020204" pitchFamily="34" charset="0"/>
              <a:buChar char="•"/>
            </a:pP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To develop efficient and automated 3D wire bending machine.</a:t>
            </a:r>
          </a:p>
          <a:p>
            <a:pPr marR="511810" algn="just">
              <a:buSzPct val="100000"/>
            </a:pPr>
            <a:endParaRPr lang="en-US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 panose="02020603050405020304" pitchFamily="18" charset="0"/>
            </a:endParaRPr>
          </a:p>
          <a:p>
            <a:pPr marL="228600" marR="511810" indent="-228600" algn="just">
              <a:buSzPct val="100000"/>
              <a:buFont typeface="Arial" panose="020B0604020202020204" pitchFamily="34" charset="0"/>
              <a:buChar char="•"/>
            </a:pP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To design and develop cost-effective 3D wire bending machine. </a:t>
            </a:r>
          </a:p>
          <a:p>
            <a:pPr marR="511810" algn="just">
              <a:buSzPct val="100000"/>
            </a:pPr>
            <a:endParaRPr lang="en-US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 panose="02020603050405020304" pitchFamily="18" charset="0"/>
            </a:endParaRPr>
          </a:p>
          <a:p>
            <a:pPr marL="228600" marR="511810" indent="-228600" algn="just">
              <a:buSzPct val="100000"/>
              <a:buFont typeface="Arial" panose="020B0604020202020204" pitchFamily="34" charset="0"/>
              <a:buChar char="•"/>
            </a:pP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To analyses the suitability of the 3D wire bending machine for various applications. </a:t>
            </a:r>
          </a:p>
          <a:p>
            <a:pPr marR="511810" algn="just">
              <a:buSzPct val="100000"/>
            </a:pPr>
            <a:endParaRPr lang="en-US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 panose="02020603050405020304" pitchFamily="18" charset="0"/>
            </a:endParaRPr>
          </a:p>
          <a:p>
            <a:pPr marL="228600" marR="511810" indent="-228600" algn="just">
              <a:buSzPct val="100000"/>
              <a:buFont typeface="Arial" panose="020B0604020202020204" pitchFamily="34" charset="0"/>
              <a:buChar char="•"/>
            </a:pP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The 3D wire-bending machine has higher integration and production efficiency.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C9B2DB-8E8A-3440-3669-CE0FE13A5BB8}"/>
              </a:ext>
            </a:extLst>
          </p:cNvPr>
          <p:cNvSpPr txBox="1"/>
          <p:nvPr/>
        </p:nvSpPr>
        <p:spPr>
          <a:xfrm>
            <a:off x="8975322" y="5009606"/>
            <a:ext cx="322679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Arial" panose="020B0604020202020204" pitchFamily="34" charset="0"/>
              </a:rPr>
              <a:t>We believe that our 3D wire bending machine has the potential to be a valuable asset to a variety of industries, including manufacturing, engineering, and design. </a:t>
            </a:r>
          </a:p>
          <a:p>
            <a:endParaRPr lang="en-US" sz="10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2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Arial" panose="020B0604020202020204" pitchFamily="34" charset="0"/>
              </a:rPr>
              <a:t>The machine can be used to create prototypes for new products, fixtures, and mechanisms. It can also be used to repair or modify existing parts.</a:t>
            </a:r>
          </a:p>
        </p:txBody>
      </p:sp>
      <p:pic>
        <p:nvPicPr>
          <p:cNvPr id="7" name="Picture 6" descr="A wooden table with a machine&#10;&#10;Description automatically generated with medium confidence">
            <a:extLst>
              <a:ext uri="{FF2B5EF4-FFF2-40B4-BE49-F238E27FC236}">
                <a16:creationId xmlns:a16="http://schemas.microsoft.com/office/drawing/2014/main" id="{D2F8428B-6742-0AC8-1A13-7F3F760205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0" t="4056" r="19459" b="-1"/>
          <a:stretch/>
        </p:blipFill>
        <p:spPr bwMode="auto">
          <a:xfrm>
            <a:off x="3602755" y="2561386"/>
            <a:ext cx="2329315" cy="18417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7" descr="Logo&#10;&#10;Description automatically generated">
            <a:extLst>
              <a:ext uri="{FF2B5EF4-FFF2-40B4-BE49-F238E27FC236}">
                <a16:creationId xmlns:a16="http://schemas.microsoft.com/office/drawing/2014/main" id="{7DEDF954-B355-F805-799A-05CCBF04D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3836" y="171448"/>
            <a:ext cx="1174173" cy="117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D6FBEE-1A48-8F02-6938-15C884D91258}"/>
              </a:ext>
            </a:extLst>
          </p:cNvPr>
          <p:cNvSpPr txBox="1"/>
          <p:nvPr/>
        </p:nvSpPr>
        <p:spPr>
          <a:xfrm>
            <a:off x="8953501" y="2523243"/>
            <a:ext cx="3238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9000 EGP for the small model with Stepper Motor (NEMA-17) in the bender and Z-Axis.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9500 EGP for the small model with Stepper Motor (NEMA-17) in the bender and Stepper Motor (NEMA-23) in Z-Axis.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10000 EGP for the Stronger model with Stepper Motor (NEMA-23) in the bender and Z-Axis. </a:t>
            </a:r>
          </a:p>
        </p:txBody>
      </p:sp>
      <p:pic>
        <p:nvPicPr>
          <p:cNvPr id="9" name="Picture 8" descr="A machine on a table&#10;&#10;Description automatically generated">
            <a:extLst>
              <a:ext uri="{FF2B5EF4-FFF2-40B4-BE49-F238E27FC236}">
                <a16:creationId xmlns:a16="http://schemas.microsoft.com/office/drawing/2014/main" id="{256D1A91-8D50-1D4C-7ECD-7BE7B8C88F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" t="5548" b="5603"/>
          <a:stretch/>
        </p:blipFill>
        <p:spPr>
          <a:xfrm>
            <a:off x="5978369" y="3645052"/>
            <a:ext cx="2903161" cy="744719"/>
          </a:xfrm>
          <a:prstGeom prst="rect">
            <a:avLst/>
          </a:prstGeom>
        </p:spPr>
      </p:pic>
      <p:pic>
        <p:nvPicPr>
          <p:cNvPr id="11" name="Picture 10" descr="A table with a machine on it&#10;&#10;Description automatically generated with medium confidence">
            <a:extLst>
              <a:ext uri="{FF2B5EF4-FFF2-40B4-BE49-F238E27FC236}">
                <a16:creationId xmlns:a16="http://schemas.microsoft.com/office/drawing/2014/main" id="{21AC3496-5F05-525B-F4D3-4BD3B4BABF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561386"/>
            <a:ext cx="2525416" cy="1043509"/>
          </a:xfrm>
          <a:prstGeom prst="rect">
            <a:avLst/>
          </a:prstGeom>
        </p:spPr>
      </p:pic>
      <p:pic>
        <p:nvPicPr>
          <p:cNvPr id="15" name="Picture 14" descr="A group of metal clips on a wood surface&#10;&#10;Description automatically generated">
            <a:extLst>
              <a:ext uri="{FF2B5EF4-FFF2-40B4-BE49-F238E27FC236}">
                <a16:creationId xmlns:a16="http://schemas.microsoft.com/office/drawing/2014/main" id="{360C1B2C-12F7-039F-01E1-B5F4A9978E3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9" t="32784" r="20781" b="23608"/>
          <a:stretch/>
        </p:blipFill>
        <p:spPr>
          <a:xfrm rot="5400000">
            <a:off x="8074082" y="5132499"/>
            <a:ext cx="941300" cy="513101"/>
          </a:xfrm>
          <a:prstGeom prst="rect">
            <a:avLst/>
          </a:prstGeom>
        </p:spPr>
      </p:pic>
      <p:pic>
        <p:nvPicPr>
          <p:cNvPr id="12" name="Picture 11" descr="A black rectangular object with a black metal and silver metal parts&#10;&#10;Description automatically generated with medium confidence">
            <a:extLst>
              <a:ext uri="{FF2B5EF4-FFF2-40B4-BE49-F238E27FC236}">
                <a16:creationId xmlns:a16="http://schemas.microsoft.com/office/drawing/2014/main" id="{5998C9A9-2260-59F3-F946-4E17F9B3467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4" t="4394" r="20730" b="8334"/>
          <a:stretch/>
        </p:blipFill>
        <p:spPr>
          <a:xfrm rot="5400000">
            <a:off x="4727685" y="4860050"/>
            <a:ext cx="873455" cy="3026645"/>
          </a:xfrm>
          <a:prstGeom prst="rect">
            <a:avLst/>
          </a:prstGeom>
        </p:spPr>
      </p:pic>
      <p:pic>
        <p:nvPicPr>
          <p:cNvPr id="14" name="Picture 13" descr="A machine with wires and a few switches&#10;&#10;Description automatically generated with medium confidence">
            <a:extLst>
              <a:ext uri="{FF2B5EF4-FFF2-40B4-BE49-F238E27FC236}">
                <a16:creationId xmlns:a16="http://schemas.microsoft.com/office/drawing/2014/main" id="{CAE00FEC-5640-92E9-AE0E-1D754543E67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" t="12134" r="8423" b="6093"/>
          <a:stretch/>
        </p:blipFill>
        <p:spPr>
          <a:xfrm>
            <a:off x="3602754" y="4942239"/>
            <a:ext cx="2203801" cy="941520"/>
          </a:xfrm>
          <a:prstGeom prst="rect">
            <a:avLst/>
          </a:prstGeom>
        </p:spPr>
      </p:pic>
      <p:pic>
        <p:nvPicPr>
          <p:cNvPr id="17" name="Picture 16" descr="A black and silver machine&#10;&#10;Description automatically generated">
            <a:extLst>
              <a:ext uri="{FF2B5EF4-FFF2-40B4-BE49-F238E27FC236}">
                <a16:creationId xmlns:a16="http://schemas.microsoft.com/office/drawing/2014/main" id="{BDFBC5AF-BAF9-F8C3-2F66-391A8C16B60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5" t="17813" b="2577"/>
          <a:stretch/>
        </p:blipFill>
        <p:spPr>
          <a:xfrm>
            <a:off x="5866923" y="4930080"/>
            <a:ext cx="2360889" cy="941300"/>
          </a:xfrm>
          <a:prstGeom prst="rect">
            <a:avLst/>
          </a:prstGeom>
        </p:spPr>
      </p:pic>
      <p:pic>
        <p:nvPicPr>
          <p:cNvPr id="19" name="Picture 18" descr="A table with a machine on it&#10;&#10;Description automatically generated">
            <a:extLst>
              <a:ext uri="{FF2B5EF4-FFF2-40B4-BE49-F238E27FC236}">
                <a16:creationId xmlns:a16="http://schemas.microsoft.com/office/drawing/2014/main" id="{7C876554-F682-F124-7A37-1F4BF2A3E9F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12315" r="2415" b="2667"/>
          <a:stretch/>
        </p:blipFill>
        <p:spPr>
          <a:xfrm>
            <a:off x="6764755" y="5932640"/>
            <a:ext cx="1926131" cy="87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24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652B9CB2E45A47B65CE4C9DB396DD9" ma:contentTypeVersion="4" ma:contentTypeDescription="Create a new document." ma:contentTypeScope="" ma:versionID="7e25ffdc44235316dd747c9db530aec6">
  <xsd:schema xmlns:xsd="http://www.w3.org/2001/XMLSchema" xmlns:xs="http://www.w3.org/2001/XMLSchema" xmlns:p="http://schemas.microsoft.com/office/2006/metadata/properties" xmlns:ns2="416143d5-105c-4488-9e70-3f54e50a7270" targetNamespace="http://schemas.microsoft.com/office/2006/metadata/properties" ma:root="true" ma:fieldsID="4a67e7a2a2cd0e42f48744575f637ec7" ns2:_="">
    <xsd:import namespace="416143d5-105c-4488-9e70-3f54e50a72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6143d5-105c-4488-9e70-3f54e50a72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081BCD-FCE3-47E6-8A48-AC0A4AAC082C}"/>
</file>

<file path=customXml/itemProps2.xml><?xml version="1.0" encoding="utf-8"?>
<ds:datastoreItem xmlns:ds="http://schemas.openxmlformats.org/officeDocument/2006/customXml" ds:itemID="{168EB18C-45C4-41E4-9640-6DC46AD04530}"/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311</Words>
  <Application>Microsoft Office PowerPoint</Application>
  <PresentationFormat>Widescreen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hesham yasin elsayed</dc:creator>
  <cp:lastModifiedBy>hesham yasin elsayed</cp:lastModifiedBy>
  <cp:revision>9</cp:revision>
  <dcterms:created xsi:type="dcterms:W3CDTF">2024-01-26T14:37:44Z</dcterms:created>
  <dcterms:modified xsi:type="dcterms:W3CDTF">2024-02-01T16:52:38Z</dcterms:modified>
</cp:coreProperties>
</file>