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77" r:id="rId3"/>
    <p:sldId id="258" r:id="rId4"/>
    <p:sldId id="286" r:id="rId5"/>
    <p:sldId id="267" r:id="rId6"/>
    <p:sldId id="266" r:id="rId7"/>
    <p:sldId id="288" r:id="rId8"/>
    <p:sldId id="263" r:id="rId9"/>
    <p:sldId id="287" r:id="rId10"/>
    <p:sldId id="264" r:id="rId11"/>
    <p:sldId id="265" r:id="rId12"/>
    <p:sldId id="270" r:id="rId13"/>
    <p:sldId id="278" r:id="rId14"/>
    <p:sldId id="268" r:id="rId15"/>
    <p:sldId id="269" r:id="rId16"/>
    <p:sldId id="281" r:id="rId17"/>
    <p:sldId id="282" r:id="rId18"/>
    <p:sldId id="27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REILER" initials="U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66" autoAdjust="0"/>
  </p:normalViewPr>
  <p:slideViewPr>
    <p:cSldViewPr>
      <p:cViewPr varScale="1">
        <p:scale>
          <a:sx n="55" d="100"/>
          <a:sy n="55" d="100"/>
        </p:scale>
        <p:origin x="17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957B-070E-4CEF-83B9-90562B50CA18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D2C84-60D0-4F6E-A2F3-F83081A98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Designing the document </a:t>
            </a:r>
            <a:r>
              <a:rPr lang="en-US" dirty="0"/>
              <a:t>– only takes minutes with a computer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Readers</a:t>
            </a:r>
            <a:r>
              <a:rPr lang="en-US" baseline="0" dirty="0"/>
              <a:t> expect good design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i="1" baseline="0" dirty="0"/>
              <a:t>Readers are “raiders” for information.</a:t>
            </a:r>
            <a:endParaRPr lang="en-US" i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i="0" baseline="0" dirty="0"/>
              <a:t>Readers want effective graphics and layout to make information more accessible, interesting, and attractive.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i="0" baseline="0" dirty="0"/>
              <a:t>Design should make document attractive and easy to read.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i="0" baseline="0" dirty="0"/>
          </a:p>
          <a:p>
            <a:pPr marL="0" indent="0">
              <a:buFont typeface="Arial" pitchFamily="34" charset="0"/>
              <a:buNone/>
            </a:pPr>
            <a:r>
              <a:rPr lang="en-US" b="1" i="0" baseline="0" dirty="0"/>
              <a:t>Revising and Editing</a:t>
            </a:r>
          </a:p>
          <a:p>
            <a:pPr marL="0" indent="0">
              <a:buFont typeface="Arial" pitchFamily="34" charset="0"/>
              <a:buNone/>
            </a:pPr>
            <a:r>
              <a:rPr lang="en-US" i="0" baseline="0" dirty="0"/>
              <a:t>Level 1: Revising – re-examine subject and purpose. What information do readers need to know?</a:t>
            </a:r>
          </a:p>
          <a:p>
            <a:pPr marL="0" indent="0">
              <a:buFont typeface="Arial" pitchFamily="34" charset="0"/>
              <a:buNone/>
            </a:pPr>
            <a:r>
              <a:rPr lang="en-US" i="0" baseline="0" dirty="0"/>
              <a:t>Level 2: Substantive editing – look closely at content, organization, and design. Can readers find information they need?</a:t>
            </a:r>
          </a:p>
          <a:p>
            <a:pPr marL="0" indent="0">
              <a:buFont typeface="Arial" pitchFamily="34" charset="0"/>
              <a:buNone/>
            </a:pPr>
            <a:r>
              <a:rPr lang="en-US" i="0" baseline="0" dirty="0"/>
              <a:t>Level 3: Copyediting – are sentences, paragraphs, and graphics clear, accurate, and efficient?</a:t>
            </a:r>
          </a:p>
          <a:p>
            <a:pPr marL="0" indent="0">
              <a:buFont typeface="Arial" pitchFamily="34" charset="0"/>
              <a:buNone/>
            </a:pPr>
            <a:r>
              <a:rPr lang="en-US" i="0" baseline="0" dirty="0"/>
              <a:t>Level 4: Proofreading – eliminate grammar errors, typos, spelling errors, and usage mistakes. Errors indicate low-quality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Genre Example – Technical specifications vs.</a:t>
            </a:r>
            <a:r>
              <a:rPr lang="en-US" baseline="0" dirty="0"/>
              <a:t> analytical reports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different kinds of information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different workplace situations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different organizational patterns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different style and design</a:t>
            </a:r>
          </a:p>
          <a:p>
            <a:endParaRPr lang="en-US" baseline="0" dirty="0"/>
          </a:p>
          <a:p>
            <a:r>
              <a:rPr lang="en-US" baseline="0" dirty="0"/>
              <a:t>Genres do more than help you organize your ideas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They help you interpret complex work situations</a:t>
            </a:r>
          </a:p>
          <a:p>
            <a:endParaRPr lang="en-US" baseline="0" dirty="0"/>
          </a:p>
          <a:p>
            <a:r>
              <a:rPr lang="en-US" baseline="0" dirty="0"/>
              <a:t>Genres reflect the activities and practices of scientific and technical workplaces.</a:t>
            </a:r>
          </a:p>
          <a:p>
            <a:endParaRPr lang="en-US" baseline="0" dirty="0"/>
          </a:p>
          <a:p>
            <a:r>
              <a:rPr lang="en-US" baseline="0" dirty="0"/>
              <a:t>Each genre should be adapted to fit the readers and situations.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Technical communication is the process of managing technical information in ways that allow people to take action.</a:t>
            </a:r>
          </a:p>
          <a:p>
            <a:r>
              <a:rPr lang="en-US" dirty="0"/>
              <a:t>Key words: process,</a:t>
            </a:r>
            <a:r>
              <a:rPr lang="en-US" baseline="0" dirty="0"/>
              <a:t> manage, action</a:t>
            </a:r>
          </a:p>
          <a:p>
            <a:r>
              <a:rPr lang="en-US" baseline="0" dirty="0"/>
              <a:t>It is important to manage flow of information so you can get things done.</a:t>
            </a:r>
          </a:p>
          <a:p>
            <a:endParaRPr lang="en-US" baseline="0" dirty="0"/>
          </a:p>
          <a:p>
            <a:r>
              <a:rPr lang="en-US" b="1" baseline="0" dirty="0"/>
              <a:t>Technical communication is interactive and adaptable.</a:t>
            </a:r>
          </a:p>
          <a:p>
            <a:r>
              <a:rPr lang="en-US" b="0" baseline="0" dirty="0"/>
              <a:t>Computers = interactivity and collaboration.</a:t>
            </a:r>
          </a:p>
          <a:p>
            <a:r>
              <a:rPr lang="en-US" b="0" baseline="0" dirty="0"/>
              <a:t>Computers create environment where people are constantly communicating.</a:t>
            </a:r>
          </a:p>
          <a:p>
            <a:r>
              <a:rPr lang="en-US" b="0" baseline="0" dirty="0"/>
              <a:t>It is possible to quickly adapt documents and presentations to fit needs of readers and situations.</a:t>
            </a:r>
          </a:p>
          <a:p>
            <a:r>
              <a:rPr lang="en-US" b="0" baseline="0" dirty="0"/>
              <a:t>Websites are interactive forms of technical communication.</a:t>
            </a:r>
          </a:p>
          <a:p>
            <a:endParaRPr lang="en-US" b="0" baseline="0" dirty="0"/>
          </a:p>
          <a:p>
            <a:r>
              <a:rPr lang="en-US" b="1" baseline="0" dirty="0"/>
              <a:t>Technical communication is reader-centered.</a:t>
            </a:r>
          </a:p>
          <a:p>
            <a:r>
              <a:rPr lang="en-US" b="0" baseline="0" dirty="0"/>
              <a:t>Goal is not to express your ideas and opinions as writer.  </a:t>
            </a:r>
          </a:p>
          <a:p>
            <a:r>
              <a:rPr lang="en-US" b="0" baseline="0" dirty="0"/>
              <a:t>Technical communication concentrates on what readers “need to know” to take action.</a:t>
            </a:r>
          </a:p>
          <a:p>
            <a:r>
              <a:rPr lang="en-US" b="0" baseline="0" dirty="0"/>
              <a:t>Technical communication tends to be highly pragmatic.</a:t>
            </a:r>
          </a:p>
          <a:p>
            <a:r>
              <a:rPr lang="en-US" b="0" baseline="0" dirty="0"/>
              <a:t>It needs to be efficient, easy to understand, accessible, action oriented, and adaptable.</a:t>
            </a:r>
          </a:p>
          <a:p>
            <a:r>
              <a:rPr lang="en-US" b="0" baseline="0" dirty="0"/>
              <a:t>Technical workplaces are highly collaborative. Teams of specialists often work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2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Technical communication relies on teamwork.</a:t>
            </a:r>
            <a:endParaRPr lang="en-US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b="0" baseline="0" dirty="0"/>
              <a:t>Technical workplaces are highly collaborative. Teams of specialists often work together.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baseline="0" dirty="0"/>
              <a:t>Writing and presenting with a team are crucial skills.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baseline="0" dirty="0"/>
              <a:t>With connections through email and internet, many people may work on a single document simultaneously.</a:t>
            </a:r>
            <a:endParaRPr lang="en-US" b="1" baseline="0" dirty="0"/>
          </a:p>
          <a:p>
            <a:r>
              <a:rPr lang="en-US" b="1" baseline="0" dirty="0"/>
              <a:t>Technical communication is visual.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baseline="0" dirty="0"/>
              <a:t>Visual cues help readers quickly locate information. Headings, lists, diagrams, marginal notes are common in technical documents.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baseline="0" dirty="0"/>
              <a:t>Charts, graphs, drawings, and pictures can clarify and strengthen arguments. Readers grow impatient with large blocks of text.</a:t>
            </a:r>
          </a:p>
          <a:p>
            <a:r>
              <a:rPr lang="en-US" b="1" baseline="0" dirty="0"/>
              <a:t>Technical communication has ethical, legal, and political dimensions.</a:t>
            </a:r>
            <a:endParaRPr lang="en-US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b="0" baseline="0" dirty="0"/>
              <a:t>Be aware of ethical, legal, and political issues in the workplace. Computers create new concerns.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baseline="0" dirty="0"/>
              <a:t>The trend is toward more employee decision making and accountability with fewer checks and balances.</a:t>
            </a:r>
          </a:p>
          <a:p>
            <a:r>
              <a:rPr lang="en-US" b="1" baseline="0" dirty="0"/>
              <a:t>Technical communication is international and cross-cultural.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baseline="0" dirty="0"/>
              <a:t>Computers have increased international nature of technical workplace.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all companies and institutions compete in a global marketplace.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will work with employees who speak other languages and have different customs. They may also have different expectations about technical documents and presentations.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83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Areas</a:t>
            </a:r>
            <a:r>
              <a:rPr lang="en-US" baseline="0" dirty="0"/>
              <a:t> of needed improvement in Survey about engineering education showed oral communication first, technical writing third.</a:t>
            </a:r>
          </a:p>
          <a:p>
            <a:endParaRPr lang="en-US" baseline="0" dirty="0"/>
          </a:p>
          <a:p>
            <a:r>
              <a:rPr lang="en-US" baseline="0" dirty="0"/>
              <a:t>Poor writing skills are the “kiss of death” in the workplace.</a:t>
            </a:r>
          </a:p>
          <a:p>
            <a:endParaRPr lang="en-US" baseline="0" dirty="0"/>
          </a:p>
          <a:p>
            <a:r>
              <a:rPr lang="en-US" baseline="0" dirty="0"/>
              <a:t>The ability to communicate effectively can be learned.</a:t>
            </a:r>
          </a:p>
          <a:p>
            <a:endParaRPr lang="en-US" baseline="0" dirty="0"/>
          </a:p>
          <a:p>
            <a:r>
              <a:rPr lang="en-US" baseline="0" dirty="0"/>
              <a:t>More than half of surveyed companies report considering writing skills in the hiring process for salaried employees.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8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7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20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Planning and Researching</a:t>
            </a:r>
            <a:r>
              <a:rPr lang="en-US" b="1" baseline="0" dirty="0"/>
              <a:t> </a:t>
            </a:r>
            <a:r>
              <a:rPr lang="en-US" baseline="0" dirty="0"/>
              <a:t>involves three activities:</a:t>
            </a:r>
          </a:p>
          <a:p>
            <a:r>
              <a:rPr lang="en-US" baseline="0" dirty="0"/>
              <a:t>	</a:t>
            </a:r>
          </a:p>
          <a:p>
            <a:pPr marL="228600" indent="-228600">
              <a:buAutoNum type="arabicPeriod"/>
            </a:pPr>
            <a:r>
              <a:rPr lang="en-US" baseline="0" dirty="0"/>
              <a:t>Define the rhetorical situation (The five W and How questions give you a sense of your rhetorical situation.)</a:t>
            </a:r>
          </a:p>
          <a:p>
            <a:r>
              <a:rPr lang="en-US" baseline="0" dirty="0"/>
              <a:t>Four elements of the rhetorical situation: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Subject – what is document about?  What is the scope of the project?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Purpose – what is the document trying to achieve? Why do the readers need it? What do they need to know?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Readers – who are the readers? What are their needs and interests? What are they looking for?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Context of Use – where and when will the document be used? What constraints are there?	</a:t>
            </a:r>
          </a:p>
          <a:p>
            <a:endParaRPr lang="en-US" baseline="0" dirty="0"/>
          </a:p>
          <a:p>
            <a:r>
              <a:rPr lang="en-US" baseline="0" dirty="0"/>
              <a:t>2.  State your purpose – what you want to do and what you want your document to achieve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Purpose statement will help guide decisions about document, focus writing.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Try to express exactly what you want your document to achieve using action verbs.</a:t>
            </a:r>
          </a:p>
          <a:p>
            <a:endParaRPr lang="en-US" baseline="0" dirty="0"/>
          </a:p>
          <a:p>
            <a:pPr marL="228600" indent="-228600">
              <a:buAutoNum type="arabicPeriod" startAt="3"/>
            </a:pPr>
            <a:r>
              <a:rPr lang="en-US" baseline="0" dirty="0"/>
              <a:t>Research your subject – gather information from a variety of sources</a:t>
            </a:r>
          </a:p>
          <a:p>
            <a:pPr marL="0" indent="0">
              <a:buNone/>
            </a:pPr>
            <a:r>
              <a:rPr lang="en-US" baseline="0" dirty="0"/>
              <a:t>Information management is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Planning and Researching</a:t>
            </a:r>
            <a:r>
              <a:rPr lang="en-US" b="1" baseline="0" dirty="0"/>
              <a:t> </a:t>
            </a:r>
            <a:r>
              <a:rPr lang="en-US" baseline="0" dirty="0"/>
              <a:t>involves three activities:</a:t>
            </a:r>
          </a:p>
          <a:p>
            <a:r>
              <a:rPr lang="en-US" baseline="0" dirty="0"/>
              <a:t>	</a:t>
            </a:r>
          </a:p>
          <a:p>
            <a:pPr marL="228600" indent="-228600">
              <a:buAutoNum type="arabicPeriod"/>
            </a:pPr>
            <a:r>
              <a:rPr lang="en-US" baseline="0" dirty="0"/>
              <a:t>Define the rhetorical situation (The five W and How questions give you a sense of your rhetorical situation.)</a:t>
            </a:r>
          </a:p>
          <a:p>
            <a:r>
              <a:rPr lang="en-US" baseline="0" dirty="0"/>
              <a:t>Four elements of the rhetorical situation: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Subject – what is document about?  What is the scope of the project?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Purpose – what is the document trying to achieve? Why do the readers need it? What do they need to know?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Readers – who are the readers? What are their needs and interests? What are they looking for?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Context of Use – where and when will the document be used? What constraints are there?	</a:t>
            </a:r>
          </a:p>
          <a:p>
            <a:endParaRPr lang="en-US" baseline="0" dirty="0"/>
          </a:p>
          <a:p>
            <a:r>
              <a:rPr lang="en-US" baseline="0" dirty="0"/>
              <a:t>2.  State your purpose – what you want to do and what you want your document to achieve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Purpose statement will help guide decisions about document, focus writing.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Try to express exactly what you want your document to achieve using action verbs.</a:t>
            </a:r>
          </a:p>
          <a:p>
            <a:endParaRPr lang="en-US" baseline="0" dirty="0"/>
          </a:p>
          <a:p>
            <a:pPr marL="228600" indent="-228600">
              <a:buAutoNum type="arabicPeriod" startAt="3"/>
            </a:pPr>
            <a:r>
              <a:rPr lang="en-US" baseline="0" dirty="0"/>
              <a:t>Research your subject – gather information from a variety of sources</a:t>
            </a:r>
          </a:p>
          <a:p>
            <a:pPr marL="0" indent="0">
              <a:buNone/>
            </a:pPr>
            <a:r>
              <a:rPr lang="en-US" baseline="0" dirty="0"/>
              <a:t>Information management is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Organizing and drafting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Organizing the content</a:t>
            </a:r>
            <a:r>
              <a:rPr lang="en-US" baseline="0" dirty="0"/>
              <a:t> – use common genres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Drafting the content – include facts, data, reasoning, and examples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Improving the style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Plain style – stresses</a:t>
            </a:r>
            <a:r>
              <a:rPr lang="en-US" baseline="0" dirty="0"/>
              <a:t> clarity and accuracy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Persuasive style – aims to motivate readers by appealing to their values and emotions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Similes and analogies add a visual quality to work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Metaphors change readers perspective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Changes in tone and pace add energy and color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/>
              <a:t>Most workplace texts are written in plain style.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/>
              <a:t>Goal should always be clear and concrete writing.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Organizing and drafting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Organizing the content</a:t>
            </a:r>
            <a:r>
              <a:rPr lang="en-US" baseline="0" dirty="0"/>
              <a:t> – use common genres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Drafting the content – include facts, data, reasoning, and examples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Improving the style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Plain style – stresses</a:t>
            </a:r>
            <a:r>
              <a:rPr lang="en-US" baseline="0" dirty="0"/>
              <a:t> clarity and accuracy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Persuasive style – aims to motivate readers by appealing to their values and emotions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Similes and analogies add a visual quality to work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Metaphors change readers perspective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Changes in tone and pace add energy and color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/>
              <a:t>Most workplace texts are written in plain style.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/>
          </a:p>
          <a:p>
            <a:pPr marL="0" lvl="0" indent="0">
              <a:buFont typeface="Arial" pitchFamily="34" charset="0"/>
              <a:buNone/>
            </a:pPr>
            <a:r>
              <a:rPr lang="en-US" baseline="0" dirty="0"/>
              <a:t>Goal should always be clear and concrete writing.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D2C84-60D0-4F6E-A2F3-F83081A981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0DB-80C5-4623-93B0-2170A142D14A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9DCF-9772-49FC-B733-DEBE55B175AE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4DAF-2E65-48FD-AE15-AA67A1D408E6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93A8-A039-453F-BA19-92601B588FBE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7609-F718-423E-A573-41E9C25AB042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1F85-3BB1-4308-A74C-ABCA1051511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EC6-9C7A-44F3-9AA9-A8F978776A6C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458B-5B37-4264-8903-15349569CA9C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CBE-80F8-4A91-B640-F5C7ACC20161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3535-DB57-4B0A-AFDA-3815A5AF2D9E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25F-0D0E-4365-8BA9-DE934B0E59E7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2011 © by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9181F93-98BF-4486-B8CA-6A67B25E8685}" type="datetime1">
              <a:rPr lang="en-US" smtClean="0"/>
              <a:pPr/>
              <a:t>10/16/2020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en-US"/>
              <a:t>Copyright 2011 © by Pearson Education, Inc.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DE2E38E-ED03-45C8-9A46-39BFF177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hepm-highered.pearsoned.com/mdb/bigcovers/2/0205171192_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0"/>
            <a:ext cx="5562600" cy="68580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6981825" y="4752975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5139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Developing a Workplace</a:t>
            </a:r>
            <a:br>
              <a:rPr lang="en-US" dirty="0"/>
            </a:br>
            <a:r>
              <a:rPr lang="en-US" dirty="0"/>
              <a:t>Writing Process (cont.)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261" y="1752600"/>
            <a:ext cx="723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Writing Is a Process That Includes the Following Stages (cont.)</a:t>
            </a:r>
            <a:r>
              <a:rPr lang="en-US" sz="2800" dirty="0"/>
              <a:t>:</a:t>
            </a:r>
            <a:endParaRPr lang="en-US" sz="2000" dirty="0"/>
          </a:p>
          <a:p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Stage 4: Designing the Document</a:t>
            </a:r>
            <a:endParaRPr lang="en-US" sz="2000" dirty="0"/>
          </a:p>
          <a:p>
            <a:r>
              <a:rPr lang="en-US" sz="2000" dirty="0"/>
              <a:t>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Stage 5: Revising and Editing</a:t>
            </a:r>
          </a:p>
          <a:p>
            <a:pPr marL="914400" lvl="1" indent="-457200">
              <a:lnSpc>
                <a:spcPts val="1960"/>
              </a:lnSpc>
              <a:buFont typeface="Arial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Level 1:  Revising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Level 2:  Substantive editing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Level 3:  Copyediting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Level 4:  Proofreading</a:t>
            </a:r>
            <a:endParaRPr lang="en-US" sz="3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6868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Genres and the Technical </a:t>
            </a:r>
            <a:br>
              <a:rPr lang="en-US" dirty="0"/>
            </a:br>
            <a:r>
              <a:rPr lang="en-US" dirty="0"/>
              <a:t>Writing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828800"/>
            <a:ext cx="7848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Genres</a:t>
            </a:r>
          </a:p>
          <a:p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Relatively stable patterns that reflect the activities and practices of the workplace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Shape a document’s content, organization, style, design, and medium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Help you anticipate the needs of your readers and their situations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1739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Which of the following </a:t>
            </a:r>
            <a:br>
              <a:rPr lang="en-US" dirty="0"/>
            </a:br>
            <a:r>
              <a:rPr lang="en-US" dirty="0"/>
              <a:t>is true of genres?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They change frequently.</a:t>
            </a:r>
          </a:p>
          <a:p>
            <a:pPr marL="514350" indent="-514350">
              <a:buAutoNum type="alphaUcPeriod"/>
            </a:pPr>
            <a:r>
              <a:rPr lang="en-US" sz="2800" dirty="0"/>
              <a:t>They depend on the writer’s needs.</a:t>
            </a:r>
          </a:p>
          <a:p>
            <a:pPr marL="514350" indent="-514350">
              <a:buAutoNum type="alphaUcPeriod"/>
            </a:pPr>
            <a:r>
              <a:rPr lang="en-US" sz="2800" dirty="0"/>
              <a:t>They reflect activities and practices of organizations.</a:t>
            </a:r>
          </a:p>
          <a:p>
            <a:pPr marL="514350" indent="-514350">
              <a:buAutoNum type="alphaUcPeriod"/>
            </a:pPr>
            <a:r>
              <a:rPr lang="en-US" sz="2800" dirty="0"/>
              <a:t>All of the above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7656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Which of the following </a:t>
            </a:r>
            <a:br>
              <a:rPr lang="en-US" dirty="0"/>
            </a:br>
            <a:r>
              <a:rPr lang="en-US" dirty="0"/>
              <a:t>is true of genres?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They change frequently.</a:t>
            </a:r>
          </a:p>
          <a:p>
            <a:pPr marL="514350" indent="-514350">
              <a:buAutoNum type="alphaUcPeriod"/>
            </a:pPr>
            <a:r>
              <a:rPr lang="en-US" sz="2800" dirty="0"/>
              <a:t>They depend on the writer’s needs.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rgbClr val="FF0000"/>
                </a:solidFill>
              </a:rPr>
              <a:t>They reflect activities and practices of organizations.</a:t>
            </a:r>
          </a:p>
          <a:p>
            <a:pPr marL="514350" indent="-514350">
              <a:buAutoNum type="alphaUcPeriod"/>
            </a:pPr>
            <a:r>
              <a:rPr lang="en-US" sz="2800" dirty="0"/>
              <a:t>All of the above</a:t>
            </a:r>
          </a:p>
          <a:p>
            <a:pPr marL="514350" indent="-514350">
              <a:buAutoNum type="alphaUcPeriod"/>
            </a:pP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2743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Technical Communication?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286000"/>
            <a:ext cx="7848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Communication</a:t>
            </a:r>
          </a:p>
          <a:p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 process of managing technical information in ways that allow people to take action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Interactive and adaptable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Reader-centered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99006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What Is Technical Communication? 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752600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Communication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Relies on teamwork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Is visual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Has ethical, legal, and political dimensions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Is international and cross-cultural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2198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Which statement about technical communication is true?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2860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It allows the writer to express his or her ideas and opinions.</a:t>
            </a:r>
          </a:p>
          <a:p>
            <a:pPr marL="514350" indent="-514350">
              <a:buAutoNum type="alphaUcPeriod"/>
            </a:pPr>
            <a:r>
              <a:rPr lang="en-US" sz="2800" dirty="0"/>
              <a:t>Computers have eliminated many aspects of teamwork in the creation of technical documents.</a:t>
            </a:r>
          </a:p>
          <a:p>
            <a:pPr marL="514350" indent="-514350">
              <a:buAutoNum type="alphaUcPeriod"/>
            </a:pPr>
            <a:r>
              <a:rPr lang="en-US" sz="2800" dirty="0"/>
              <a:t>Large blocks of text provide the readers with the information that they need.</a:t>
            </a:r>
          </a:p>
          <a:p>
            <a:pPr marL="514350" indent="-514350">
              <a:buAutoNum type="alphaUcPeriod"/>
            </a:pPr>
            <a:r>
              <a:rPr lang="en-US" sz="2800" dirty="0"/>
              <a:t>Documents can be adapted to meet the needs of their readers.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7759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Which statement about technical communication is true?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2860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It allows the writer to express his or her ideas and opinions.</a:t>
            </a:r>
          </a:p>
          <a:p>
            <a:pPr marL="514350" indent="-514350">
              <a:buAutoNum type="alphaUcPeriod"/>
            </a:pPr>
            <a:r>
              <a:rPr lang="en-US" sz="2800" dirty="0"/>
              <a:t>Computers have eliminated many aspects of teamwork in the creation of technical documents.</a:t>
            </a:r>
          </a:p>
          <a:p>
            <a:pPr marL="514350" indent="-514350">
              <a:buAutoNum type="alphaUcPeriod"/>
            </a:pPr>
            <a:r>
              <a:rPr lang="en-US" sz="2800" dirty="0"/>
              <a:t>Large blocks of text provide the readers with the information that they need.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rgbClr val="FF0000"/>
                </a:solidFill>
              </a:rPr>
              <a:t>Documents can be adapted to meet the needs of their readers.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5956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How Important Is Technical</a:t>
            </a:r>
            <a:br>
              <a:rPr lang="en-US" dirty="0"/>
            </a:br>
            <a:r>
              <a:rPr lang="en-US" dirty="0"/>
              <a:t>Communication?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415" y="1752599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Oral and Written Communication Skills Are among the Most Important in the Technical Workplace.</a:t>
            </a:r>
          </a:p>
          <a:p>
            <a:endParaRPr lang="en-US" sz="3200" dirty="0"/>
          </a:p>
          <a:p>
            <a:r>
              <a:rPr lang="en-US" sz="3200" dirty="0"/>
              <a:t>40% of Employers Wanted New Hires to Have Better Speaking Skills; 25% Wanted New Hires to Have Better Writing Skills (Stevens, 2005).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65850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Which of the following is true of communication skills?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209800"/>
            <a:ext cx="670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They cannot be learned.</a:t>
            </a:r>
          </a:p>
          <a:p>
            <a:pPr marL="514350" indent="-514350">
              <a:buFontTx/>
              <a:buAutoNum type="alphaUcPeriod"/>
            </a:pPr>
            <a:r>
              <a:rPr lang="en-US" sz="2800" dirty="0"/>
              <a:t>Many employers frequently or almost always take writing into consideration when hiring.</a:t>
            </a:r>
          </a:p>
          <a:p>
            <a:pPr marL="514350" indent="-514350">
              <a:buAutoNum type="alphaUcPeriod"/>
            </a:pPr>
            <a:r>
              <a:rPr lang="en-US" sz="2800" dirty="0"/>
              <a:t>They are less important to employers in the engineering industry.</a:t>
            </a:r>
          </a:p>
          <a:p>
            <a:pPr marL="514350" indent="-514350">
              <a:buAutoNum type="alphaUcPeriod"/>
            </a:pPr>
            <a:r>
              <a:rPr lang="en-US" sz="2800" dirty="0"/>
              <a:t>Most employers are satisfied with the communication skills of new employees.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1086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800"/>
            <a:ext cx="7406640" cy="1222482"/>
          </a:xfrm>
        </p:spPr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7406640" cy="1752600"/>
          </a:xfrm>
        </p:spPr>
        <p:txBody>
          <a:bodyPr>
            <a:normAutofit/>
          </a:bodyPr>
          <a:lstStyle/>
          <a:p>
            <a:r>
              <a:rPr lang="en-US" sz="3200" dirty="0"/>
              <a:t>Communicating in the Technical Workplace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00516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Which of the following is true of communication skills?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209800"/>
            <a:ext cx="670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dirty="0"/>
              <a:t>They cannot be learned.</a:t>
            </a:r>
          </a:p>
          <a:p>
            <a:pPr marL="514350" indent="-514350">
              <a:buFontTx/>
              <a:buAutoNum type="alphaUcPeriod"/>
            </a:pPr>
            <a:r>
              <a:rPr lang="en-US" sz="2800" dirty="0">
                <a:solidFill>
                  <a:srgbClr val="FF0000"/>
                </a:solidFill>
              </a:rPr>
              <a:t>Many employers frequently or almost always take writing into consideration when hiring.</a:t>
            </a:r>
          </a:p>
          <a:p>
            <a:pPr marL="514350" indent="-514350">
              <a:buAutoNum type="alphaUcPeriod"/>
            </a:pPr>
            <a:r>
              <a:rPr lang="en-US" sz="2800" dirty="0"/>
              <a:t>They are less important to employers in the engineering industry.</a:t>
            </a:r>
          </a:p>
          <a:p>
            <a:pPr marL="514350" indent="-514350">
              <a:buAutoNum type="alphaUcPeriod"/>
            </a:pPr>
            <a:r>
              <a:rPr lang="en-US" sz="2800" dirty="0"/>
              <a:t>Most employers are satisfied with the communication skills of new employees.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5996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Chapter 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527311"/>
            <a:ext cx="7696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200" dirty="0"/>
          </a:p>
          <a:p>
            <a:r>
              <a:rPr lang="en-US" altLang="en-US" sz="3200" dirty="0"/>
              <a:t>What is Technical Writing?</a:t>
            </a:r>
          </a:p>
          <a:p>
            <a:endParaRPr lang="en-US" sz="3200" dirty="0"/>
          </a:p>
          <a:p>
            <a:r>
              <a:rPr lang="en-US" sz="3200" dirty="0"/>
              <a:t>Developing a Workplace Writing Process</a:t>
            </a:r>
          </a:p>
          <a:p>
            <a:endParaRPr lang="en-US" sz="3200" dirty="0"/>
          </a:p>
          <a:p>
            <a:r>
              <a:rPr lang="en-US" sz="3200" dirty="0"/>
              <a:t> What Is Technical Communication?</a:t>
            </a:r>
          </a:p>
          <a:p>
            <a:endParaRPr lang="en-US" sz="3200" dirty="0"/>
          </a:p>
          <a:p>
            <a:r>
              <a:rPr lang="en-US" sz="3200" dirty="0"/>
              <a:t>How Important Is Technical Communication?</a:t>
            </a:r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0364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What is Technical Writing?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3500" y="1281984"/>
            <a:ext cx="8153400" cy="2062103"/>
          </a:xfrm>
        </p:spPr>
        <p:txBody>
          <a:bodyPr>
            <a:spAutoFit/>
          </a:bodyPr>
          <a:lstStyle/>
          <a:p>
            <a:pPr marL="0"/>
            <a:r>
              <a:rPr lang="en-US" altLang="en-US" dirty="0"/>
              <a:t>It is written communication for business, industry, and professional workplace to deliver information with the intent of achieving a desired purpose.</a:t>
            </a:r>
          </a:p>
        </p:txBody>
      </p:sp>
      <p:sp>
        <p:nvSpPr>
          <p:cNvPr id="181252" name="Rectangle 6"/>
          <p:cNvSpPr>
            <a:spLocks noChangeArrowheads="1"/>
          </p:cNvSpPr>
          <p:nvPr/>
        </p:nvSpPr>
        <p:spPr bwMode="auto">
          <a:xfrm>
            <a:off x="457200" y="3886200"/>
            <a:ext cx="1905000" cy="137160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Sender</a:t>
            </a:r>
          </a:p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(Writer)</a:t>
            </a:r>
          </a:p>
        </p:txBody>
      </p:sp>
      <p:sp>
        <p:nvSpPr>
          <p:cNvPr id="181253" name="Rectangle 7"/>
          <p:cNvSpPr>
            <a:spLocks noChangeArrowheads="1"/>
          </p:cNvSpPr>
          <p:nvPr/>
        </p:nvSpPr>
        <p:spPr bwMode="auto">
          <a:xfrm>
            <a:off x="6705600" y="3886200"/>
            <a:ext cx="1981200" cy="1295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Receiver</a:t>
            </a:r>
          </a:p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(Reader)</a:t>
            </a:r>
          </a:p>
        </p:txBody>
      </p:sp>
      <p:sp>
        <p:nvSpPr>
          <p:cNvPr id="181254" name="AutoShape 11"/>
          <p:cNvSpPr>
            <a:spLocks noChangeArrowheads="1"/>
          </p:cNvSpPr>
          <p:nvPr/>
        </p:nvSpPr>
        <p:spPr bwMode="auto">
          <a:xfrm rot="-5400000">
            <a:off x="3979863" y="2649537"/>
            <a:ext cx="1219200" cy="3844925"/>
          </a:xfrm>
          <a:prstGeom prst="downArrow">
            <a:avLst>
              <a:gd name="adj1" fmla="val 50000"/>
              <a:gd name="adj2" fmla="val 78841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sz="24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5" name="WordArt 12"/>
          <p:cNvSpPr>
            <a:spLocks noChangeArrowheads="1" noChangeShapeType="1" noTextEdit="1"/>
          </p:cNvSpPr>
          <p:nvPr/>
        </p:nvSpPr>
        <p:spPr bwMode="auto">
          <a:xfrm>
            <a:off x="2895600" y="4343400"/>
            <a:ext cx="2514600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solidFill>
                  <a:srgbClr val="CC33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</p:txBody>
      </p:sp>
      <p:sp>
        <p:nvSpPr>
          <p:cNvPr id="181256" name="Rectangle 6"/>
          <p:cNvSpPr>
            <a:spLocks noChangeArrowheads="1"/>
          </p:cNvSpPr>
          <p:nvPr/>
        </p:nvSpPr>
        <p:spPr bwMode="auto">
          <a:xfrm>
            <a:off x="2667000" y="5257800"/>
            <a:ext cx="2743200" cy="533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Written Text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71800" y="4878388"/>
            <a:ext cx="1905000" cy="379412"/>
            <a:chOff x="1872" y="3217"/>
            <a:chExt cx="1200" cy="239"/>
          </a:xfrm>
        </p:grpSpPr>
        <p:sp>
          <p:nvSpPr>
            <p:cNvPr id="15371" name="Oval 10"/>
            <p:cNvSpPr>
              <a:spLocks noChangeAspect="1" noChangeArrowheads="1"/>
            </p:cNvSpPr>
            <p:nvPr/>
          </p:nvSpPr>
          <p:spPr bwMode="auto">
            <a:xfrm>
              <a:off x="2832" y="3217"/>
              <a:ext cx="240" cy="23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5372" name="Oval 11"/>
            <p:cNvSpPr>
              <a:spLocks noChangeAspect="1" noChangeArrowheads="1"/>
            </p:cNvSpPr>
            <p:nvPr/>
          </p:nvSpPr>
          <p:spPr bwMode="auto">
            <a:xfrm>
              <a:off x="1872" y="3217"/>
              <a:ext cx="240" cy="23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sp>
        <p:nvSpPr>
          <p:cNvPr id="181260" name="Rectangle 6"/>
          <p:cNvSpPr>
            <a:spLocks noChangeArrowheads="1"/>
          </p:cNvSpPr>
          <p:nvPr/>
        </p:nvSpPr>
        <p:spPr bwMode="auto">
          <a:xfrm>
            <a:off x="2667000" y="3581400"/>
            <a:ext cx="2971800" cy="53340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481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200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200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200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200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200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200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1252" grpId="0" animBg="1"/>
      <p:bldP spid="181253" grpId="0" animBg="1"/>
      <p:bldP spid="181254" grpId="0" animBg="1"/>
      <p:bldP spid="181255" grpId="0" animBg="1"/>
      <p:bldP spid="181256" grpId="0" animBg="1"/>
      <p:bldP spid="1812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t="32622" r="24237" b="10976"/>
          <a:stretch/>
        </p:blipFill>
        <p:spPr bwMode="auto">
          <a:xfrm>
            <a:off x="1066800" y="1685925"/>
            <a:ext cx="7966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01000" y="1970672"/>
            <a:ext cx="1108400" cy="209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Developing a Workplace</a:t>
            </a:r>
            <a:br>
              <a:rPr lang="en-US" dirty="0"/>
            </a:br>
            <a:r>
              <a:rPr lang="en-US" dirty="0"/>
              <a:t>Writing Process</a:t>
            </a:r>
          </a:p>
        </p:txBody>
      </p:sp>
    </p:spTree>
    <p:extLst>
      <p:ext uri="{BB962C8B-B14F-4D97-AF65-F5344CB8AC3E}">
        <p14:creationId xmlns:p14="http://schemas.microsoft.com/office/powerpoint/2010/main" val="5087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Developing a Workplace</a:t>
            </a:r>
            <a:br>
              <a:rPr lang="en-US" dirty="0"/>
            </a:br>
            <a:r>
              <a:rPr lang="en-US" dirty="0"/>
              <a:t>Writing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8288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Writing Is a Process That Includes the Following Stages:</a:t>
            </a:r>
          </a:p>
          <a:p>
            <a:r>
              <a:rPr lang="en-US" sz="2800" dirty="0"/>
              <a:t>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Stage 1: Planning and Researching</a:t>
            </a:r>
          </a:p>
          <a:p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Define the rhetorical situation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State your purpose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Research your subject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3817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Developing a Workplace</a:t>
            </a:r>
            <a:br>
              <a:rPr lang="en-US" dirty="0"/>
            </a:br>
            <a:r>
              <a:rPr lang="en-US" dirty="0"/>
              <a:t>Writing Process (cont.)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828800"/>
            <a:ext cx="7239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/>
              <a:t>Define the rhetorical situation (The five W and How questions give you a sense of your rhetorical situation.)</a:t>
            </a:r>
          </a:p>
          <a:p>
            <a:r>
              <a:rPr lang="en-US" sz="2400" baseline="0" dirty="0"/>
              <a:t>Four elements of the rhetorical situation: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2400" baseline="0" dirty="0"/>
              <a:t>Subject – what is document about?  What is the scope of the project?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2400" baseline="0" dirty="0"/>
              <a:t>Purpose – what is the document trying to achieve? Why do the readers need it? What do they need to know?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2400" baseline="0" dirty="0"/>
              <a:t>Readers – who are the readers? What are their needs and interests? What are they looking for?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2400" baseline="0" dirty="0"/>
              <a:t>Context of Use – where and when will the document be used? What constraints are there?</a:t>
            </a:r>
            <a:r>
              <a:rPr lang="en-US" sz="1800" baseline="0" dirty="0"/>
              <a:t>	</a:t>
            </a:r>
          </a:p>
          <a:p>
            <a:endParaRPr lang="en-US" sz="1800" baseline="0" dirty="0"/>
          </a:p>
          <a:p>
            <a:pPr lvl="1"/>
            <a:endParaRPr lang="en-US" sz="28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6304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Developing a Workplace</a:t>
            </a:r>
            <a:br>
              <a:rPr lang="en-US" dirty="0"/>
            </a:br>
            <a:r>
              <a:rPr lang="en-US" dirty="0"/>
              <a:t>Writing Process (cont.)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8288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Writing Is a Process That Includes the Following Stages (cont.):</a:t>
            </a: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Stage 2: Organizing and drafting the content</a:t>
            </a:r>
          </a:p>
          <a:p>
            <a:r>
              <a:rPr lang="en-US" sz="2000" dirty="0"/>
              <a:t>	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Organizing the content – use common genres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Drafting the content – include facts, data, reasoning, and examples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648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Developing a Workplace</a:t>
            </a:r>
            <a:br>
              <a:rPr lang="en-US" dirty="0"/>
            </a:br>
            <a:r>
              <a:rPr lang="en-US" dirty="0"/>
              <a:t>Writing Process (cont.)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828800"/>
            <a:ext cx="7239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Writing Is a Process That Includes the Following Stages (cont.):</a:t>
            </a: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Stage 3: Improving the style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Plain style and persuasive style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248400"/>
            <a:ext cx="3429000" cy="476250"/>
          </a:xfrm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2178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969</TotalTime>
  <Words>2105</Words>
  <Application>Microsoft Office PowerPoint</Application>
  <PresentationFormat>On-screen Show (4:3)</PresentationFormat>
  <Paragraphs>275</Paragraphs>
  <Slides>20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Gill Sans MT</vt:lpstr>
      <vt:lpstr>Tahoma</vt:lpstr>
      <vt:lpstr>Times New Roman</vt:lpstr>
      <vt:lpstr>Verdana</vt:lpstr>
      <vt:lpstr>Wingdings 2</vt:lpstr>
      <vt:lpstr>Solstice</vt:lpstr>
      <vt:lpstr>PowerPoint Presentation</vt:lpstr>
      <vt:lpstr>Chapter 1</vt:lpstr>
      <vt:lpstr>Chapter Outline</vt:lpstr>
      <vt:lpstr>What is Technical Writing?</vt:lpstr>
      <vt:lpstr>Developing a Workplace Writing Process</vt:lpstr>
      <vt:lpstr>Developing a Workplace Writing Process</vt:lpstr>
      <vt:lpstr>Developing a Workplace Writing Process (cont.)</vt:lpstr>
      <vt:lpstr>Developing a Workplace Writing Process (cont.)</vt:lpstr>
      <vt:lpstr>Developing a Workplace Writing Process (cont.)</vt:lpstr>
      <vt:lpstr>Developing a Workplace Writing Process (cont.)</vt:lpstr>
      <vt:lpstr>Genres and the Technical  Writing Process</vt:lpstr>
      <vt:lpstr>Which of the following  is true of genres?</vt:lpstr>
      <vt:lpstr>Which of the following  is true of genres?</vt:lpstr>
      <vt:lpstr>What Is  Technical Communication?</vt:lpstr>
      <vt:lpstr>What Is Technical Communication? (cont.)</vt:lpstr>
      <vt:lpstr>Which statement about technical communication is true?</vt:lpstr>
      <vt:lpstr>Which statement about technical communication is true?</vt:lpstr>
      <vt:lpstr>How Important Is Technical Communication?</vt:lpstr>
      <vt:lpstr>Which of the following is true of communication skills?</vt:lpstr>
      <vt:lpstr>Which of the following is true of communication skills?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 Today</dc:title>
  <dc:creator>Laura A. Spinks-Howe</dc:creator>
  <cp:lastModifiedBy>ahmed abouzaid</cp:lastModifiedBy>
  <cp:revision>51</cp:revision>
  <dcterms:created xsi:type="dcterms:W3CDTF">2012-01-08T15:39:01Z</dcterms:created>
  <dcterms:modified xsi:type="dcterms:W3CDTF">2020-10-16T17:27:45Z</dcterms:modified>
</cp:coreProperties>
</file>