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79" r:id="rId6"/>
    <p:sldId id="278" r:id="rId7"/>
    <p:sldId id="280" r:id="rId8"/>
    <p:sldId id="281" r:id="rId9"/>
    <p:sldId id="28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REILER" initials="U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1137" autoAdjust="0"/>
  </p:normalViewPr>
  <p:slideViewPr>
    <p:cSldViewPr>
      <p:cViewPr varScale="1">
        <p:scale>
          <a:sx n="33" d="100"/>
          <a:sy n="33" d="100"/>
        </p:scale>
        <p:origin x="15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957B-070E-4CEF-83B9-90562B50CA18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D2C84-60D0-4F6E-A2F3-F83081A98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Reader profiles are sketches of your readers’ tendencies, abilities, experiences, needs, values, and attitudes.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itchFamily="34" charset="0"/>
              <a:buNone/>
            </a:pPr>
            <a:r>
              <a:rPr lang="en-US" sz="1200" dirty="0"/>
              <a:t>Readers are raiders for information.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dirty="0"/>
              <a:t>People don’t read technical documents</a:t>
            </a:r>
            <a:r>
              <a:rPr lang="en-US" sz="1200" baseline="0" dirty="0"/>
              <a:t> for pleasure. They are raiding the document for information they need to make decisions.</a:t>
            </a:r>
            <a:endParaRPr lang="en-US" sz="1200" dirty="0"/>
          </a:p>
          <a:p>
            <a:pPr lvl="0">
              <a:buFont typeface="Arial" pitchFamily="34" charset="0"/>
              <a:buNone/>
            </a:pPr>
            <a:r>
              <a:rPr lang="en-US" sz="1200" dirty="0"/>
              <a:t>Readers are responsible for interpreting text.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dirty="0"/>
              <a:t>You won’t be able to explain the information, so it is important that readers</a:t>
            </a:r>
            <a:r>
              <a:rPr lang="en-US" sz="1200" baseline="0" dirty="0"/>
              <a:t> be able to figure out the information on their own.</a:t>
            </a:r>
          </a:p>
          <a:p>
            <a:pPr marL="0" lvl="0" indent="0">
              <a:buFont typeface="Arial" pitchFamily="34" charset="0"/>
              <a:buNone/>
            </a:pPr>
            <a:r>
              <a:rPr lang="en-US" sz="1200" dirty="0"/>
              <a:t>Readers want only “need-to-know” information.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dirty="0"/>
              <a:t>Readers</a:t>
            </a:r>
            <a:r>
              <a:rPr lang="en-US" sz="1200" baseline="0" dirty="0"/>
              <a:t> don’t want extra information. Extra information makes it harder to find what they need.</a:t>
            </a:r>
          </a:p>
          <a:p>
            <a:pPr marL="0" lvl="0" indent="0">
              <a:buFont typeface="Arial" pitchFamily="34" charset="0"/>
              <a:buNone/>
            </a:pPr>
            <a:r>
              <a:rPr lang="en-US" sz="1200" dirty="0"/>
              <a:t>Readers prefer concise texts.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dirty="0"/>
              <a:t>The shorter, the better. Get to the point and highlight important information.</a:t>
            </a:r>
          </a:p>
          <a:p>
            <a:pPr marL="0" lvl="0" indent="0">
              <a:buFont typeface="Arial" pitchFamily="34" charset="0"/>
              <a:buNone/>
            </a:pPr>
            <a:r>
              <a:rPr lang="en-US" sz="1200" dirty="0"/>
              <a:t>Readers prefer documents with graphics and effective page design.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dirty="0"/>
              <a:t>Large</a:t>
            </a:r>
            <a:r>
              <a:rPr lang="en-US" sz="1200" baseline="0" dirty="0"/>
              <a:t> blocks of text are intimidating. Graphics and page design make the document more readable.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Primary</a:t>
            </a:r>
            <a:r>
              <a:rPr lang="en-US" sz="1200" baseline="0" dirty="0"/>
              <a:t> Readers (Action Takers)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aseline="0" dirty="0"/>
              <a:t>Primary readers are people to whom the document is addressed. The information you are providing will allow them to make a decision or take action.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aseline="0" dirty="0"/>
              <a:t>Secondary Readers (Advisors)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aseline="0" dirty="0"/>
              <a:t>Secondary readers are people who </a:t>
            </a:r>
            <a:r>
              <a:rPr lang="en-US" sz="1200" i="1" baseline="0" dirty="0"/>
              <a:t>advise</a:t>
            </a:r>
            <a:r>
              <a:rPr lang="en-US" sz="1200" i="0" baseline="0" dirty="0"/>
              <a:t> primary readers.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i="0" baseline="0" dirty="0"/>
              <a:t>Tertiary Readers (Evaluators)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0" baseline="0" dirty="0"/>
              <a:t>Tertiary readers may be anyone else who has an interest in your document’s information. Don’t write anything that could put you or your company at risk.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i="0" baseline="0" dirty="0"/>
              <a:t>Gatekeepers (Supervisors)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0" baseline="0" dirty="0"/>
              <a:t>Gatekeepers are people who will need to look over your document before it is sent to the primary readers.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200" dirty="0"/>
              <a:t>Needs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What</a:t>
            </a:r>
            <a:r>
              <a:rPr lang="en-US" sz="1200" baseline="0" dirty="0"/>
              <a:t> information do your primary readers require to make a decision or take action? What do your secondary readers need to make a positive recommendation? What are tertiary and gatekeeper readers looking for?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aseline="0" dirty="0"/>
              <a:t>Values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aseline="0" dirty="0"/>
              <a:t>What do your readers value most? Efficiency and consistency? Accuracy? Profit? Environmental or social concerns?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aseline="0" dirty="0"/>
              <a:t>Attitudes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aseline="0" dirty="0"/>
              <a:t>What are your readers’ attitudes toward you, your company, and the subject of your document?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0DB-80C5-4623-93B0-2170A142D14A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DCF-9772-49FC-B733-DEBE55B175AE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DAF-2E65-48FD-AE15-AA67A1D408E6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93A8-A039-453F-BA19-92601B588FBE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7609-F718-423E-A573-41E9C25AB042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1F85-3BB1-4308-A74C-ABCA10515117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EC6-9C7A-44F3-9AA9-A8F978776A6C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458B-5B37-4264-8903-15349569CA9C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CBE-80F8-4A91-B640-F5C7ACC20161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535-DB57-4B0A-AFDA-3815A5AF2D9E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25F-0D0E-4365-8BA9-DE934B0E59E7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9181F93-98BF-4486-B8CA-6A67B25E8685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/>
              <a:t>Copyright 2011 © by Pearson Education, Inc.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hepm-highered.pearsoned.com/mdb/bigcovers/2/0205171192_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0"/>
            <a:ext cx="5562600" cy="68580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981825" y="4752975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5139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7620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An environmental group has an interest in your document about emissions. What kind of an audience is this group?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285012"/>
            <a:ext cx="3124200" cy="476250"/>
          </a:xfrm>
        </p:spPr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771" y="3239631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Primary audience</a:t>
            </a:r>
          </a:p>
          <a:p>
            <a:pPr marL="514350" indent="-514350">
              <a:buAutoNum type="alphaUcPeriod"/>
            </a:pPr>
            <a:r>
              <a:rPr lang="en-US" sz="2800" dirty="0"/>
              <a:t>Secondary audience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FF0000"/>
                </a:solidFill>
              </a:rPr>
              <a:t>Tertiary audience</a:t>
            </a:r>
          </a:p>
          <a:p>
            <a:pPr marL="514350" indent="-514350">
              <a:buAutoNum type="alphaUcPeriod"/>
            </a:pPr>
            <a:r>
              <a:rPr lang="en-US" sz="2800" dirty="0"/>
              <a:t>Gatekeepers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0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7406640" cy="1222482"/>
          </a:xfrm>
        </p:spPr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740664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Readers and Contexts of Use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0061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752600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Profiling Your Readers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0364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Profiling Your Readers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 Technical Communication, Documents Are Designed to Suit the Needs of </a:t>
            </a:r>
            <a:r>
              <a:rPr lang="en-US" sz="3200" dirty="0">
                <a:solidFill>
                  <a:srgbClr val="FF0000"/>
                </a:solidFill>
              </a:rPr>
              <a:t>Specific Types of </a:t>
            </a:r>
            <a:r>
              <a:rPr lang="en-US" sz="3200" b="1" dirty="0">
                <a:solidFill>
                  <a:srgbClr val="FF0000"/>
                </a:solidFill>
              </a:rPr>
              <a:t>Readers.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Now you are thinking about building a </a:t>
            </a:r>
            <a:r>
              <a:rPr lang="en-US" sz="3600" dirty="0">
                <a:solidFill>
                  <a:srgbClr val="FF0000"/>
                </a:solidFill>
              </a:rPr>
              <a:t>reader profile </a:t>
            </a:r>
            <a:r>
              <a:rPr lang="en-US" sz="3200" dirty="0"/>
              <a:t>for your business  proposal what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questions</a:t>
            </a:r>
            <a:r>
              <a:rPr lang="en-US" sz="3600" dirty="0"/>
              <a:t> </a:t>
            </a:r>
            <a:r>
              <a:rPr lang="en-US" sz="3200" dirty="0"/>
              <a:t>will you ask yourself?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173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3"/>
          <a:srcRect l="24359" t="13398" r="22756" b="17617"/>
          <a:stretch/>
        </p:blipFill>
        <p:spPr bwMode="auto">
          <a:xfrm>
            <a:off x="0" y="-76200"/>
            <a:ext cx="9144000" cy="6705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29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Technical Readers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066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Raiders </a:t>
            </a:r>
            <a:r>
              <a:rPr lang="en-US" sz="3200" dirty="0"/>
              <a:t>for information</a:t>
            </a:r>
          </a:p>
          <a:p>
            <a:r>
              <a:rPr lang="en-US" sz="3200" dirty="0"/>
              <a:t>       “They want to take a decision / an action”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Responsible</a:t>
            </a:r>
            <a:r>
              <a:rPr lang="en-US" sz="3200" dirty="0"/>
              <a:t> for interpreting text</a:t>
            </a:r>
          </a:p>
          <a:p>
            <a:r>
              <a:rPr lang="en-US" sz="3200" dirty="0"/>
              <a:t>       “ Technical writers don’t come with the manual to explain.”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want only </a:t>
            </a:r>
            <a:r>
              <a:rPr lang="en-US" sz="3200" dirty="0">
                <a:solidFill>
                  <a:srgbClr val="FF0000"/>
                </a:solidFill>
              </a:rPr>
              <a:t>“need-to-know” </a:t>
            </a:r>
            <a:r>
              <a:rPr lang="en-US" sz="3200" dirty="0"/>
              <a:t>information</a:t>
            </a:r>
          </a:p>
          <a:p>
            <a:r>
              <a:rPr lang="en-US" sz="3200" dirty="0"/>
              <a:t>      “Who cares about that extra information?”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Prefer </a:t>
            </a:r>
            <a:r>
              <a:rPr lang="en-US" sz="3200" dirty="0">
                <a:solidFill>
                  <a:srgbClr val="FF0000"/>
                </a:solidFill>
              </a:rPr>
              <a:t>concise texts and with graphics</a:t>
            </a:r>
          </a:p>
          <a:p>
            <a:r>
              <a:rPr lang="en-US" sz="3200" dirty="0"/>
              <a:t>“ The shorter the better and we need the document to be readable”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5706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Identify your Reader 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Primary readers</a:t>
            </a:r>
            <a:r>
              <a:rPr lang="en-US" sz="3200" dirty="0"/>
              <a:t> (action takers)</a:t>
            </a:r>
          </a:p>
          <a:p>
            <a:r>
              <a:rPr lang="en-US" sz="3200" dirty="0"/>
              <a:t>[ addressed to/ decision makers.]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Secondary readers </a:t>
            </a:r>
            <a:r>
              <a:rPr lang="en-US" sz="3200" dirty="0"/>
              <a:t>(advisors)</a:t>
            </a:r>
          </a:p>
          <a:p>
            <a:r>
              <a:rPr lang="en-US" sz="3200" dirty="0"/>
              <a:t>[advise primary 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Tertiary readers </a:t>
            </a:r>
            <a:r>
              <a:rPr lang="en-US" sz="3200" dirty="0"/>
              <a:t>(evaluators)</a:t>
            </a:r>
          </a:p>
          <a:p>
            <a:r>
              <a:rPr lang="en-US" sz="3200" dirty="0"/>
              <a:t>[anyone else who might be interested]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Gatekeepers</a:t>
            </a:r>
            <a:r>
              <a:rPr lang="en-US" sz="3200" dirty="0"/>
              <a:t> (supervisors)</a:t>
            </a:r>
          </a:p>
          <a:p>
            <a:r>
              <a:rPr lang="en-US" sz="3200" dirty="0"/>
              <a:t>[look over the document before it is sent to primary]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402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/>
              </a:rPr>
              <a:t>When Profiling Your Readers’ Needs, Values, and Attitudes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447800"/>
            <a:ext cx="784860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Needs </a:t>
            </a:r>
            <a:r>
              <a:rPr lang="en-US" sz="2800" dirty="0">
                <a:solidFill>
                  <a:prstClr val="black"/>
                </a:solidFill>
              </a:rPr>
              <a:t>[what information does each need?]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Values </a:t>
            </a:r>
            <a:r>
              <a:rPr lang="en-US" sz="2800" dirty="0">
                <a:solidFill>
                  <a:prstClr val="black"/>
                </a:solidFill>
              </a:rPr>
              <a:t>[What do they value most ? Profit? Environmental or social concerns?]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Attitudes </a:t>
            </a:r>
            <a:r>
              <a:rPr lang="en-US" sz="2800" dirty="0">
                <a:solidFill>
                  <a:prstClr val="black"/>
                </a:solidFill>
              </a:rPr>
              <a:t>[What is their attitude towards you? Your company? Subject of the document?]</a:t>
            </a:r>
            <a:endParaRPr lang="en-US" sz="3200" dirty="0"/>
          </a:p>
          <a:p>
            <a:endParaRPr lang="en-US" sz="3200" dirty="0"/>
          </a:p>
          <a:p>
            <a:pPr marL="914400" lvl="1" indent="-457200">
              <a:lnSpc>
                <a:spcPts val="320"/>
              </a:lnSpc>
              <a:buFont typeface="Arial" pitchFamily="34" charset="0"/>
              <a:buChar char="•"/>
            </a:pPr>
            <a:r>
              <a:rPr lang="en-US" sz="2800" dirty="0"/>
              <a:t>familiarity with the subject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Professional experience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educational level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reading and comprehension level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 skill level </a:t>
            </a:r>
            <a:endParaRPr lang="en-US" sz="3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2972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7620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An environmental group has an interest in your document about emissions. What kind of an audience is this group?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239631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600" dirty="0"/>
              <a:t>Primary audience</a:t>
            </a:r>
          </a:p>
          <a:p>
            <a:pPr marL="514350" indent="-514350">
              <a:buAutoNum type="alphaUcPeriod"/>
            </a:pPr>
            <a:r>
              <a:rPr lang="en-US" sz="3600" dirty="0"/>
              <a:t>Secondary audience</a:t>
            </a:r>
          </a:p>
          <a:p>
            <a:pPr marL="514350" indent="-514350">
              <a:buAutoNum type="alphaUcPeriod"/>
            </a:pPr>
            <a:r>
              <a:rPr lang="en-US" sz="3600" dirty="0"/>
              <a:t>Tertiary audience</a:t>
            </a:r>
          </a:p>
          <a:p>
            <a:pPr marL="514350" indent="-514350">
              <a:buAutoNum type="alphaUcPeriod"/>
            </a:pPr>
            <a:r>
              <a:rPr lang="en-US" sz="3600" dirty="0"/>
              <a:t>Gatekeepers</a:t>
            </a:r>
          </a:p>
          <a:p>
            <a:pPr marL="514350" indent="-514350">
              <a:buAutoNum type="alphaUcPeriod"/>
            </a:pPr>
            <a:endParaRPr lang="en-US" sz="3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7755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2064</TotalTime>
  <Words>714</Words>
  <Application>Microsoft Office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Gill Sans MT</vt:lpstr>
      <vt:lpstr>Verdana</vt:lpstr>
      <vt:lpstr>Wingdings</vt:lpstr>
      <vt:lpstr>Wingdings 2</vt:lpstr>
      <vt:lpstr>Solstice</vt:lpstr>
      <vt:lpstr>PowerPoint Presentation</vt:lpstr>
      <vt:lpstr>Chapter 2</vt:lpstr>
      <vt:lpstr>Agenda</vt:lpstr>
      <vt:lpstr>Profiling Your Readers</vt:lpstr>
      <vt:lpstr>PowerPoint Presentation</vt:lpstr>
      <vt:lpstr>Technical Readers</vt:lpstr>
      <vt:lpstr>Identify your Reader !</vt:lpstr>
      <vt:lpstr>When Profiling Your Readers’ Needs, Values, and Attitudes</vt:lpstr>
      <vt:lpstr>An environmental group has an interest in your document about emissions. What kind of an audience is this group?</vt:lpstr>
      <vt:lpstr>An environmental group has an interest in your document about emissions. What kind of an audience is this group?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Today</dc:title>
  <dc:creator>Laura A. Spinks-Howe</dc:creator>
  <cp:lastModifiedBy>Kamel</cp:lastModifiedBy>
  <cp:revision>74</cp:revision>
  <dcterms:created xsi:type="dcterms:W3CDTF">2012-01-08T15:47:59Z</dcterms:created>
  <dcterms:modified xsi:type="dcterms:W3CDTF">2024-02-20T19:40:35Z</dcterms:modified>
</cp:coreProperties>
</file>