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23.xml" ContentType="application/vnd.openxmlformats-officedocument.presentationml.notesSlide+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3.xml.rels" ContentType="application/vnd.openxmlformats-package.relationships+xml"/>
  <Override PartName="/ppt/notesSlides/_rels/notesSlide23.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13.xml.rels" ContentType="application/vnd.openxmlformats-package.relationships+xml"/>
  <Override PartName="/ppt/notesSlides/_rels/notesSlide35.xml.rels" ContentType="application/vnd.openxmlformats-package.relationships+xml"/>
  <Override PartName="/ppt/notesSlides/_rels/notesSlide22.xml.rels" ContentType="application/vnd.openxmlformats-package.relationships+xml"/>
  <Override PartName="/ppt/notesSlides/_rels/notesSlide9.xml.rels" ContentType="application/vnd.openxmlformats-package.relationships+xml"/>
  <Override PartName="/ppt/notesSlides/_rels/notesSlide34.xml.rels" ContentType="application/vnd.openxmlformats-package.relationships+xml"/>
  <Override PartName="/ppt/notesSlides/_rels/notesSlide33.xml.rels" ContentType="application/vnd.openxmlformats-package.relationships+xml"/>
  <Override PartName="/ppt/notesSlides/notesSlide34.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28.png" ContentType="image/png"/>
  <Override PartName="/ppt/media/image23.png" ContentType="image/png"/>
  <Override PartName="/ppt/media/image3.png" ContentType="image/png"/>
  <Override PartName="/ppt/media/image26.png" ContentType="image/png"/>
  <Override PartName="/ppt/media/image10.png" ContentType="image/png"/>
  <Override PartName="/ppt/media/image4.png" ContentType="image/png"/>
  <Override PartName="/ppt/media/image30.wmf" ContentType="image/x-wmf"/>
  <Override PartName="/ppt/media/image27.png" ContentType="image/png"/>
  <Override PartName="/ppt/media/image5.jpeg" ContentType="image/jpeg"/>
  <Override PartName="/ppt/media/image8.png" ContentType="image/png"/>
  <Override PartName="/ppt/media/image13.png" ContentType="image/png"/>
  <Override PartName="/ppt/media/image7.png" ContentType="image/png"/>
  <Override PartName="/ppt/media/image12.png" ContentType="image/png"/>
  <Override PartName="/ppt/media/image9.png" ContentType="image/png"/>
  <Override PartName="/ppt/media/image11.png" ContentType="image/png"/>
  <Override PartName="/ppt/media/image32.png" ContentType="image/png"/>
  <Override PartName="/ppt/media/image2.png" ContentType="image/png"/>
  <Override PartName="/ppt/media/image25.png" ContentType="image/png"/>
  <Override PartName="/ppt/media/image14.wmf" ContentType="image/x-wmf"/>
  <Override PartName="/ppt/media/image29.wmf" ContentType="image/x-wmf"/>
  <Override PartName="/ppt/media/image31.png" ContentType="image/png"/>
  <Override PartName="/ppt/media/image1.png" ContentType="image/png"/>
  <Override PartName="/ppt/media/image24.png" ContentType="image/png"/>
  <Override PartName="/ppt/media/image15.png" ContentType="image/png"/>
  <Override PartName="/ppt/media/image16.png" ContentType="image/png"/>
  <Override PartName="/ppt/media/image17.png" ContentType="image/png"/>
  <Override PartName="/ppt/media/image6.jpeg" ContentType="image/jpeg"/>
  <Override PartName="/ppt/media/image18.png" ContentType="image/png"/>
  <Override PartName="/ppt/media/image20.png" ContentType="image/png"/>
  <Override PartName="/ppt/media/image21.png" ContentType="image/png"/>
  <Override PartName="/ppt/media/image22.wmf" ContentType="image/x-wmf"/>
  <Override PartName="/ppt/media/image19.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move </a:t>
            </a:r>
            <a:r>
              <a:rPr b="0" lang="en-US" sz="4400" spc="-1" strike="noStrike">
                <a:latin typeface="Arial"/>
              </a:rPr>
              <a:t>the </a:t>
            </a:r>
            <a:r>
              <a:rPr b="0" lang="en-US" sz="4400" spc="-1" strike="noStrike">
                <a:latin typeface="Arial"/>
              </a:rPr>
              <a:t>slide</a:t>
            </a:r>
            <a:endParaRPr b="0" lang="en-US" sz="4400" spc="-1" strike="noStrike">
              <a:latin typeface="Arial"/>
            </a:endParaRPr>
          </a:p>
        </p:txBody>
      </p:sp>
      <p:sp>
        <p:nvSpPr>
          <p:cNvPr id="267"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a:t>
            </a:r>
            <a:r>
              <a:rPr b="0" lang="en-US" sz="2000" spc="-1" strike="noStrike">
                <a:latin typeface="Arial"/>
              </a:rPr>
              <a:t>format</a:t>
            </a:r>
            <a:endParaRPr b="0" lang="en-US" sz="2000" spc="-1" strike="noStrike">
              <a:latin typeface="Arial"/>
            </a:endParaRPr>
          </a:p>
        </p:txBody>
      </p:sp>
      <p:sp>
        <p:nvSpPr>
          <p:cNvPr id="268"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69"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70"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7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0B7E059-B640-4393-95A6-808E9BA23BD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1143000" y="685800"/>
            <a:ext cx="4571280" cy="3428280"/>
          </a:xfrm>
          <a:prstGeom prst="rect">
            <a:avLst/>
          </a:prstGeom>
        </p:spPr>
      </p:sp>
      <p:sp>
        <p:nvSpPr>
          <p:cNvPr id="389"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Arial"/>
            </a:endParaRPr>
          </a:p>
        </p:txBody>
      </p:sp>
      <p:sp>
        <p:nvSpPr>
          <p:cNvPr id="39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2C60D52-61FA-4C65-9FB0-B0F58EC4325D}"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1143000" y="685800"/>
            <a:ext cx="4571280" cy="3428280"/>
          </a:xfrm>
          <a:prstGeom prst="rect">
            <a:avLst/>
          </a:prstGeom>
        </p:spPr>
      </p:sp>
      <p:sp>
        <p:nvSpPr>
          <p:cNvPr id="416"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An angle is a specific direction that your research will follow. It will allow you to narrow your research subject to a manageable size.</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p:txBody>
      </p:sp>
      <p:sp>
        <p:nvSpPr>
          <p:cNvPr id="41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E9CF365-1C58-47B2-9616-B660213EF13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sldImg"/>
          </p:nvPr>
        </p:nvSpPr>
        <p:spPr>
          <a:xfrm>
            <a:off x="1143000" y="685800"/>
            <a:ext cx="4571280" cy="3428280"/>
          </a:xfrm>
          <a:prstGeom prst="rect">
            <a:avLst/>
          </a:prstGeom>
        </p:spPr>
      </p:sp>
      <p:sp>
        <p:nvSpPr>
          <p:cNvPr id="419"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This concept map helps visualize boundaries on the topic of “Nuclear Waste in the West.”</a:t>
            </a:r>
            <a:endParaRPr b="0" lang="en-US" sz="2000" spc="-1" strike="noStrike">
              <a:latin typeface="Arial"/>
            </a:endParaRPr>
          </a:p>
        </p:txBody>
      </p:sp>
      <p:sp>
        <p:nvSpPr>
          <p:cNvPr id="42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D530046-1326-442C-9CF0-34BB5B627583}"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1143000" y="685800"/>
            <a:ext cx="4571280" cy="3428280"/>
          </a:xfrm>
          <a:prstGeom prst="rect">
            <a:avLst/>
          </a:prstGeom>
        </p:spPr>
      </p:sp>
      <p:sp>
        <p:nvSpPr>
          <p:cNvPr id="422"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At first, the research question doesn’t need to be very specific. It needs to guide your research.  </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r>
              <a:rPr b="0" lang="en-US" sz="2000" spc="-1" strike="noStrike">
                <a:latin typeface="Arial"/>
              </a:rPr>
              <a:t>As you move forward, you will refine or sharpen your original research question and hypothesis.</a:t>
            </a:r>
            <a:endParaRPr b="0" lang="en-US" sz="2000" spc="-1" strike="noStrike">
              <a:latin typeface="Arial"/>
            </a:endParaRPr>
          </a:p>
        </p:txBody>
      </p:sp>
      <p:sp>
        <p:nvSpPr>
          <p:cNvPr id="423"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2D51041-6C7A-4B02-8132-BCB410FBCB32}"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1143000" y="685800"/>
            <a:ext cx="4571280" cy="3428280"/>
          </a:xfrm>
          <a:prstGeom prst="rect">
            <a:avLst/>
          </a:prstGeom>
        </p:spPr>
      </p:sp>
      <p:sp>
        <p:nvSpPr>
          <p:cNvPr id="425"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At first, the research question doesn’t need to be very specific. It needs to guide your research.  </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r>
              <a:rPr b="0" lang="en-US" sz="2000" spc="-1" strike="noStrike">
                <a:latin typeface="Arial"/>
              </a:rPr>
              <a:t>As you move forward, you will refine or sharpen your original research question and hypothesis.</a:t>
            </a:r>
            <a:endParaRPr b="0" lang="en-US" sz="2000" spc="-1" strike="noStrike">
              <a:latin typeface="Arial"/>
            </a:endParaRPr>
          </a:p>
        </p:txBody>
      </p:sp>
      <p:sp>
        <p:nvSpPr>
          <p:cNvPr id="42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1AD60A1-0202-4090-9395-94062D5F285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1143000" y="685800"/>
            <a:ext cx="4571280" cy="3428280"/>
          </a:xfrm>
          <a:prstGeom prst="rect">
            <a:avLst/>
          </a:prstGeom>
        </p:spPr>
      </p:sp>
      <p:sp>
        <p:nvSpPr>
          <p:cNvPr id="428"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At first, the research question doesn’t need to be very specific. It needs to guide your research.  </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r>
              <a:rPr b="0" lang="en-US" sz="2000" spc="-1" strike="noStrike">
                <a:latin typeface="Arial"/>
              </a:rPr>
              <a:t>As you move forward, you will refine or sharpen your original research question and hypothesis.</a:t>
            </a:r>
            <a:endParaRPr b="0" lang="en-US" sz="2000" spc="-1" strike="noStrike">
              <a:latin typeface="Arial"/>
            </a:endParaRPr>
          </a:p>
        </p:txBody>
      </p:sp>
      <p:sp>
        <p:nvSpPr>
          <p:cNvPr id="42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F3F7E38-4FEB-44AA-8296-FA05EAAB19F5}"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sldImg"/>
          </p:nvPr>
        </p:nvSpPr>
        <p:spPr>
          <a:xfrm>
            <a:off x="1143000" y="685800"/>
            <a:ext cx="4571280" cy="3428280"/>
          </a:xfrm>
          <a:prstGeom prst="rect">
            <a:avLst/>
          </a:prstGeom>
        </p:spPr>
      </p:sp>
      <p:sp>
        <p:nvSpPr>
          <p:cNvPr id="431" name="PlaceHolder 2"/>
          <p:cNvSpPr>
            <a:spLocks noGrp="1"/>
          </p:cNvSpPr>
          <p:nvPr>
            <p:ph type="body"/>
          </p:nvPr>
        </p:nvSpPr>
        <p:spPr>
          <a:xfrm>
            <a:off x="685800" y="4343400"/>
            <a:ext cx="5485680" cy="4114080"/>
          </a:xfrm>
          <a:prstGeom prst="rect">
            <a:avLst/>
          </a:prstGeom>
        </p:spPr>
        <p:txBody>
          <a:bodyPr lIns="0" rIns="0" tIns="0" bIns="0">
            <a:noAutofit/>
          </a:bodyPr>
          <a:p>
            <a:pPr marL="171360" indent="-170640">
              <a:lnSpc>
                <a:spcPct val="100000"/>
              </a:lnSpc>
              <a:buClr>
                <a:srgbClr val="000000"/>
              </a:buClr>
              <a:buFont typeface="Arial"/>
              <a:buChar char="•"/>
            </a:pPr>
            <a:r>
              <a:rPr b="0" lang="en-US" sz="2000" spc="-1" strike="noStrike">
                <a:latin typeface="Arial"/>
              </a:rPr>
              <a:t>Map out a methodology – put the purpose of your research in the middle of your screen or paper. Ask, “How are we going to achieve this purpose?” Formulate two to five major steps to take in research and break them down further.</a:t>
            </a:r>
            <a:endParaRPr b="0" lang="en-US" sz="2000" spc="-1" strike="noStrike">
              <a:latin typeface="Arial"/>
            </a:endParaRPr>
          </a:p>
          <a:p>
            <a:pPr marL="171360" indent="-170640">
              <a:lnSpc>
                <a:spcPct val="100000"/>
              </a:lnSpc>
              <a:buClr>
                <a:srgbClr val="000000"/>
              </a:buClr>
              <a:buFont typeface="Arial"/>
              <a:buChar char="•"/>
            </a:pPr>
            <a:r>
              <a:rPr b="0" lang="en-US" sz="2000" spc="-1" strike="noStrike">
                <a:latin typeface="Arial"/>
              </a:rPr>
              <a:t>Describe your methodology – describe your methodology in outline form. State your expected findings.</a:t>
            </a:r>
            <a:endParaRPr b="0" lang="en-US" sz="2000" spc="-1" strike="noStrike">
              <a:latin typeface="Arial"/>
            </a:endParaRPr>
          </a:p>
          <a:p>
            <a:pPr marL="171360" indent="-170640">
              <a:lnSpc>
                <a:spcPct val="100000"/>
              </a:lnSpc>
              <a:buClr>
                <a:srgbClr val="000000"/>
              </a:buClr>
              <a:buFont typeface="Arial"/>
              <a:buChar char="•"/>
            </a:pPr>
            <a:r>
              <a:rPr b="0" lang="en-US" sz="2000" spc="-1" strike="noStrike">
                <a:latin typeface="Arial"/>
              </a:rPr>
              <a:t>Use and revise your methodology – note deviations in your methodology.</a:t>
            </a:r>
            <a:endParaRPr b="0" lang="en-US" sz="2000" spc="-1" strike="noStrike">
              <a:latin typeface="Arial"/>
            </a:endParaRPr>
          </a:p>
        </p:txBody>
      </p:sp>
      <p:sp>
        <p:nvSpPr>
          <p:cNvPr id="43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8646806-5EC6-461B-8923-FF3C4D5AD6AE}"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1143000" y="685800"/>
            <a:ext cx="4571280" cy="3428280"/>
          </a:xfrm>
          <a:prstGeom prst="rect">
            <a:avLst/>
          </a:prstGeom>
        </p:spPr>
      </p:sp>
      <p:sp>
        <p:nvSpPr>
          <p:cNvPr id="434" name="PlaceHolder 2"/>
          <p:cNvSpPr>
            <a:spLocks noGrp="1"/>
          </p:cNvSpPr>
          <p:nvPr>
            <p:ph type="body"/>
          </p:nvPr>
        </p:nvSpPr>
        <p:spPr>
          <a:xfrm>
            <a:off x="685800" y="4343400"/>
            <a:ext cx="5485680" cy="4114080"/>
          </a:xfrm>
          <a:prstGeom prst="rect">
            <a:avLst/>
          </a:prstGeom>
        </p:spPr>
        <p:txBody>
          <a:bodyPr lIns="0" rIns="0" tIns="0" bIns="0">
            <a:noAutofit/>
          </a:bodyPr>
          <a:p>
            <a:pPr marL="171360" indent="-170640">
              <a:lnSpc>
                <a:spcPct val="100000"/>
              </a:lnSpc>
              <a:buClr>
                <a:srgbClr val="000000"/>
              </a:buClr>
              <a:buFont typeface="Arial"/>
              <a:buChar char="•"/>
            </a:pPr>
            <a:r>
              <a:rPr b="0" lang="en-US" sz="2000" spc="-1" strike="noStrike">
                <a:latin typeface="Arial"/>
              </a:rPr>
              <a:t>Map out a methodology – put the purpose of your research in the middle of your screen or paper. Ask, “How are we going to achieve this purpose?” Formulate two to five major steps to take in research and break them down further.</a:t>
            </a:r>
            <a:endParaRPr b="0" lang="en-US" sz="2000" spc="-1" strike="noStrike">
              <a:latin typeface="Arial"/>
            </a:endParaRPr>
          </a:p>
          <a:p>
            <a:pPr marL="171360" indent="-170640">
              <a:lnSpc>
                <a:spcPct val="100000"/>
              </a:lnSpc>
              <a:buClr>
                <a:srgbClr val="000000"/>
              </a:buClr>
              <a:buFont typeface="Arial"/>
              <a:buChar char="•"/>
            </a:pPr>
            <a:r>
              <a:rPr b="0" lang="en-US" sz="2000" spc="-1" strike="noStrike">
                <a:latin typeface="Arial"/>
              </a:rPr>
              <a:t>Describe your methodology – describe your methodology in outline form. State your expected findings.</a:t>
            </a:r>
            <a:endParaRPr b="0" lang="en-US" sz="2000" spc="-1" strike="noStrike">
              <a:latin typeface="Arial"/>
            </a:endParaRPr>
          </a:p>
          <a:p>
            <a:pPr marL="171360" indent="-170640">
              <a:lnSpc>
                <a:spcPct val="100000"/>
              </a:lnSpc>
              <a:buClr>
                <a:srgbClr val="000000"/>
              </a:buClr>
              <a:buFont typeface="Arial"/>
              <a:buChar char="•"/>
            </a:pPr>
            <a:r>
              <a:rPr b="0" lang="en-US" sz="2000" spc="-1" strike="noStrike">
                <a:latin typeface="Arial"/>
              </a:rPr>
              <a:t>Use and revise your methodology – note deviations in your methodology.</a:t>
            </a:r>
            <a:endParaRPr b="0" lang="en-US" sz="2000" spc="-1" strike="noStrike">
              <a:latin typeface="Arial"/>
            </a:endParaRPr>
          </a:p>
        </p:txBody>
      </p:sp>
      <p:sp>
        <p:nvSpPr>
          <p:cNvPr id="43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E7E3299-E816-45B0-9BDC-42CCE39E935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1143000" y="685800"/>
            <a:ext cx="4571280" cy="3428280"/>
          </a:xfrm>
          <a:prstGeom prst="rect">
            <a:avLst/>
          </a:prstGeom>
        </p:spPr>
      </p:sp>
      <p:sp>
        <p:nvSpPr>
          <p:cNvPr id="437" name="PlaceHolder 2"/>
          <p:cNvSpPr>
            <a:spLocks noGrp="1"/>
          </p:cNvSpPr>
          <p:nvPr>
            <p:ph type="body"/>
          </p:nvPr>
        </p:nvSpPr>
        <p:spPr>
          <a:xfrm>
            <a:off x="685800" y="4343400"/>
            <a:ext cx="5485680" cy="4114080"/>
          </a:xfrm>
          <a:prstGeom prst="rect">
            <a:avLst/>
          </a:prstGeom>
        </p:spPr>
        <p:txBody>
          <a:bodyPr lIns="0" rIns="0" tIns="0" bIns="0">
            <a:noAutofit/>
          </a:bodyPr>
          <a:p>
            <a:pPr marL="171360" indent="-170640">
              <a:lnSpc>
                <a:spcPct val="100000"/>
              </a:lnSpc>
              <a:buClr>
                <a:srgbClr val="000000"/>
              </a:buClr>
              <a:buFont typeface="Arial"/>
              <a:buChar char="•"/>
            </a:pPr>
            <a:r>
              <a:rPr b="0" lang="en-US" sz="2000" spc="-1" strike="noStrike">
                <a:latin typeface="Arial"/>
              </a:rPr>
              <a:t>Map out a methodology – put the purpose of your research in the middle of your screen or paper. Ask, “How are we going to achieve this purpose?” Formulate two to five major steps to take in research and break them down further.</a:t>
            </a:r>
            <a:endParaRPr b="0" lang="en-US" sz="2000" spc="-1" strike="noStrike">
              <a:latin typeface="Arial"/>
            </a:endParaRPr>
          </a:p>
          <a:p>
            <a:pPr marL="171360" indent="-170640">
              <a:lnSpc>
                <a:spcPct val="100000"/>
              </a:lnSpc>
              <a:buClr>
                <a:srgbClr val="000000"/>
              </a:buClr>
              <a:buFont typeface="Arial"/>
              <a:buChar char="•"/>
            </a:pPr>
            <a:r>
              <a:rPr b="0" lang="en-US" sz="2000" spc="-1" strike="noStrike">
                <a:latin typeface="Arial"/>
              </a:rPr>
              <a:t>Describe your methodology – describe your methodology in outline form. State your expected findings.</a:t>
            </a:r>
            <a:endParaRPr b="0" lang="en-US" sz="2000" spc="-1" strike="noStrike">
              <a:latin typeface="Arial"/>
            </a:endParaRPr>
          </a:p>
          <a:p>
            <a:pPr marL="171360" indent="-170640">
              <a:lnSpc>
                <a:spcPct val="100000"/>
              </a:lnSpc>
              <a:buClr>
                <a:srgbClr val="000000"/>
              </a:buClr>
              <a:buFont typeface="Arial"/>
              <a:buChar char="•"/>
            </a:pPr>
            <a:r>
              <a:rPr b="0" lang="en-US" sz="2000" spc="-1" strike="noStrike">
                <a:latin typeface="Arial"/>
              </a:rPr>
              <a:t>Use and revise your methodology – note deviations in your methodology.</a:t>
            </a:r>
            <a:endParaRPr b="0" lang="en-US" sz="2000" spc="-1" strike="noStrike">
              <a:latin typeface="Arial"/>
            </a:endParaRPr>
          </a:p>
        </p:txBody>
      </p:sp>
      <p:sp>
        <p:nvSpPr>
          <p:cNvPr id="43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37659DD-A617-4836-9977-77AC4486344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1143000" y="685800"/>
            <a:ext cx="4571280" cy="3428280"/>
          </a:xfrm>
          <a:prstGeom prst="rect">
            <a:avLst/>
          </a:prstGeom>
        </p:spPr>
      </p:sp>
      <p:sp>
        <p:nvSpPr>
          <p:cNvPr id="392"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Arial"/>
            </a:endParaRPr>
          </a:p>
        </p:txBody>
      </p:sp>
      <p:sp>
        <p:nvSpPr>
          <p:cNvPr id="393"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559BFA8-A4E6-458D-87F5-6DB7F4397018}"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1143000" y="685800"/>
            <a:ext cx="4571280" cy="3428280"/>
          </a:xfrm>
          <a:prstGeom prst="rect">
            <a:avLst/>
          </a:prstGeom>
        </p:spPr>
      </p:sp>
      <p:sp>
        <p:nvSpPr>
          <p:cNvPr id="440" name="PlaceHolder 2"/>
          <p:cNvSpPr>
            <a:spLocks noGrp="1"/>
          </p:cNvSpPr>
          <p:nvPr>
            <p:ph type="body"/>
          </p:nvPr>
        </p:nvSpPr>
        <p:spPr>
          <a:xfrm>
            <a:off x="685800" y="4343400"/>
            <a:ext cx="5485680" cy="4114080"/>
          </a:xfrm>
          <a:prstGeom prst="rect">
            <a:avLst/>
          </a:prstGeom>
        </p:spPr>
        <p:txBody>
          <a:bodyPr lIns="0" rIns="0" tIns="0" bIns="0">
            <a:noAutofit/>
          </a:bodyPr>
          <a:p>
            <a:pPr marL="171360" indent="-170640">
              <a:lnSpc>
                <a:spcPct val="100000"/>
              </a:lnSpc>
              <a:buClr>
                <a:srgbClr val="000000"/>
              </a:buClr>
              <a:buFont typeface="Arial"/>
              <a:buChar char="•"/>
            </a:pPr>
            <a:r>
              <a:rPr b="0" lang="en-US" sz="2000" spc="-1" strike="noStrike">
                <a:latin typeface="Arial"/>
              </a:rPr>
              <a:t>Map out a methodology – put the purpose of your research in the middle of your screen or paper. Ask, “How are we going to achieve this purpose?” Formulate two to five major steps to take in research and break them down further.</a:t>
            </a:r>
            <a:endParaRPr b="0" lang="en-US" sz="2000" spc="-1" strike="noStrike">
              <a:latin typeface="Arial"/>
            </a:endParaRPr>
          </a:p>
          <a:p>
            <a:pPr marL="171360" indent="-170640">
              <a:lnSpc>
                <a:spcPct val="100000"/>
              </a:lnSpc>
              <a:buClr>
                <a:srgbClr val="000000"/>
              </a:buClr>
              <a:buFont typeface="Arial"/>
              <a:buChar char="•"/>
            </a:pPr>
            <a:r>
              <a:rPr b="0" lang="en-US" sz="2000" spc="-1" strike="noStrike">
                <a:latin typeface="Arial"/>
              </a:rPr>
              <a:t>Describe your methodology – describe your methodology in outline form. State your expected findings.</a:t>
            </a:r>
            <a:endParaRPr b="0" lang="en-US" sz="2000" spc="-1" strike="noStrike">
              <a:latin typeface="Arial"/>
            </a:endParaRPr>
          </a:p>
          <a:p>
            <a:pPr marL="171360" indent="-170640">
              <a:lnSpc>
                <a:spcPct val="100000"/>
              </a:lnSpc>
              <a:buClr>
                <a:srgbClr val="000000"/>
              </a:buClr>
              <a:buFont typeface="Arial"/>
              <a:buChar char="•"/>
            </a:pPr>
            <a:r>
              <a:rPr b="0" lang="en-US" sz="2000" spc="-1" strike="noStrike">
                <a:latin typeface="Arial"/>
              </a:rPr>
              <a:t>Use and revise your methodology – note deviations in your methodology.</a:t>
            </a:r>
            <a:endParaRPr b="0" lang="en-US" sz="2000" spc="-1" strike="noStrike">
              <a:latin typeface="Arial"/>
            </a:endParaRPr>
          </a:p>
        </p:txBody>
      </p:sp>
      <p:sp>
        <p:nvSpPr>
          <p:cNvPr id="441"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F3446B3-EA93-4724-B91D-A9BE0C0B9E4B}"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1143000" y="685800"/>
            <a:ext cx="4571280" cy="3428280"/>
          </a:xfrm>
          <a:prstGeom prst="rect">
            <a:avLst/>
          </a:prstGeom>
        </p:spPr>
      </p:sp>
      <p:sp>
        <p:nvSpPr>
          <p:cNvPr id="443"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Arial"/>
            </a:endParaRPr>
          </a:p>
        </p:txBody>
      </p:sp>
      <p:sp>
        <p:nvSpPr>
          <p:cNvPr id="444"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13F1E72-A02B-43AF-A759-91DCFEFE7838}"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1143000" y="685800"/>
            <a:ext cx="4571280" cy="3428280"/>
          </a:xfrm>
          <a:prstGeom prst="rect">
            <a:avLst/>
          </a:prstGeom>
        </p:spPr>
      </p:sp>
      <p:sp>
        <p:nvSpPr>
          <p:cNvPr id="446"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Arial"/>
            </a:endParaRPr>
          </a:p>
        </p:txBody>
      </p:sp>
      <p:sp>
        <p:nvSpPr>
          <p:cNvPr id="44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985B78B-2368-49E5-8837-0A8A7DB442E6}"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1143000" y="685800"/>
            <a:ext cx="4571280" cy="3428280"/>
          </a:xfrm>
          <a:prstGeom prst="rect">
            <a:avLst/>
          </a:prstGeom>
        </p:spPr>
      </p:sp>
      <p:sp>
        <p:nvSpPr>
          <p:cNvPr id="395"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Arial"/>
            </a:endParaRPr>
          </a:p>
        </p:txBody>
      </p:sp>
      <p:sp>
        <p:nvSpPr>
          <p:cNvPr id="39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4ED5C87-287F-4F7E-A00B-77177D4BDDB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1143000" y="685800"/>
            <a:ext cx="4571280" cy="3428280"/>
          </a:xfrm>
          <a:prstGeom prst="rect">
            <a:avLst/>
          </a:prstGeom>
        </p:spPr>
      </p:sp>
      <p:sp>
        <p:nvSpPr>
          <p:cNvPr id="449"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Electronic sources include websites, DVDs, CD-ROMs, listservs, research databases, television and radio, videos, podcasts, blogs</a:t>
            </a:r>
            <a:endParaRPr b="0" lang="en-US" sz="2000" spc="-1" strike="noStrike">
              <a:latin typeface="Arial"/>
            </a:endParaRPr>
          </a:p>
          <a:p>
            <a:pPr marL="216000" indent="-215640">
              <a:lnSpc>
                <a:spcPct val="100000"/>
              </a:lnSpc>
              <a:tabLst>
                <a:tab algn="l" pos="0"/>
              </a:tabLst>
            </a:pPr>
            <a:r>
              <a:rPr b="0" lang="en-US" sz="2000" spc="-1" strike="noStrike">
                <a:latin typeface="Arial"/>
              </a:rPr>
              <a:t>Print sources include books, journals, magazines and newspapers, government publications, reference materials, microform/microfiche</a:t>
            </a:r>
            <a:endParaRPr b="0" lang="en-US" sz="2000" spc="-1" strike="noStrike">
              <a:latin typeface="Arial"/>
            </a:endParaRPr>
          </a:p>
          <a:p>
            <a:pPr marL="216000" indent="-215640">
              <a:lnSpc>
                <a:spcPct val="100000"/>
              </a:lnSpc>
              <a:tabLst>
                <a:tab algn="l" pos="0"/>
              </a:tabLst>
            </a:pPr>
            <a:r>
              <a:rPr b="0" lang="en-US" sz="2000" spc="-1" strike="noStrike">
                <a:latin typeface="Arial"/>
              </a:rPr>
              <a:t>Empirical sources – experiments, surveys, interviews, field observations, ethnographies, case studies</a:t>
            </a:r>
            <a:endParaRPr b="0" lang="en-US" sz="2000" spc="-1" strike="noStrike">
              <a:latin typeface="Arial"/>
            </a:endParaRPr>
          </a:p>
          <a:p>
            <a:pPr marL="216000" indent="-215640">
              <a:lnSpc>
                <a:spcPct val="100000"/>
              </a:lnSpc>
              <a:tabLst>
                <a:tab algn="l" pos="0"/>
              </a:tabLst>
            </a:pPr>
            <a:r>
              <a:rPr b="0" lang="en-US" sz="2000" spc="-1" strike="noStrike">
                <a:latin typeface="Arial"/>
              </a:rPr>
              <a:t>Empirical studies can be quantitative (data that can be analyzed to find trends) or qualitative (patterns of behavior that aren’t numbers)</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r>
              <a:rPr b="0" lang="en-US" sz="2000" spc="-1" strike="noStrike">
                <a:latin typeface="Arial"/>
              </a:rPr>
              <a:t>By using all three types, you can verify facts:</a:t>
            </a:r>
            <a:endParaRPr b="0" lang="en-US" sz="2000" spc="-1" strike="noStrike">
              <a:latin typeface="Arial"/>
            </a:endParaRPr>
          </a:p>
          <a:p>
            <a:pPr marL="171360" indent="-170640">
              <a:lnSpc>
                <a:spcPct val="100000"/>
              </a:lnSpc>
              <a:buClr>
                <a:srgbClr val="000000"/>
              </a:buClr>
              <a:buFont typeface="Arial"/>
              <a:buChar char="•"/>
              <a:tabLst>
                <a:tab algn="l" pos="0"/>
              </a:tabLst>
            </a:pPr>
            <a:r>
              <a:rPr b="0" lang="en-US" sz="2000" spc="-1" strike="noStrike">
                <a:latin typeface="Arial"/>
              </a:rPr>
              <a:t>If you find similar facts in all three kinds of sources, you can be reasonably confident that the information is reliable</a:t>
            </a:r>
            <a:endParaRPr b="0" lang="en-US" sz="2000" spc="-1" strike="noStrike">
              <a:latin typeface="Arial"/>
            </a:endParaRPr>
          </a:p>
          <a:p>
            <a:pPr marL="171360" indent="-170640">
              <a:lnSpc>
                <a:spcPct val="100000"/>
              </a:lnSpc>
              <a:buClr>
                <a:srgbClr val="000000"/>
              </a:buClr>
              <a:buFont typeface="Arial"/>
              <a:buChar char="•"/>
              <a:tabLst>
                <a:tab algn="l" pos="0"/>
              </a:tabLst>
            </a:pPr>
            <a:r>
              <a:rPr b="0" lang="en-US" sz="2000" spc="-1" strike="noStrike">
                <a:latin typeface="Arial"/>
              </a:rPr>
              <a:t>If you find information in two or three kinds of sources, the information is probably still reliable, though you should be less confident</a:t>
            </a:r>
            <a:endParaRPr b="0" lang="en-US" sz="2000" spc="-1" strike="noStrike">
              <a:latin typeface="Arial"/>
            </a:endParaRPr>
          </a:p>
          <a:p>
            <a:pPr marL="171360" indent="-170640">
              <a:lnSpc>
                <a:spcPct val="100000"/>
              </a:lnSpc>
              <a:buClr>
                <a:srgbClr val="000000"/>
              </a:buClr>
              <a:buFont typeface="Arial"/>
              <a:buChar char="•"/>
              <a:tabLst>
                <a:tab algn="l" pos="0"/>
              </a:tabLst>
            </a:pPr>
            <a:r>
              <a:rPr b="0" lang="en-US" sz="2000" spc="-1" strike="noStrike">
                <a:latin typeface="Arial"/>
              </a:rPr>
              <a:t>If, however, you find the information in only one kind of source, it might not be reliable and needs further consideration.</a:t>
            </a:r>
            <a:endParaRPr b="0" lang="en-US" sz="2000" spc="-1" strike="noStrike">
              <a:latin typeface="Arial"/>
            </a:endParaRPr>
          </a:p>
          <a:p>
            <a:pPr>
              <a:lnSpc>
                <a:spcPct val="100000"/>
              </a:lnSpc>
              <a:tabLst>
                <a:tab algn="l" pos="0"/>
              </a:tabLst>
            </a:pPr>
            <a:endParaRPr b="0" lang="en-US" sz="2000" spc="-1" strike="noStrike">
              <a:latin typeface="Arial"/>
            </a:endParaRPr>
          </a:p>
        </p:txBody>
      </p:sp>
      <p:sp>
        <p:nvSpPr>
          <p:cNvPr id="45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44FFB00-5B0C-4582-A4F2-93ACB81B35CD}"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sldImg"/>
          </p:nvPr>
        </p:nvSpPr>
        <p:spPr>
          <a:xfrm>
            <a:off x="1143000" y="685800"/>
            <a:ext cx="4571280" cy="3428280"/>
          </a:xfrm>
          <a:prstGeom prst="rect">
            <a:avLst/>
          </a:prstGeom>
        </p:spPr>
      </p:sp>
      <p:sp>
        <p:nvSpPr>
          <p:cNvPr id="452"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Arial"/>
            </a:endParaRPr>
          </a:p>
        </p:txBody>
      </p:sp>
      <p:sp>
        <p:nvSpPr>
          <p:cNvPr id="453"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5635727-BC26-4B63-A4C2-0188FF221FFF}"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sldImg"/>
          </p:nvPr>
        </p:nvSpPr>
        <p:spPr>
          <a:xfrm>
            <a:off x="1143000" y="685800"/>
            <a:ext cx="4571280" cy="3428280"/>
          </a:xfrm>
          <a:prstGeom prst="rect">
            <a:avLst/>
          </a:prstGeom>
        </p:spPr>
      </p:sp>
      <p:sp>
        <p:nvSpPr>
          <p:cNvPr id="455"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Arial"/>
            </a:endParaRPr>
          </a:p>
        </p:txBody>
      </p:sp>
      <p:sp>
        <p:nvSpPr>
          <p:cNvPr id="45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1F4A131-AF2C-4086-B5D8-C5FF55E1A9AB}"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1143000" y="685800"/>
            <a:ext cx="4571280" cy="3428280"/>
          </a:xfrm>
          <a:prstGeom prst="rect">
            <a:avLst/>
          </a:prstGeom>
        </p:spPr>
      </p:sp>
      <p:sp>
        <p:nvSpPr>
          <p:cNvPr id="398"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Primary sources – information collected from observations, experiments, surveys, interviews, ethnographies, and testing</a:t>
            </a:r>
            <a:endParaRPr b="0" lang="en-US" sz="2000" spc="-1" strike="noStrike">
              <a:latin typeface="Arial"/>
            </a:endParaRPr>
          </a:p>
          <a:p>
            <a:pPr marL="216000" indent="-215640">
              <a:lnSpc>
                <a:spcPct val="100000"/>
              </a:lnSpc>
              <a:tabLst>
                <a:tab algn="l" pos="0"/>
              </a:tabLst>
            </a:pPr>
            <a:r>
              <a:rPr b="0" lang="en-US" sz="2000" spc="-1" strike="noStrike">
                <a:latin typeface="Arial"/>
              </a:rPr>
              <a:t>Secondary sources – information drawn from academic journals, magazine articles, books, websites, research databases, DVDs, CD-ROMs, and reference materials</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r>
              <a:rPr b="0" lang="en-US" sz="2000" spc="-1" strike="noStrike">
                <a:latin typeface="Arial"/>
              </a:rPr>
              <a:t>Most researchers begin by locating secondary sources. Primary research can expand on already existing materials.</a:t>
            </a:r>
            <a:endParaRPr b="0" lang="en-US" sz="2000" spc="-1" strike="noStrike">
              <a:latin typeface="Arial"/>
            </a:endParaRPr>
          </a:p>
        </p:txBody>
      </p:sp>
      <p:sp>
        <p:nvSpPr>
          <p:cNvPr id="39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7627295-C405-4374-AFBA-24A160517F8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1143000" y="685800"/>
            <a:ext cx="4571280" cy="3428280"/>
          </a:xfrm>
          <a:prstGeom prst="rect">
            <a:avLst/>
          </a:prstGeom>
        </p:spPr>
      </p:sp>
      <p:sp>
        <p:nvSpPr>
          <p:cNvPr id="401"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Primary sources – information collected from observations, experiments, surveys, interviews, ethnographies, and testing</a:t>
            </a:r>
            <a:endParaRPr b="0" lang="en-US" sz="2000" spc="-1" strike="noStrike">
              <a:latin typeface="Arial"/>
            </a:endParaRPr>
          </a:p>
          <a:p>
            <a:pPr marL="216000" indent="-215640">
              <a:lnSpc>
                <a:spcPct val="100000"/>
              </a:lnSpc>
              <a:tabLst>
                <a:tab algn="l" pos="0"/>
              </a:tabLst>
            </a:pPr>
            <a:r>
              <a:rPr b="0" lang="en-US" sz="2000" spc="-1" strike="noStrike">
                <a:latin typeface="Arial"/>
              </a:rPr>
              <a:t>Secondary sources – information drawn from academic journals, magazine articles, books, websites, research databases, DVDs, CD-ROMs, and reference materials</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r>
              <a:rPr b="0" lang="en-US" sz="2000" spc="-1" strike="noStrike">
                <a:latin typeface="Arial"/>
              </a:rPr>
              <a:t>Most researchers begin by locating secondary sources. Primary research can expand on already existing materials.</a:t>
            </a:r>
            <a:endParaRPr b="0" lang="en-US" sz="2000" spc="-1" strike="noStrike">
              <a:latin typeface="Arial"/>
            </a:endParaRPr>
          </a:p>
        </p:txBody>
      </p:sp>
      <p:sp>
        <p:nvSpPr>
          <p:cNvPr id="40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3DD0D3E-F505-49AB-AE61-078A8898E1A6}"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1143000" y="685800"/>
            <a:ext cx="4571280" cy="3428280"/>
          </a:xfrm>
          <a:prstGeom prst="rect">
            <a:avLst/>
          </a:prstGeom>
        </p:spPr>
      </p:sp>
      <p:sp>
        <p:nvSpPr>
          <p:cNvPr id="404"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Primary sources – information collected from observations, experiments, surveys, interviews, ethnographies, and testing</a:t>
            </a:r>
            <a:endParaRPr b="0" lang="en-US" sz="2000" spc="-1" strike="noStrike">
              <a:latin typeface="Arial"/>
            </a:endParaRPr>
          </a:p>
          <a:p>
            <a:pPr marL="216000" indent="-215640">
              <a:lnSpc>
                <a:spcPct val="100000"/>
              </a:lnSpc>
              <a:tabLst>
                <a:tab algn="l" pos="0"/>
              </a:tabLst>
            </a:pPr>
            <a:r>
              <a:rPr b="0" lang="en-US" sz="2000" spc="-1" strike="noStrike">
                <a:latin typeface="Arial"/>
              </a:rPr>
              <a:t>Secondary sources – information drawn from academic journals, magazine articles, books, websites, research databases, DVDs, CD-ROMs, and reference materials</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r>
              <a:rPr b="0" lang="en-US" sz="2000" spc="-1" strike="noStrike">
                <a:latin typeface="Arial"/>
              </a:rPr>
              <a:t>Most researchers begin by locating secondary sources. Primary research can expand on already existing materials.</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p:txBody>
      </p:sp>
      <p:sp>
        <p:nvSpPr>
          <p:cNvPr id="40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964C9DD-343F-4FE3-9BAD-54BC9D6BCB11}"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1143000" y="685800"/>
            <a:ext cx="4571280" cy="3428280"/>
          </a:xfrm>
          <a:prstGeom prst="rect">
            <a:avLst/>
          </a:prstGeom>
        </p:spPr>
      </p:sp>
      <p:sp>
        <p:nvSpPr>
          <p:cNvPr id="407"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Arial"/>
            </a:endParaRPr>
          </a:p>
        </p:txBody>
      </p:sp>
      <p:sp>
        <p:nvSpPr>
          <p:cNvPr id="40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CAB590A-7881-4EEE-A6BC-B2478A7522AB}"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1143000" y="685800"/>
            <a:ext cx="4571280" cy="3428280"/>
          </a:xfrm>
          <a:prstGeom prst="rect">
            <a:avLst/>
          </a:prstGeom>
        </p:spPr>
      </p:sp>
      <p:sp>
        <p:nvSpPr>
          <p:cNvPr id="410"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Arial"/>
            </a:endParaRPr>
          </a:p>
        </p:txBody>
      </p:sp>
      <p:sp>
        <p:nvSpPr>
          <p:cNvPr id="411"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38A648B-1B5C-4AFE-859E-0D147FB12015}"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1143000" y="685800"/>
            <a:ext cx="4571280" cy="3428280"/>
          </a:xfrm>
          <a:prstGeom prst="rect">
            <a:avLst/>
          </a:prstGeom>
        </p:spPr>
      </p:sp>
      <p:sp>
        <p:nvSpPr>
          <p:cNvPr id="413"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Arial"/>
            </a:endParaRPr>
          </a:p>
        </p:txBody>
      </p:sp>
      <p:sp>
        <p:nvSpPr>
          <p:cNvPr id="414"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9A64BC9-DF7E-49E5-8324-876D281EBF85}"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435680" y="274320"/>
            <a:ext cx="7497360" cy="529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1435680" y="274320"/>
            <a:ext cx="7497360" cy="529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2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2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2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2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3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1435680" y="274320"/>
            <a:ext cx="7497360" cy="529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8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8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9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9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1435680" y="274320"/>
            <a:ext cx="7497360" cy="529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9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9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9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0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0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0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0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1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1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435680" y="274320"/>
            <a:ext cx="7497360" cy="529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1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1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1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1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1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2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3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3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3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3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1435680" y="274320"/>
            <a:ext cx="7497360" cy="529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4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4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4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4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5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5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6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6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6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6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6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6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35680" y="274320"/>
            <a:ext cx="7497360" cy="11422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0" name="CustomShape 1"/>
          <p:cNvSpPr/>
          <p:nvPr/>
        </p:nvSpPr>
        <p:spPr>
          <a:xfrm>
            <a:off x="-815760" y="-815760"/>
            <a:ext cx="1638000" cy="1638000"/>
          </a:xfrm>
          <a:prstGeom prst="pie">
            <a:avLst>
              <a:gd name="adj1" fmla="val 0"/>
              <a:gd name="adj2" fmla="val 5402120"/>
            </a:avLst>
          </a:prstGeom>
          <a:solidFill>
            <a:schemeClr val="bg2">
              <a:tint val="18000"/>
              <a:satMod val="220000"/>
              <a:alpha val="33000"/>
            </a:schemeClr>
          </a:solidFill>
          <a:ln cap="rnd" w="3240">
            <a:solidFill>
              <a:schemeClr val="bg2">
                <a:shade val="70000"/>
                <a:satMod val="200000"/>
                <a:alpha val="100000"/>
              </a:schemeClr>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 name="CustomShape 2"/>
          <p:cNvSpPr/>
          <p:nvPr/>
        </p:nvSpPr>
        <p:spPr>
          <a:xfrm>
            <a:off x="168840" y="21240"/>
            <a:ext cx="1701360" cy="1701360"/>
          </a:xfrm>
          <a:prstGeom prst="ellipse">
            <a:avLst/>
          </a:prstGeom>
          <a:noFill/>
          <a:ln cap="rnd" w="27360">
            <a:solidFill>
              <a:schemeClr val="bg2">
                <a:tint val="45000"/>
                <a:satMod val="325000"/>
                <a:alpha val="100000"/>
              </a:schemeClr>
            </a:solidFill>
            <a:round/>
          </a:ln>
          <a:effectLst>
            <a:outerShdw algn="tl" blurRad="2540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2" name="CustomShape 3"/>
          <p:cNvSpPr/>
          <p:nvPr/>
        </p:nvSpPr>
        <p:spPr>
          <a:xfrm rot="2315400">
            <a:off x="182880" y="1054440"/>
            <a:ext cx="1125000" cy="1101960"/>
          </a:xfrm>
          <a:prstGeom prst="donut">
            <a:avLst>
              <a:gd name="adj" fmla="val 11833"/>
            </a:avLst>
          </a:prstGeom>
          <a:gradFill rotWithShape="0">
            <a:gsLst>
              <a:gs pos="0">
                <a:srgbClr val="f5f9fd"/>
              </a:gs>
              <a:gs pos="100000">
                <a:srgbClr val="97c0d3"/>
              </a:gs>
            </a:gsLst>
            <a:path path="circle"/>
          </a:gradFill>
          <a:ln cap="rnd" w="7200">
            <a:solidFill>
              <a:schemeClr val="bg2">
                <a:shade val="60000"/>
                <a:satMod val="220000"/>
                <a:alpha val="100000"/>
              </a:schemeClr>
            </a:solidFill>
            <a:round/>
          </a:ln>
          <a:effectLst>
            <a:outerShdw algn="tl" blurRad="12700" dir="4620322" dist="14408"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1013040" y="0"/>
            <a:ext cx="8130240" cy="6857280"/>
          </a:xfrm>
          <a:prstGeom prst="rect">
            <a:avLst/>
          </a:prstGeom>
          <a:solidFill>
            <a:schemeClr val="bg1"/>
          </a:solid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1014840" y="0"/>
            <a:ext cx="72360" cy="6857280"/>
          </a:xfrm>
          <a:prstGeom prst="rect">
            <a:avLst/>
          </a:prstGeom>
          <a:solidFill>
            <a:schemeClr val="bg1"/>
          </a:solidFill>
          <a:ln>
            <a:noFill/>
          </a:ln>
          <a:effectLst>
            <a:outerShdw algn="tl" blurRad="3855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921600" y="1413720"/>
            <a:ext cx="209520" cy="209520"/>
          </a:xfrm>
          <a:prstGeom prst="ellipse">
            <a:avLst/>
          </a:prstGeom>
          <a:gradFill rotWithShape="0">
            <a:gsLst>
              <a:gs pos="0">
                <a:srgbClr val="ffe4df"/>
              </a:gs>
              <a:gs pos="100000">
                <a:srgbClr val="ff3c0d"/>
              </a:gs>
            </a:gsLst>
            <a:path path="circle"/>
          </a:gradFill>
          <a:ln cap="rnd" w="2160">
            <a:solidFill>
              <a:schemeClr val="accent1">
                <a:shade val="90000"/>
                <a:satMod val="110000"/>
                <a:alpha val="60000"/>
              </a:schemeClr>
            </a:solidFill>
            <a:round/>
          </a:ln>
          <a:effectLst>
            <a:outerShdw blurRad="38100" dir="5400000" dist="25560" rotWithShape="0">
              <a:srgbClr val="000000">
                <a:alpha val="40000"/>
              </a:srgbClr>
            </a:outerShdw>
          </a:effectLst>
        </p:spPr>
        <p:style>
          <a:lnRef idx="1">
            <a:schemeClr val="accent1"/>
          </a:lnRef>
          <a:fillRef idx="2">
            <a:schemeClr val="accent1"/>
          </a:fillRef>
          <a:effectRef idx="1">
            <a:schemeClr val="accent1"/>
          </a:effectRef>
          <a:fontRef idx="minor"/>
        </p:style>
      </p:sp>
      <p:sp>
        <p:nvSpPr>
          <p:cNvPr id="6" name="CustomShape 7"/>
          <p:cNvSpPr/>
          <p:nvPr/>
        </p:nvSpPr>
        <p:spPr>
          <a:xfrm>
            <a:off x="1157040" y="1344960"/>
            <a:ext cx="63360" cy="63360"/>
          </a:xfrm>
          <a:prstGeom prst="ellipse">
            <a:avLst/>
          </a:prstGeom>
          <a:noFill/>
          <a:ln cap="rnd" w="12600">
            <a:solidFill>
              <a:schemeClr val="accent1">
                <a:shade val="75000"/>
                <a:alpha val="60000"/>
              </a:schemeClr>
            </a:solidFill>
            <a:round/>
          </a:ln>
          <a:effectLst>
            <a:outerShdw blurRad="38100" dir="5400000" dist="25560" rotWithShape="0">
              <a:srgbClr val="000000">
                <a:alpha val="40000"/>
              </a:srgbClr>
            </a:outerShdw>
          </a:effectLst>
        </p:spPr>
        <p:style>
          <a:lnRef idx="1">
            <a:schemeClr val="accent1"/>
          </a:lnRef>
          <a:fillRef idx="2">
            <a:schemeClr val="accent1"/>
          </a:fillRef>
          <a:effectRef idx="1">
            <a:schemeClr val="accent1"/>
          </a:effectRef>
          <a:fontRef idx="minor"/>
        </p:style>
      </p:sp>
      <p:sp>
        <p:nvSpPr>
          <p:cNvPr id="7" name="PlaceHolder 8"/>
          <p:cNvSpPr>
            <a:spLocks noGrp="1"/>
          </p:cNvSpPr>
          <p:nvPr>
            <p:ph type="title"/>
          </p:nvPr>
        </p:nvSpPr>
        <p:spPr>
          <a:xfrm>
            <a:off x="1435680" y="274320"/>
            <a:ext cx="7497360" cy="1142280"/>
          </a:xfrm>
          <a:prstGeom prst="rect">
            <a:avLst/>
          </a:prstGeom>
        </p:spPr>
        <p:txBody>
          <a:bodyPr lIns="0" rIns="0" tIns="0" bIns="0" anchor="ctr">
            <a:noAutofit/>
          </a:bodyPr>
          <a:p>
            <a:r>
              <a:rPr b="0" lang="en-US" sz="1800" spc="-1" strike="noStrike">
                <a:latin typeface="Arial"/>
              </a:rPr>
              <a:t>Click to edit the title </a:t>
            </a:r>
            <a:r>
              <a:rPr b="0" lang="en-US" sz="1800" spc="-1" strike="noStrike">
                <a:latin typeface="Arial"/>
              </a:rPr>
              <a:t>text format</a:t>
            </a:r>
            <a:endParaRPr b="0" lang="en-US" sz="1800" spc="-1" strike="noStrike">
              <a:latin typeface="Arial"/>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45" name="CustomShape 1"/>
          <p:cNvSpPr/>
          <p:nvPr/>
        </p:nvSpPr>
        <p:spPr>
          <a:xfrm>
            <a:off x="-815760" y="-815760"/>
            <a:ext cx="1638000" cy="1638000"/>
          </a:xfrm>
          <a:prstGeom prst="pie">
            <a:avLst>
              <a:gd name="adj1" fmla="val 0"/>
              <a:gd name="adj2" fmla="val 5402120"/>
            </a:avLst>
          </a:prstGeom>
          <a:solidFill>
            <a:schemeClr val="bg2">
              <a:tint val="18000"/>
              <a:satMod val="220000"/>
              <a:alpha val="33000"/>
            </a:schemeClr>
          </a:solidFill>
          <a:ln cap="rnd" w="3240">
            <a:solidFill>
              <a:schemeClr val="bg2">
                <a:shade val="70000"/>
                <a:satMod val="200000"/>
                <a:alpha val="100000"/>
              </a:schemeClr>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6" name="CustomShape 2"/>
          <p:cNvSpPr/>
          <p:nvPr/>
        </p:nvSpPr>
        <p:spPr>
          <a:xfrm>
            <a:off x="168840" y="21240"/>
            <a:ext cx="1701360" cy="1701360"/>
          </a:xfrm>
          <a:prstGeom prst="ellipse">
            <a:avLst/>
          </a:prstGeom>
          <a:noFill/>
          <a:ln cap="rnd" w="27360">
            <a:solidFill>
              <a:schemeClr val="bg2">
                <a:tint val="45000"/>
                <a:satMod val="325000"/>
                <a:alpha val="100000"/>
              </a:schemeClr>
            </a:solidFill>
            <a:round/>
          </a:ln>
          <a:effectLst>
            <a:outerShdw algn="tl" blurRad="2540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47" name="CustomShape 3"/>
          <p:cNvSpPr/>
          <p:nvPr/>
        </p:nvSpPr>
        <p:spPr>
          <a:xfrm rot="2315400">
            <a:off x="182880" y="1054440"/>
            <a:ext cx="1125000" cy="1101960"/>
          </a:xfrm>
          <a:prstGeom prst="donut">
            <a:avLst>
              <a:gd name="adj" fmla="val 11833"/>
            </a:avLst>
          </a:prstGeom>
          <a:gradFill rotWithShape="0">
            <a:gsLst>
              <a:gs pos="0">
                <a:srgbClr val="f5f9fd"/>
              </a:gs>
              <a:gs pos="100000">
                <a:srgbClr val="97c0d3"/>
              </a:gs>
            </a:gsLst>
            <a:path path="circle"/>
          </a:gradFill>
          <a:ln cap="rnd" w="7200">
            <a:solidFill>
              <a:schemeClr val="bg2">
                <a:shade val="60000"/>
                <a:satMod val="220000"/>
                <a:alpha val="100000"/>
              </a:schemeClr>
            </a:solidFill>
            <a:round/>
          </a:ln>
          <a:effectLst>
            <a:outerShdw algn="tl" blurRad="12700" dir="4620322" dist="14408"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48" name="CustomShape 4"/>
          <p:cNvSpPr/>
          <p:nvPr/>
        </p:nvSpPr>
        <p:spPr>
          <a:xfrm>
            <a:off x="1013040" y="0"/>
            <a:ext cx="8130240" cy="6857280"/>
          </a:xfrm>
          <a:prstGeom prst="rect">
            <a:avLst/>
          </a:prstGeom>
          <a:solidFill>
            <a:schemeClr val="bg1"/>
          </a:solid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9" name="CustomShape 5"/>
          <p:cNvSpPr/>
          <p:nvPr/>
        </p:nvSpPr>
        <p:spPr>
          <a:xfrm>
            <a:off x="1014840" y="0"/>
            <a:ext cx="72360" cy="6857280"/>
          </a:xfrm>
          <a:prstGeom prst="rect">
            <a:avLst/>
          </a:prstGeom>
          <a:solidFill>
            <a:schemeClr val="bg1"/>
          </a:solidFill>
          <a:ln>
            <a:noFill/>
          </a:ln>
          <a:effectLst>
            <a:outerShdw algn="tl" blurRad="3855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1435680" y="274320"/>
            <a:ext cx="7497360" cy="1142280"/>
          </a:xfrm>
          <a:prstGeom prst="rect">
            <a:avLst/>
          </a:prstGeom>
        </p:spPr>
        <p:txBody>
          <a:bodyPr lIns="0" rIns="0" tIns="0" bIns="0" anchor="ctr">
            <a:noAutofit/>
          </a:bodyPr>
          <a:p>
            <a:r>
              <a:rPr b="0" lang="en-US" sz="1800" spc="-1" strike="noStrike">
                <a:latin typeface="Arial"/>
              </a:rPr>
              <a:t>Click to edit the title </a:t>
            </a:r>
            <a:r>
              <a:rPr b="0" lang="en-US" sz="1800" spc="-1" strike="noStrike">
                <a:latin typeface="Arial"/>
              </a:rPr>
              <a:t>text format</a:t>
            </a:r>
            <a:endParaRPr b="0" lang="en-US" sz="1800" spc="-1" strike="noStrike">
              <a:latin typeface="Arial"/>
            </a:endParaRPr>
          </a:p>
        </p:txBody>
      </p:sp>
      <p:sp>
        <p:nvSpPr>
          <p:cNvPr id="51"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88" name="CustomShape 1"/>
          <p:cNvSpPr/>
          <p:nvPr/>
        </p:nvSpPr>
        <p:spPr>
          <a:xfrm>
            <a:off x="-815760" y="-815760"/>
            <a:ext cx="1638000" cy="1638000"/>
          </a:xfrm>
          <a:prstGeom prst="pie">
            <a:avLst>
              <a:gd name="adj1" fmla="val 0"/>
              <a:gd name="adj2" fmla="val 5402120"/>
            </a:avLst>
          </a:prstGeom>
          <a:solidFill>
            <a:schemeClr val="bg2">
              <a:tint val="18000"/>
              <a:satMod val="220000"/>
              <a:alpha val="33000"/>
            </a:schemeClr>
          </a:solidFill>
          <a:ln cap="rnd" w="3240">
            <a:solidFill>
              <a:schemeClr val="bg2">
                <a:shade val="70000"/>
                <a:satMod val="200000"/>
                <a:alpha val="100000"/>
              </a:schemeClr>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89" name="CustomShape 2"/>
          <p:cNvSpPr/>
          <p:nvPr/>
        </p:nvSpPr>
        <p:spPr>
          <a:xfrm>
            <a:off x="168840" y="21240"/>
            <a:ext cx="1701360" cy="1701360"/>
          </a:xfrm>
          <a:prstGeom prst="ellipse">
            <a:avLst/>
          </a:prstGeom>
          <a:noFill/>
          <a:ln cap="rnd" w="27360">
            <a:solidFill>
              <a:schemeClr val="bg2">
                <a:tint val="45000"/>
                <a:satMod val="325000"/>
                <a:alpha val="100000"/>
              </a:schemeClr>
            </a:solidFill>
            <a:round/>
          </a:ln>
          <a:effectLst>
            <a:outerShdw algn="tl" blurRad="2540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90" name="CustomShape 3"/>
          <p:cNvSpPr/>
          <p:nvPr/>
        </p:nvSpPr>
        <p:spPr>
          <a:xfrm rot="2315400">
            <a:off x="182880" y="1054440"/>
            <a:ext cx="1125000" cy="1101960"/>
          </a:xfrm>
          <a:prstGeom prst="donut">
            <a:avLst>
              <a:gd name="adj" fmla="val 11833"/>
            </a:avLst>
          </a:prstGeom>
          <a:gradFill rotWithShape="0">
            <a:gsLst>
              <a:gs pos="0">
                <a:srgbClr val="f5f9fd"/>
              </a:gs>
              <a:gs pos="100000">
                <a:srgbClr val="97c0d3"/>
              </a:gs>
            </a:gsLst>
            <a:path path="circle"/>
          </a:gradFill>
          <a:ln cap="rnd" w="7200">
            <a:solidFill>
              <a:schemeClr val="bg2">
                <a:shade val="60000"/>
                <a:satMod val="220000"/>
                <a:alpha val="100000"/>
              </a:schemeClr>
            </a:solidFill>
            <a:round/>
          </a:ln>
          <a:effectLst>
            <a:outerShdw algn="tl" blurRad="12700" dir="4620322" dist="14408"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91" name="CustomShape 4"/>
          <p:cNvSpPr/>
          <p:nvPr/>
        </p:nvSpPr>
        <p:spPr>
          <a:xfrm>
            <a:off x="1013040" y="0"/>
            <a:ext cx="8130240" cy="6857280"/>
          </a:xfrm>
          <a:prstGeom prst="rect">
            <a:avLst/>
          </a:prstGeom>
          <a:solidFill>
            <a:schemeClr val="bg1"/>
          </a:solid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92" name="CustomShape 5"/>
          <p:cNvSpPr/>
          <p:nvPr/>
        </p:nvSpPr>
        <p:spPr>
          <a:xfrm>
            <a:off x="1014840" y="0"/>
            <a:ext cx="72360" cy="6857280"/>
          </a:xfrm>
          <a:prstGeom prst="rect">
            <a:avLst/>
          </a:prstGeom>
          <a:solidFill>
            <a:schemeClr val="bg1"/>
          </a:solidFill>
          <a:ln>
            <a:noFill/>
          </a:ln>
          <a:effectLst>
            <a:outerShdw algn="tl" blurRad="3855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93" name="PlaceHolder 6"/>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94"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131" name="CustomShape 1" hidden="1"/>
          <p:cNvSpPr/>
          <p:nvPr/>
        </p:nvSpPr>
        <p:spPr>
          <a:xfrm>
            <a:off x="-815760" y="-815760"/>
            <a:ext cx="1638000" cy="1638000"/>
          </a:xfrm>
          <a:prstGeom prst="pie">
            <a:avLst>
              <a:gd name="adj1" fmla="val 0"/>
              <a:gd name="adj2" fmla="val 5402120"/>
            </a:avLst>
          </a:prstGeom>
          <a:solidFill>
            <a:schemeClr val="bg2">
              <a:tint val="18000"/>
              <a:satMod val="220000"/>
              <a:alpha val="33000"/>
            </a:schemeClr>
          </a:solidFill>
          <a:ln cap="rnd" w="3240">
            <a:solidFill>
              <a:schemeClr val="bg2">
                <a:shade val="70000"/>
                <a:satMod val="200000"/>
                <a:alpha val="100000"/>
              </a:schemeClr>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32" name="CustomShape 2" hidden="1"/>
          <p:cNvSpPr/>
          <p:nvPr/>
        </p:nvSpPr>
        <p:spPr>
          <a:xfrm>
            <a:off x="168840" y="21240"/>
            <a:ext cx="1701360" cy="1701360"/>
          </a:xfrm>
          <a:prstGeom prst="ellipse">
            <a:avLst/>
          </a:prstGeom>
          <a:noFill/>
          <a:ln cap="rnd" w="27360">
            <a:solidFill>
              <a:schemeClr val="bg2">
                <a:tint val="45000"/>
                <a:satMod val="325000"/>
                <a:alpha val="100000"/>
              </a:schemeClr>
            </a:solidFill>
            <a:round/>
          </a:ln>
          <a:effectLst>
            <a:outerShdw algn="tl" blurRad="2540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133" name="CustomShape 3" hidden="1"/>
          <p:cNvSpPr/>
          <p:nvPr/>
        </p:nvSpPr>
        <p:spPr>
          <a:xfrm rot="2315400">
            <a:off x="182880" y="1054440"/>
            <a:ext cx="1125000" cy="1101960"/>
          </a:xfrm>
          <a:prstGeom prst="donut">
            <a:avLst>
              <a:gd name="adj" fmla="val 11833"/>
            </a:avLst>
          </a:prstGeom>
          <a:gradFill rotWithShape="0">
            <a:gsLst>
              <a:gs pos="0">
                <a:srgbClr val="f5f9fd"/>
              </a:gs>
              <a:gs pos="100000">
                <a:srgbClr val="97c0d3"/>
              </a:gs>
            </a:gsLst>
            <a:path path="circle"/>
          </a:gradFill>
          <a:ln cap="rnd" w="7200">
            <a:solidFill>
              <a:schemeClr val="bg2">
                <a:shade val="60000"/>
                <a:satMod val="220000"/>
                <a:alpha val="100000"/>
              </a:schemeClr>
            </a:solidFill>
            <a:round/>
          </a:ln>
          <a:effectLst>
            <a:outerShdw algn="tl" blurRad="12700" dir="4620322" dist="14408"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134" name="CustomShape 4" hidden="1"/>
          <p:cNvSpPr/>
          <p:nvPr/>
        </p:nvSpPr>
        <p:spPr>
          <a:xfrm>
            <a:off x="1013040" y="0"/>
            <a:ext cx="8130240" cy="6857280"/>
          </a:xfrm>
          <a:prstGeom prst="rect">
            <a:avLst/>
          </a:prstGeom>
          <a:solidFill>
            <a:schemeClr val="bg1"/>
          </a:solid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35" name="CustomShape 5" hidden="1"/>
          <p:cNvSpPr/>
          <p:nvPr/>
        </p:nvSpPr>
        <p:spPr>
          <a:xfrm>
            <a:off x="1014840" y="0"/>
            <a:ext cx="72360" cy="6857280"/>
          </a:xfrm>
          <a:prstGeom prst="rect">
            <a:avLst/>
          </a:prstGeom>
          <a:solidFill>
            <a:schemeClr val="bg1"/>
          </a:solidFill>
          <a:ln>
            <a:noFill/>
          </a:ln>
          <a:effectLst>
            <a:outerShdw algn="tl" blurRad="3855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136" name="CustomShape 6"/>
          <p:cNvSpPr/>
          <p:nvPr/>
        </p:nvSpPr>
        <p:spPr>
          <a:xfrm>
            <a:off x="1014840" y="0"/>
            <a:ext cx="8128440" cy="6857280"/>
          </a:xfrm>
          <a:prstGeom prst="rect">
            <a:avLst/>
          </a:prstGeom>
          <a:solidFill>
            <a:schemeClr val="bg1"/>
          </a:solid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37" name="CustomShape 7"/>
          <p:cNvSpPr/>
          <p:nvPr/>
        </p:nvSpPr>
        <p:spPr>
          <a:xfrm>
            <a:off x="1014840" y="0"/>
            <a:ext cx="72360" cy="6857280"/>
          </a:xfrm>
          <a:prstGeom prst="rect">
            <a:avLst/>
          </a:prstGeom>
          <a:solidFill>
            <a:schemeClr val="bg1"/>
          </a:solidFill>
          <a:ln>
            <a:noFill/>
          </a:ln>
          <a:effectLst>
            <a:outerShdw algn="tl" blurRad="3855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138" name="PlaceHolder 8"/>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139"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176" name="CustomShape 1"/>
          <p:cNvSpPr/>
          <p:nvPr/>
        </p:nvSpPr>
        <p:spPr>
          <a:xfrm>
            <a:off x="0" y="0"/>
            <a:ext cx="9143280" cy="1393200"/>
          </a:xfrm>
          <a:prstGeom prst="rect">
            <a:avLst/>
          </a:prstGeom>
          <a:solidFill>
            <a:srgbClr val="ffffff"/>
          </a:solidFill>
          <a:ln>
            <a:noFill/>
          </a:ln>
        </p:spPr>
        <p:style>
          <a:lnRef idx="0"/>
          <a:fillRef idx="0"/>
          <a:effectRef idx="0"/>
          <a:fontRef idx="minor"/>
        </p:style>
      </p:sp>
      <p:sp>
        <p:nvSpPr>
          <p:cNvPr id="177" name="CustomShape 2"/>
          <p:cNvSpPr/>
          <p:nvPr/>
        </p:nvSpPr>
        <p:spPr>
          <a:xfrm>
            <a:off x="0" y="0"/>
            <a:ext cx="151560" cy="6857280"/>
          </a:xfrm>
          <a:prstGeom prst="rect">
            <a:avLst/>
          </a:prstGeom>
          <a:solidFill>
            <a:srgbClr val="ffffff"/>
          </a:solidFill>
          <a:ln>
            <a:noFill/>
          </a:ln>
        </p:spPr>
        <p:style>
          <a:lnRef idx="0"/>
          <a:fillRef idx="0"/>
          <a:effectRef idx="0"/>
          <a:fontRef idx="minor"/>
        </p:style>
      </p:sp>
      <p:sp>
        <p:nvSpPr>
          <p:cNvPr id="178" name="CustomShape 3"/>
          <p:cNvSpPr/>
          <p:nvPr/>
        </p:nvSpPr>
        <p:spPr>
          <a:xfrm>
            <a:off x="8991720" y="0"/>
            <a:ext cx="151560" cy="6857280"/>
          </a:xfrm>
          <a:prstGeom prst="rect">
            <a:avLst/>
          </a:prstGeom>
          <a:solidFill>
            <a:srgbClr val="ffffff"/>
          </a:solidFill>
          <a:ln>
            <a:noFill/>
          </a:ln>
        </p:spPr>
        <p:style>
          <a:lnRef idx="0"/>
          <a:fillRef idx="0"/>
          <a:effectRef idx="0"/>
          <a:fontRef idx="minor"/>
        </p:style>
      </p:sp>
      <p:sp>
        <p:nvSpPr>
          <p:cNvPr id="179" name="CustomShape 4"/>
          <p:cNvSpPr/>
          <p:nvPr/>
        </p:nvSpPr>
        <p:spPr>
          <a:xfrm>
            <a:off x="152280" y="155520"/>
            <a:ext cx="8832240" cy="6546240"/>
          </a:xfrm>
          <a:prstGeom prst="rect">
            <a:avLst/>
          </a:prstGeom>
          <a:noFill/>
          <a:ln w="9360">
            <a:solidFill>
              <a:schemeClr val="accent3">
                <a:shade val="75000"/>
              </a:schemeClr>
            </a:solidFill>
            <a:miter/>
          </a:ln>
        </p:spPr>
        <p:style>
          <a:lnRef idx="0"/>
          <a:fillRef idx="0"/>
          <a:effectRef idx="0"/>
          <a:fontRef idx="minor"/>
        </p:style>
      </p:sp>
      <p:sp>
        <p:nvSpPr>
          <p:cNvPr id="180" name="Line 5"/>
          <p:cNvSpPr/>
          <p:nvPr/>
        </p:nvSpPr>
        <p:spPr>
          <a:xfrm>
            <a:off x="152280" y="1276200"/>
            <a:ext cx="8832960" cy="0"/>
          </a:xfrm>
          <a:prstGeom prst="line">
            <a:avLst/>
          </a:prstGeom>
          <a:ln w="9360">
            <a:solidFill>
              <a:schemeClr val="accent3">
                <a:shade val="75000"/>
              </a:schemeClr>
            </a:solidFill>
            <a:prstDash val="sysDash"/>
            <a:round/>
          </a:ln>
        </p:spPr>
        <p:style>
          <a:lnRef idx="0"/>
          <a:fillRef idx="0"/>
          <a:effectRef idx="0"/>
          <a:fontRef idx="minor"/>
        </p:style>
      </p:sp>
      <p:sp>
        <p:nvSpPr>
          <p:cNvPr id="181" name="CustomShape 6"/>
          <p:cNvSpPr/>
          <p:nvPr/>
        </p:nvSpPr>
        <p:spPr>
          <a:xfrm>
            <a:off x="4267080" y="955800"/>
            <a:ext cx="608760" cy="608760"/>
          </a:xfrm>
          <a:prstGeom prst="ellipse">
            <a:avLst/>
          </a:prstGeom>
          <a:solidFill>
            <a:srgbClr val="ffffff"/>
          </a:solidFill>
          <a:ln w="15840">
            <a:noFill/>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82" name="CustomShape 7"/>
          <p:cNvSpPr/>
          <p:nvPr/>
        </p:nvSpPr>
        <p:spPr>
          <a:xfrm>
            <a:off x="4362480" y="1050840"/>
            <a:ext cx="418320" cy="420120"/>
          </a:xfrm>
          <a:prstGeom prst="ellipse">
            <a:avLst/>
          </a:prstGeom>
          <a:solidFill>
            <a:srgbClr val="ffffff"/>
          </a:solidFill>
          <a:ln cap="rnd" w="50760">
            <a:solidFill>
              <a:schemeClr val="accent3">
                <a:shade val="75000"/>
              </a:schemeClr>
            </a:solidFill>
            <a:round/>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83" name="PlaceHolder 8"/>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184"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221" name="CustomShape 1"/>
          <p:cNvSpPr/>
          <p:nvPr/>
        </p:nvSpPr>
        <p:spPr>
          <a:xfrm>
            <a:off x="0" y="0"/>
            <a:ext cx="9143280" cy="1393200"/>
          </a:xfrm>
          <a:prstGeom prst="rect">
            <a:avLst/>
          </a:prstGeom>
          <a:solidFill>
            <a:srgbClr val="ffffff"/>
          </a:solidFill>
          <a:ln>
            <a:noFill/>
          </a:ln>
        </p:spPr>
        <p:style>
          <a:lnRef idx="0"/>
          <a:fillRef idx="0"/>
          <a:effectRef idx="0"/>
          <a:fontRef idx="minor"/>
        </p:style>
      </p:sp>
      <p:sp>
        <p:nvSpPr>
          <p:cNvPr id="222" name="CustomShape 2"/>
          <p:cNvSpPr/>
          <p:nvPr/>
        </p:nvSpPr>
        <p:spPr>
          <a:xfrm>
            <a:off x="0" y="0"/>
            <a:ext cx="151560" cy="6857280"/>
          </a:xfrm>
          <a:prstGeom prst="rect">
            <a:avLst/>
          </a:prstGeom>
          <a:solidFill>
            <a:srgbClr val="ffffff"/>
          </a:solidFill>
          <a:ln>
            <a:noFill/>
          </a:ln>
        </p:spPr>
        <p:style>
          <a:lnRef idx="0"/>
          <a:fillRef idx="0"/>
          <a:effectRef idx="0"/>
          <a:fontRef idx="minor"/>
        </p:style>
      </p:sp>
      <p:sp>
        <p:nvSpPr>
          <p:cNvPr id="223" name="CustomShape 3"/>
          <p:cNvSpPr/>
          <p:nvPr/>
        </p:nvSpPr>
        <p:spPr>
          <a:xfrm>
            <a:off x="8991720" y="0"/>
            <a:ext cx="151560" cy="6857280"/>
          </a:xfrm>
          <a:prstGeom prst="rect">
            <a:avLst/>
          </a:prstGeom>
          <a:solidFill>
            <a:srgbClr val="ffffff"/>
          </a:solidFill>
          <a:ln>
            <a:noFill/>
          </a:ln>
        </p:spPr>
        <p:style>
          <a:lnRef idx="0"/>
          <a:fillRef idx="0"/>
          <a:effectRef idx="0"/>
          <a:fontRef idx="minor"/>
        </p:style>
      </p:sp>
      <p:sp>
        <p:nvSpPr>
          <p:cNvPr id="224" name="CustomShape 4"/>
          <p:cNvSpPr/>
          <p:nvPr/>
        </p:nvSpPr>
        <p:spPr>
          <a:xfrm>
            <a:off x="152280" y="155520"/>
            <a:ext cx="8832240" cy="6546240"/>
          </a:xfrm>
          <a:prstGeom prst="rect">
            <a:avLst/>
          </a:prstGeom>
          <a:noFill/>
          <a:ln w="9360">
            <a:solidFill>
              <a:schemeClr val="accent3">
                <a:shade val="75000"/>
              </a:schemeClr>
            </a:solidFill>
            <a:miter/>
          </a:ln>
        </p:spPr>
        <p:style>
          <a:lnRef idx="0"/>
          <a:fillRef idx="0"/>
          <a:effectRef idx="0"/>
          <a:fontRef idx="minor"/>
        </p:style>
      </p:sp>
      <p:sp>
        <p:nvSpPr>
          <p:cNvPr id="225" name="Line 5"/>
          <p:cNvSpPr/>
          <p:nvPr/>
        </p:nvSpPr>
        <p:spPr>
          <a:xfrm>
            <a:off x="152280" y="1276200"/>
            <a:ext cx="8832960" cy="0"/>
          </a:xfrm>
          <a:prstGeom prst="line">
            <a:avLst/>
          </a:prstGeom>
          <a:ln w="9360">
            <a:solidFill>
              <a:schemeClr val="accent3">
                <a:shade val="75000"/>
              </a:schemeClr>
            </a:solidFill>
            <a:prstDash val="sysDash"/>
            <a:round/>
          </a:ln>
        </p:spPr>
        <p:style>
          <a:lnRef idx="0"/>
          <a:fillRef idx="0"/>
          <a:effectRef idx="0"/>
          <a:fontRef idx="minor"/>
        </p:style>
      </p:sp>
      <p:sp>
        <p:nvSpPr>
          <p:cNvPr id="226" name="CustomShape 6"/>
          <p:cNvSpPr/>
          <p:nvPr/>
        </p:nvSpPr>
        <p:spPr>
          <a:xfrm>
            <a:off x="4267080" y="955800"/>
            <a:ext cx="608760" cy="608760"/>
          </a:xfrm>
          <a:prstGeom prst="ellipse">
            <a:avLst/>
          </a:prstGeom>
          <a:solidFill>
            <a:srgbClr val="ffffff"/>
          </a:solidFill>
          <a:ln w="15840">
            <a:noFill/>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227" name="CustomShape 7"/>
          <p:cNvSpPr/>
          <p:nvPr/>
        </p:nvSpPr>
        <p:spPr>
          <a:xfrm>
            <a:off x="4362480" y="1050840"/>
            <a:ext cx="418320" cy="420120"/>
          </a:xfrm>
          <a:prstGeom prst="ellipse">
            <a:avLst/>
          </a:prstGeom>
          <a:solidFill>
            <a:srgbClr val="ffffff"/>
          </a:solidFill>
          <a:ln cap="rnd" w="50760">
            <a:solidFill>
              <a:schemeClr val="accent3">
                <a:shade val="75000"/>
              </a:schemeClr>
            </a:solidFill>
            <a:round/>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228" name="PlaceHolder 8"/>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229"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7.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wmf"/><Relationship Id="rId4" Type="http://schemas.openxmlformats.org/officeDocument/2006/relationships/slideLayout" Target="../slideLayouts/slideLayout37.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7.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7.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7.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7.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wmf"/><Relationship Id="rId3" Type="http://schemas.openxmlformats.org/officeDocument/2006/relationships/slideLayout" Target="../slideLayouts/slideLayout17.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7.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7.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7.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7.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9.wmf"/><Relationship Id="rId2" Type="http://schemas.openxmlformats.org/officeDocument/2006/relationships/image" Target="../media/image30.wmf"/><Relationship Id="rId3"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7.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7.xml"/><Relationship Id="rId3" Type="http://schemas.openxmlformats.org/officeDocument/2006/relationships/notesSlide" Target="../notesSlides/notesSlide35.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7.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2" name="Picture 2" descr="http://hepm-highered.pearsoned.com/mdb/bigcovers/2/0205171192_i.jpg"/>
          <p:cNvPicPr/>
          <p:nvPr/>
        </p:nvPicPr>
        <p:blipFill>
          <a:blip r:embed="rId1"/>
          <a:stretch/>
        </p:blipFill>
        <p:spPr>
          <a:xfrm>
            <a:off x="2133720" y="0"/>
            <a:ext cx="5562000" cy="6857280"/>
          </a:xfrm>
          <a:prstGeom prst="rect">
            <a:avLst/>
          </a:prstGeom>
          <a:ln>
            <a:noFill/>
          </a:ln>
        </p:spPr>
      </p:pic>
      <p:sp>
        <p:nvSpPr>
          <p:cNvPr id="273" name="CustomShape 1"/>
          <p:cNvSpPr/>
          <p:nvPr/>
        </p:nvSpPr>
        <p:spPr>
          <a:xfrm rot="16200000">
            <a:off x="6981840" y="475380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97" name="CustomShape 1"/>
          <p:cNvSpPr/>
          <p:nvPr/>
        </p:nvSpPr>
        <p:spPr>
          <a:xfrm>
            <a:off x="723960" y="105120"/>
            <a:ext cx="86860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000" spc="-1" strike="noStrike" u="sng">
                <a:solidFill>
                  <a:srgbClr val="002060"/>
                </a:solidFill>
                <a:uFillTx/>
                <a:latin typeface="Gill Sans MT"/>
              </a:rPr>
              <a:t>1-Defining Your Research Subject</a:t>
            </a:r>
            <a:endParaRPr b="0" lang="en-US" sz="4000" spc="-1" strike="noStrike">
              <a:latin typeface="Arial"/>
            </a:endParaRPr>
          </a:p>
        </p:txBody>
      </p:sp>
      <p:sp>
        <p:nvSpPr>
          <p:cNvPr id="298" name="CustomShape 2"/>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
        <p:nvSpPr>
          <p:cNvPr id="299" name="CustomShape 3"/>
          <p:cNvSpPr/>
          <p:nvPr/>
        </p:nvSpPr>
        <p:spPr>
          <a:xfrm>
            <a:off x="1066680" y="1828800"/>
            <a:ext cx="8000280" cy="4842360"/>
          </a:xfrm>
          <a:prstGeom prst="rect">
            <a:avLst/>
          </a:prstGeom>
          <a:noFill/>
          <a:ln>
            <a:noFill/>
          </a:ln>
        </p:spPr>
        <p:style>
          <a:lnRef idx="0"/>
          <a:fillRef idx="0"/>
          <a:effectRef idx="0"/>
          <a:fontRef idx="minor"/>
        </p:style>
        <p:txBody>
          <a:bodyPr lIns="90000" rIns="90000" tIns="45000" bIns="45000">
            <a:spAutoFit/>
          </a:bodyPr>
          <a:p>
            <a:pPr marL="457200" indent="-456480">
              <a:lnSpc>
                <a:spcPct val="100000"/>
              </a:lnSpc>
              <a:buClr>
                <a:srgbClr val="000000"/>
              </a:buClr>
              <a:buFont typeface="Wingdings" charset="2"/>
              <a:buChar char=""/>
            </a:pPr>
            <a:r>
              <a:rPr b="0" lang="en-US" sz="3200" spc="-1" strike="noStrike">
                <a:solidFill>
                  <a:srgbClr val="000000"/>
                </a:solidFill>
                <a:latin typeface="Gill Sans MT"/>
                <a:ea typeface="DejaVu Sans"/>
              </a:rPr>
              <a:t>Develop a </a:t>
            </a:r>
            <a:r>
              <a:rPr b="0" i="1" lang="en-US" sz="3200" spc="-1" strike="noStrike">
                <a:solidFill>
                  <a:srgbClr val="ff0000"/>
                </a:solidFill>
                <a:latin typeface="Gill Sans MT"/>
                <a:ea typeface="DejaVu Sans"/>
              </a:rPr>
              <a:t>Logical Map  </a:t>
            </a:r>
            <a:endParaRPr b="0" lang="en-US" sz="3200" spc="-1" strike="noStrike">
              <a:latin typeface="Arial"/>
            </a:endParaRPr>
          </a:p>
          <a:p>
            <a:pPr>
              <a:lnSpc>
                <a:spcPct val="100000"/>
              </a:lnSpc>
            </a:pPr>
            <a:r>
              <a:rPr b="0" lang="en-US" sz="3200" spc="-1" strike="noStrike">
                <a:solidFill>
                  <a:srgbClr val="000000"/>
                </a:solidFill>
                <a:latin typeface="Gill Sans MT"/>
                <a:ea typeface="DejaVu Sans"/>
              </a:rPr>
              <a:t>Identify What You Know</a:t>
            </a:r>
            <a:endParaRPr b="0" lang="en-US" sz="3200" spc="-1" strike="noStrike">
              <a:latin typeface="Arial"/>
            </a:endParaRPr>
          </a:p>
          <a:p>
            <a:pPr>
              <a:lnSpc>
                <a:spcPct val="100000"/>
              </a:lnSpc>
            </a:pPr>
            <a:r>
              <a:rPr b="0" i="1" lang="en-US" sz="3200" spc="-1" strike="noStrike">
                <a:solidFill>
                  <a:srgbClr val="000000"/>
                </a:solidFill>
                <a:latin typeface="Gill Sans MT"/>
                <a:ea typeface="DejaVu Sans"/>
              </a:rPr>
              <a:t>Highlight areas that need more research</a:t>
            </a:r>
            <a:endParaRPr b="0" lang="en-US" sz="3200" spc="-1" strike="noStrike">
              <a:latin typeface="Arial"/>
            </a:endParaRPr>
          </a:p>
          <a:p>
            <a:pPr>
              <a:lnSpc>
                <a:spcPct val="100000"/>
              </a:lnSpc>
            </a:pPr>
            <a:r>
              <a:rPr b="0" i="1" lang="en-US" sz="3200" spc="-1" strike="noStrike">
                <a:solidFill>
                  <a:srgbClr val="00b050"/>
                </a:solidFill>
                <a:latin typeface="Gill Sans MT"/>
                <a:ea typeface="DejaVu Sans"/>
              </a:rPr>
              <a:t>[</a:t>
            </a:r>
            <a:r>
              <a:rPr b="1" i="1" lang="en-US" sz="3200" spc="-1" strike="noStrike">
                <a:solidFill>
                  <a:srgbClr val="00b050"/>
                </a:solidFill>
                <a:latin typeface="Gill Sans MT"/>
                <a:ea typeface="DejaVu Sans"/>
              </a:rPr>
              <a:t>Violence among children] </a:t>
            </a:r>
            <a:endParaRPr b="0" lang="en-US" sz="3200" spc="-1" strike="noStrike">
              <a:latin typeface="Arial"/>
            </a:endParaRPr>
          </a:p>
          <a:p>
            <a:pPr marL="457200" indent="-456480">
              <a:lnSpc>
                <a:spcPct val="100000"/>
              </a:lnSpc>
              <a:buClr>
                <a:srgbClr val="000000"/>
              </a:buClr>
              <a:buFont typeface="Wingdings" charset="2"/>
              <a:buChar char=""/>
            </a:pPr>
            <a:r>
              <a:rPr b="0" i="1" lang="en-US" sz="3200" spc="-1" strike="noStrike">
                <a:solidFill>
                  <a:srgbClr val="000000"/>
                </a:solidFill>
                <a:latin typeface="Gill Sans MT"/>
                <a:ea typeface="DejaVu Sans"/>
              </a:rPr>
              <a:t> “</a:t>
            </a:r>
            <a:r>
              <a:rPr b="0" i="1" lang="en-US" sz="3200" spc="-1" strike="noStrike">
                <a:solidFill>
                  <a:srgbClr val="002060"/>
                </a:solidFill>
                <a:latin typeface="Gill Sans MT"/>
                <a:ea typeface="DejaVu Sans"/>
              </a:rPr>
              <a:t>The subjects are too many to be handled in the time available</a:t>
            </a:r>
            <a:r>
              <a:rPr b="0" i="1" lang="en-US" sz="3200" spc="-1" strike="noStrike">
                <a:solidFill>
                  <a:srgbClr val="000000"/>
                </a:solidFill>
                <a:latin typeface="Gill Sans MT"/>
                <a:ea typeface="DejaVu Sans"/>
              </a:rPr>
              <a:t>.” </a:t>
            </a:r>
            <a:endParaRPr b="0" lang="en-US" sz="3200" spc="-1" strike="noStrike">
              <a:latin typeface="Arial"/>
            </a:endParaRPr>
          </a:p>
          <a:p>
            <a:pPr marL="457200" indent="-456480">
              <a:lnSpc>
                <a:spcPct val="100000"/>
              </a:lnSpc>
              <a:buClr>
                <a:srgbClr val="ff0000"/>
              </a:buClr>
              <a:buFont typeface="Wingdings" charset="2"/>
              <a:buChar char=""/>
            </a:pPr>
            <a:r>
              <a:rPr b="0" lang="en-US" sz="3200" spc="-1" strike="noStrike">
                <a:solidFill>
                  <a:srgbClr val="ff0000"/>
                </a:solidFill>
                <a:latin typeface="Gill Sans MT"/>
                <a:ea typeface="DejaVu Sans"/>
              </a:rPr>
              <a:t>Narrow</a:t>
            </a:r>
            <a:r>
              <a:rPr b="0" lang="en-US" sz="3200" spc="-1" strike="noStrike">
                <a:solidFill>
                  <a:srgbClr val="000000"/>
                </a:solidFill>
                <a:latin typeface="Gill Sans MT"/>
                <a:ea typeface="DejaVu Sans"/>
              </a:rPr>
              <a:t> Your Research Subject</a:t>
            </a:r>
            <a:endParaRPr b="0" lang="en-US" sz="3200" spc="-1" strike="noStrike">
              <a:latin typeface="Arial"/>
            </a:endParaRPr>
          </a:p>
          <a:p>
            <a:pPr>
              <a:lnSpc>
                <a:spcPct val="100000"/>
              </a:lnSpc>
            </a:pPr>
            <a:r>
              <a:rPr b="1" lang="en-US" sz="2800" spc="-1" strike="noStrike">
                <a:solidFill>
                  <a:srgbClr val="00b050"/>
                </a:solidFill>
                <a:latin typeface="Gill Sans MT"/>
                <a:ea typeface="DejaVu Sans"/>
              </a:rPr>
              <a:t>[ Effect of Violent T.V. shows on boys]</a:t>
            </a:r>
            <a:endParaRPr b="0" lang="en-US" sz="2800" spc="-1" strike="noStrike">
              <a:latin typeface="Arial"/>
            </a:endParaRPr>
          </a:p>
          <a:p>
            <a:pPr marL="457200" indent="-456480">
              <a:lnSpc>
                <a:spcPct val="100000"/>
              </a:lnSpc>
              <a:buClr>
                <a:srgbClr val="000000"/>
              </a:buClr>
              <a:buFont typeface="Arial"/>
              <a:buChar char="•"/>
            </a:pPr>
            <a:r>
              <a:rPr b="0" lang="en-US" sz="2800" spc="-1" strike="noStrike">
                <a:solidFill>
                  <a:srgbClr val="000000"/>
                </a:solidFill>
                <a:latin typeface="Gill Sans MT"/>
                <a:ea typeface="DejaVu Sans"/>
              </a:rPr>
              <a:t>Choose </a:t>
            </a:r>
            <a:r>
              <a:rPr b="0" lang="en-US" sz="2800" spc="-1" strike="noStrike">
                <a:solidFill>
                  <a:srgbClr val="002060"/>
                </a:solidFill>
                <a:latin typeface="Gill Sans MT"/>
                <a:ea typeface="DejaVu Sans"/>
              </a:rPr>
              <a:t>an angle </a:t>
            </a:r>
            <a:r>
              <a:rPr b="0" lang="en-US" sz="2800" spc="-1" strike="noStrike">
                <a:solidFill>
                  <a:srgbClr val="000000"/>
                </a:solidFill>
                <a:latin typeface="Gill Sans MT"/>
                <a:ea typeface="DejaVu Sans"/>
              </a:rPr>
              <a:t>on the subject </a:t>
            </a:r>
            <a:endParaRPr b="0" lang="en-US" sz="2800" spc="-1" strike="noStrike">
              <a:latin typeface="Arial"/>
            </a:endParaRPr>
          </a:p>
        </p:txBody>
      </p:sp>
      <p:pic>
        <p:nvPicPr>
          <p:cNvPr id="300" name="Picture 2" descr=""/>
          <p:cNvPicPr/>
          <p:nvPr/>
        </p:nvPicPr>
        <p:blipFill>
          <a:blip r:embed="rId2"/>
          <a:stretch/>
        </p:blipFill>
        <p:spPr>
          <a:xfrm>
            <a:off x="6400800" y="842400"/>
            <a:ext cx="3206160" cy="1626480"/>
          </a:xfrm>
          <a:prstGeom prst="rect">
            <a:avLst/>
          </a:prstGeom>
          <a:ln>
            <a:noFill/>
          </a:ln>
        </p:spPr>
      </p:pic>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childTnLst>
                  <p:par>
                    <p:cTn id="73" fill="hold">
                      <p:stCondLst>
                        <p:cond delay="indefinite"/>
                      </p:stCondLst>
                      <p:childTnLst>
                        <p:par>
                          <p:cTn id="74" fill="hold">
                            <p:stCondLst>
                              <p:cond delay="0"/>
                            </p:stCondLst>
                            <p:childTnLst>
                              <p:par>
                                <p:cTn id="75" nodeType="clickEffect" fill="hold" presetClass="entr" presetID="2" presetSubtype="4">
                                  <p:stCondLst>
                                    <p:cond delay="0"/>
                                  </p:stCondLst>
                                  <p:childTnLst>
                                    <p:set>
                                      <p:cBhvr>
                                        <p:cTn id="76" dur="1" fill="hold">
                                          <p:stCondLst>
                                            <p:cond delay="0"/>
                                          </p:stCondLst>
                                        </p:cTn>
                                        <p:tgtEl>
                                          <p:spTgt spid="299">
                                            <p:txEl>
                                              <p:pRg st="1" end="1"/>
                                            </p:txEl>
                                          </p:spTgt>
                                        </p:tgtEl>
                                        <p:attrNameLst>
                                          <p:attrName>style.visibility</p:attrName>
                                        </p:attrNameLst>
                                      </p:cBhvr>
                                      <p:to>
                                        <p:strVal val="visible"/>
                                      </p:to>
                                    </p:set>
                                    <p:anim calcmode="lin" valueType="num">
                                      <p:cBhvr additive="repl">
                                        <p:cTn id="77" dur="500" fill="hold"/>
                                        <p:tgtEl>
                                          <p:spTgt spid="299">
                                            <p:txEl>
                                              <p:pRg st="1" end="1"/>
                                            </p:txEl>
                                          </p:spTgt>
                                        </p:tgtEl>
                                        <p:attrNameLst>
                                          <p:attrName>ppt_x</p:attrName>
                                        </p:attrNameLst>
                                      </p:cBhvr>
                                      <p:tavLst>
                                        <p:tav tm="0">
                                          <p:val>
                                            <p:strVal val="#ppt_x"/>
                                          </p:val>
                                        </p:tav>
                                        <p:tav tm="100000">
                                          <p:val>
                                            <p:strVal val="#ppt_x"/>
                                          </p:val>
                                        </p:tav>
                                      </p:tavLst>
                                    </p:anim>
                                    <p:anim calcmode="lin" valueType="num">
                                      <p:cBhvr additive="repl">
                                        <p:cTn id="78" dur="500" fill="hold"/>
                                        <p:tgtEl>
                                          <p:spTgt spid="299">
                                            <p:txEl>
                                              <p:pRg st="1" end="1"/>
                                            </p:txEl>
                                          </p:spTgt>
                                        </p:tgtEl>
                                        <p:attrNameLst>
                                          <p:attrName>ppt_y</p:attrName>
                                        </p:attrNameLst>
                                      </p:cBhvr>
                                      <p:tavLst>
                                        <p:tav tm="0">
                                          <p:val>
                                            <p:strVal val="1+#ppt_h/2"/>
                                          </p:val>
                                        </p:tav>
                                        <p:tav tm="100000">
                                          <p:val>
                                            <p:strVal val="#ppt_y"/>
                                          </p:val>
                                        </p:tav>
                                      </p:tavLst>
                                    </p:anim>
                                  </p:childTnLst>
                                </p:cTn>
                              </p:par>
                              <p:par>
                                <p:cTn id="79" nodeType="withEffect" fill="hold" presetClass="entr" presetID="2" presetSubtype="4">
                                  <p:stCondLst>
                                    <p:cond delay="0"/>
                                  </p:stCondLst>
                                  <p:childTnLst>
                                    <p:set>
                                      <p:cBhvr>
                                        <p:cTn id="80" dur="1" fill="hold">
                                          <p:stCondLst>
                                            <p:cond delay="0"/>
                                          </p:stCondLst>
                                        </p:cTn>
                                        <p:tgtEl>
                                          <p:spTgt spid="299">
                                            <p:txEl>
                                              <p:pRg st="2" end="2"/>
                                            </p:txEl>
                                          </p:spTgt>
                                        </p:tgtEl>
                                        <p:attrNameLst>
                                          <p:attrName>style.visibility</p:attrName>
                                        </p:attrNameLst>
                                      </p:cBhvr>
                                      <p:to>
                                        <p:strVal val="visible"/>
                                      </p:to>
                                    </p:set>
                                    <p:anim calcmode="lin" valueType="num">
                                      <p:cBhvr additive="repl">
                                        <p:cTn id="81" dur="500" fill="hold"/>
                                        <p:tgtEl>
                                          <p:spTgt spid="299">
                                            <p:txEl>
                                              <p:pRg st="2" end="2"/>
                                            </p:txEl>
                                          </p:spTgt>
                                        </p:tgtEl>
                                        <p:attrNameLst>
                                          <p:attrName>ppt_x</p:attrName>
                                        </p:attrNameLst>
                                      </p:cBhvr>
                                      <p:tavLst>
                                        <p:tav tm="0">
                                          <p:val>
                                            <p:strVal val="#ppt_x"/>
                                          </p:val>
                                        </p:tav>
                                        <p:tav tm="100000">
                                          <p:val>
                                            <p:strVal val="#ppt_x"/>
                                          </p:val>
                                        </p:tav>
                                      </p:tavLst>
                                    </p:anim>
                                    <p:anim calcmode="lin" valueType="num">
                                      <p:cBhvr additive="repl">
                                        <p:cTn id="82" dur="500" fill="hold"/>
                                        <p:tgtEl>
                                          <p:spTgt spid="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2" presetSubtype="4">
                                  <p:stCondLst>
                                    <p:cond delay="0"/>
                                  </p:stCondLst>
                                  <p:childTnLst>
                                    <p:set>
                                      <p:cBhvr>
                                        <p:cTn id="86" dur="1" fill="hold">
                                          <p:stCondLst>
                                            <p:cond delay="0"/>
                                          </p:stCondLst>
                                        </p:cTn>
                                        <p:tgtEl>
                                          <p:spTgt spid="299">
                                            <p:txEl>
                                              <p:pRg st="3" end="3"/>
                                            </p:txEl>
                                          </p:spTgt>
                                        </p:tgtEl>
                                        <p:attrNameLst>
                                          <p:attrName>style.visibility</p:attrName>
                                        </p:attrNameLst>
                                      </p:cBhvr>
                                      <p:to>
                                        <p:strVal val="visible"/>
                                      </p:to>
                                    </p:set>
                                    <p:anim calcmode="lin" valueType="num">
                                      <p:cBhvr additive="repl">
                                        <p:cTn id="87" dur="500" fill="hold"/>
                                        <p:tgtEl>
                                          <p:spTgt spid="299">
                                            <p:txEl>
                                              <p:pRg st="3" end="3"/>
                                            </p:txEl>
                                          </p:spTgt>
                                        </p:tgtEl>
                                        <p:attrNameLst>
                                          <p:attrName>ppt_x</p:attrName>
                                        </p:attrNameLst>
                                      </p:cBhvr>
                                      <p:tavLst>
                                        <p:tav tm="0">
                                          <p:val>
                                            <p:strVal val="#ppt_x"/>
                                          </p:val>
                                        </p:tav>
                                        <p:tav tm="100000">
                                          <p:val>
                                            <p:strVal val="#ppt_x"/>
                                          </p:val>
                                        </p:tav>
                                      </p:tavLst>
                                    </p:anim>
                                    <p:anim calcmode="lin" valueType="num">
                                      <p:cBhvr additive="repl">
                                        <p:cTn id="88" dur="500" fill="hold"/>
                                        <p:tgtEl>
                                          <p:spTgt spid="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2" presetSubtype="4">
                                  <p:stCondLst>
                                    <p:cond delay="0"/>
                                  </p:stCondLst>
                                  <p:childTnLst>
                                    <p:set>
                                      <p:cBhvr>
                                        <p:cTn id="92" dur="1" fill="hold">
                                          <p:stCondLst>
                                            <p:cond delay="0"/>
                                          </p:stCondLst>
                                        </p:cTn>
                                        <p:tgtEl>
                                          <p:spTgt spid="299">
                                            <p:txEl>
                                              <p:pRg st="4" end="4"/>
                                            </p:txEl>
                                          </p:spTgt>
                                        </p:tgtEl>
                                        <p:attrNameLst>
                                          <p:attrName>style.visibility</p:attrName>
                                        </p:attrNameLst>
                                      </p:cBhvr>
                                      <p:to>
                                        <p:strVal val="visible"/>
                                      </p:to>
                                    </p:set>
                                    <p:anim calcmode="lin" valueType="num">
                                      <p:cBhvr additive="repl">
                                        <p:cTn id="93" dur="500" fill="hold"/>
                                        <p:tgtEl>
                                          <p:spTgt spid="299">
                                            <p:txEl>
                                              <p:pRg st="4" end="4"/>
                                            </p:txEl>
                                          </p:spTgt>
                                        </p:tgtEl>
                                        <p:attrNameLst>
                                          <p:attrName>ppt_x</p:attrName>
                                        </p:attrNameLst>
                                      </p:cBhvr>
                                      <p:tavLst>
                                        <p:tav tm="0">
                                          <p:val>
                                            <p:strVal val="#ppt_x"/>
                                          </p:val>
                                        </p:tav>
                                        <p:tav tm="100000">
                                          <p:val>
                                            <p:strVal val="#ppt_x"/>
                                          </p:val>
                                        </p:tav>
                                      </p:tavLst>
                                    </p:anim>
                                    <p:anim calcmode="lin" valueType="num">
                                      <p:cBhvr additive="repl">
                                        <p:cTn id="94" dur="500" fill="hold"/>
                                        <p:tgtEl>
                                          <p:spTgt spid="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2" presetSubtype="4">
                                  <p:stCondLst>
                                    <p:cond delay="0"/>
                                  </p:stCondLst>
                                  <p:childTnLst>
                                    <p:set>
                                      <p:cBhvr>
                                        <p:cTn id="98" dur="1" fill="hold">
                                          <p:stCondLst>
                                            <p:cond delay="0"/>
                                          </p:stCondLst>
                                        </p:cTn>
                                        <p:tgtEl>
                                          <p:spTgt spid="300"/>
                                        </p:tgtEl>
                                        <p:attrNameLst>
                                          <p:attrName>style.visibility</p:attrName>
                                        </p:attrNameLst>
                                      </p:cBhvr>
                                      <p:to>
                                        <p:strVal val="visible"/>
                                      </p:to>
                                    </p:set>
                                    <p:anim calcmode="lin" valueType="num">
                                      <p:cBhvr additive="repl">
                                        <p:cTn id="99" dur="500" fill="hold"/>
                                        <p:tgtEl>
                                          <p:spTgt spid="300"/>
                                        </p:tgtEl>
                                        <p:attrNameLst>
                                          <p:attrName>ppt_x</p:attrName>
                                        </p:attrNameLst>
                                      </p:cBhvr>
                                      <p:tavLst>
                                        <p:tav tm="0">
                                          <p:val>
                                            <p:strVal val="#ppt_x"/>
                                          </p:val>
                                        </p:tav>
                                        <p:tav tm="100000">
                                          <p:val>
                                            <p:strVal val="#ppt_x"/>
                                          </p:val>
                                        </p:tav>
                                      </p:tavLst>
                                    </p:anim>
                                    <p:anim calcmode="lin" valueType="num">
                                      <p:cBhvr additive="repl">
                                        <p:cTn id="100" dur="500" fill="hold"/>
                                        <p:tgtEl>
                                          <p:spTgt spid="300"/>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2" presetSubtype="4">
                                  <p:stCondLst>
                                    <p:cond delay="0"/>
                                  </p:stCondLst>
                                  <p:childTnLst>
                                    <p:set>
                                      <p:cBhvr>
                                        <p:cTn id="104" dur="1" fill="hold">
                                          <p:stCondLst>
                                            <p:cond delay="0"/>
                                          </p:stCondLst>
                                        </p:cTn>
                                        <p:tgtEl>
                                          <p:spTgt spid="299">
                                            <p:txEl>
                                              <p:pRg st="5" end="5"/>
                                            </p:txEl>
                                          </p:spTgt>
                                        </p:tgtEl>
                                        <p:attrNameLst>
                                          <p:attrName>style.visibility</p:attrName>
                                        </p:attrNameLst>
                                      </p:cBhvr>
                                      <p:to>
                                        <p:strVal val="visible"/>
                                      </p:to>
                                    </p:set>
                                    <p:anim calcmode="lin" valueType="num">
                                      <p:cBhvr additive="repl">
                                        <p:cTn id="105" dur="500" fill="hold"/>
                                        <p:tgtEl>
                                          <p:spTgt spid="299">
                                            <p:txEl>
                                              <p:pRg st="5" end="5"/>
                                            </p:txEl>
                                          </p:spTgt>
                                        </p:tgtEl>
                                        <p:attrNameLst>
                                          <p:attrName>ppt_x</p:attrName>
                                        </p:attrNameLst>
                                      </p:cBhvr>
                                      <p:tavLst>
                                        <p:tav tm="0">
                                          <p:val>
                                            <p:strVal val="#ppt_x"/>
                                          </p:val>
                                        </p:tav>
                                        <p:tav tm="100000">
                                          <p:val>
                                            <p:strVal val="#ppt_x"/>
                                          </p:val>
                                        </p:tav>
                                      </p:tavLst>
                                    </p:anim>
                                    <p:anim calcmode="lin" valueType="num">
                                      <p:cBhvr additive="repl">
                                        <p:cTn id="106" dur="500" fill="hold"/>
                                        <p:tgtEl>
                                          <p:spTgt spid="2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2" presetSubtype="4">
                                  <p:stCondLst>
                                    <p:cond delay="0"/>
                                  </p:stCondLst>
                                  <p:childTnLst>
                                    <p:set>
                                      <p:cBhvr>
                                        <p:cTn id="110" dur="1" fill="hold">
                                          <p:stCondLst>
                                            <p:cond delay="0"/>
                                          </p:stCondLst>
                                        </p:cTn>
                                        <p:tgtEl>
                                          <p:spTgt spid="299">
                                            <p:txEl>
                                              <p:pRg st="6" end="6"/>
                                            </p:txEl>
                                          </p:spTgt>
                                        </p:tgtEl>
                                        <p:attrNameLst>
                                          <p:attrName>style.visibility</p:attrName>
                                        </p:attrNameLst>
                                      </p:cBhvr>
                                      <p:to>
                                        <p:strVal val="visible"/>
                                      </p:to>
                                    </p:set>
                                    <p:anim calcmode="lin" valueType="num">
                                      <p:cBhvr additive="repl">
                                        <p:cTn id="111" dur="500" fill="hold"/>
                                        <p:tgtEl>
                                          <p:spTgt spid="299">
                                            <p:txEl>
                                              <p:pRg st="6" end="6"/>
                                            </p:txEl>
                                          </p:spTgt>
                                        </p:tgtEl>
                                        <p:attrNameLst>
                                          <p:attrName>ppt_x</p:attrName>
                                        </p:attrNameLst>
                                      </p:cBhvr>
                                      <p:tavLst>
                                        <p:tav tm="0">
                                          <p:val>
                                            <p:strVal val="#ppt_x"/>
                                          </p:val>
                                        </p:tav>
                                        <p:tav tm="100000">
                                          <p:val>
                                            <p:strVal val="#ppt_x"/>
                                          </p:val>
                                        </p:tav>
                                      </p:tavLst>
                                    </p:anim>
                                    <p:anim calcmode="lin" valueType="num">
                                      <p:cBhvr additive="repl">
                                        <p:cTn id="112" dur="500" fill="hold"/>
                                        <p:tgtEl>
                                          <p:spTgt spid="299">
                                            <p:txEl>
                                              <p:pRg st="6" end="6"/>
                                            </p:txEl>
                                          </p:spTgt>
                                        </p:tgtEl>
                                        <p:attrNameLst>
                                          <p:attrName>ppt_y</p:attrName>
                                        </p:attrNameLst>
                                      </p:cBhvr>
                                      <p:tavLst>
                                        <p:tav tm="0">
                                          <p:val>
                                            <p:strVal val="1+#ppt_h/2"/>
                                          </p:val>
                                        </p:tav>
                                        <p:tav tm="100000">
                                          <p:val>
                                            <p:strVal val="#ppt_y"/>
                                          </p:val>
                                        </p:tav>
                                      </p:tavLst>
                                    </p:anim>
                                  </p:childTnLst>
                                </p:cTn>
                              </p:par>
                              <p:par>
                                <p:cTn id="113" nodeType="withEffect" fill="hold" presetClass="entr" presetID="2" presetSubtype="4">
                                  <p:stCondLst>
                                    <p:cond delay="0"/>
                                  </p:stCondLst>
                                  <p:childTnLst>
                                    <p:set>
                                      <p:cBhvr>
                                        <p:cTn id="114" dur="1" fill="hold">
                                          <p:stCondLst>
                                            <p:cond delay="0"/>
                                          </p:stCondLst>
                                        </p:cTn>
                                        <p:tgtEl>
                                          <p:spTgt spid="299">
                                            <p:txEl>
                                              <p:pRg st="7" end="7"/>
                                            </p:txEl>
                                          </p:spTgt>
                                        </p:tgtEl>
                                        <p:attrNameLst>
                                          <p:attrName>style.visibility</p:attrName>
                                        </p:attrNameLst>
                                      </p:cBhvr>
                                      <p:to>
                                        <p:strVal val="visible"/>
                                      </p:to>
                                    </p:set>
                                    <p:anim calcmode="lin" valueType="num">
                                      <p:cBhvr additive="repl">
                                        <p:cTn id="115" dur="500" fill="hold"/>
                                        <p:tgtEl>
                                          <p:spTgt spid="299">
                                            <p:txEl>
                                              <p:pRg st="7" end="7"/>
                                            </p:txEl>
                                          </p:spTgt>
                                        </p:tgtEl>
                                        <p:attrNameLst>
                                          <p:attrName>ppt_x</p:attrName>
                                        </p:attrNameLst>
                                      </p:cBhvr>
                                      <p:tavLst>
                                        <p:tav tm="0">
                                          <p:val>
                                            <p:strVal val="#ppt_x"/>
                                          </p:val>
                                        </p:tav>
                                        <p:tav tm="100000">
                                          <p:val>
                                            <p:strVal val="#ppt_x"/>
                                          </p:val>
                                        </p:tav>
                                      </p:tavLst>
                                    </p:anim>
                                    <p:anim calcmode="lin" valueType="num">
                                      <p:cBhvr additive="repl">
                                        <p:cTn id="116" dur="500" fill="hold"/>
                                        <p:tgtEl>
                                          <p:spTgt spid="29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01" name="CustomShape 1"/>
          <p:cNvSpPr/>
          <p:nvPr/>
        </p:nvSpPr>
        <p:spPr>
          <a:xfrm>
            <a:off x="5715000" y="6305400"/>
            <a:ext cx="289476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2015, 2012, 2010 by Pearson Education, Inc. All rights reserved. </a:t>
            </a:r>
            <a:endParaRPr b="0" lang="en-US" sz="1200" spc="-1" strike="noStrike">
              <a:latin typeface="Arial"/>
            </a:endParaRPr>
          </a:p>
        </p:txBody>
      </p:sp>
      <p:pic>
        <p:nvPicPr>
          <p:cNvPr id="302" name="Picture 2" descr=""/>
          <p:cNvPicPr/>
          <p:nvPr/>
        </p:nvPicPr>
        <p:blipFill>
          <a:blip r:embed="rId2"/>
          <a:stretch/>
        </p:blipFill>
        <p:spPr>
          <a:xfrm>
            <a:off x="1160280" y="990720"/>
            <a:ext cx="7476840" cy="4695480"/>
          </a:xfrm>
          <a:prstGeom prst="rect">
            <a:avLst/>
          </a:prstGeom>
          <a:ln>
            <a:noFill/>
          </a:ln>
        </p:spPr>
      </p:pic>
      <p:sp>
        <p:nvSpPr>
          <p:cNvPr id="303" name="CustomShape 2"/>
          <p:cNvSpPr/>
          <p:nvPr/>
        </p:nvSpPr>
        <p:spPr>
          <a:xfrm>
            <a:off x="1295280" y="120600"/>
            <a:ext cx="7497360" cy="1142280"/>
          </a:xfrm>
          <a:prstGeom prst="rect">
            <a:avLst/>
          </a:prstGeom>
          <a:noFill/>
          <a:ln>
            <a:noFill/>
          </a:ln>
        </p:spPr>
        <p:style>
          <a:lnRef idx="0"/>
          <a:fillRef idx="0"/>
          <a:effectRef idx="0"/>
          <a:fontRef idx="minor"/>
        </p:style>
        <p:txBody>
          <a:bodyPr lIns="90000" rIns="90000" tIns="45000" bIns="45000">
            <a:normAutofit/>
          </a:bodyPr>
          <a:p>
            <a:pPr>
              <a:lnSpc>
                <a:spcPct val="100000"/>
              </a:lnSpc>
            </a:pPr>
            <a:r>
              <a:rPr b="1" lang="en-US" sz="3200" spc="-1" strike="noStrike">
                <a:solidFill>
                  <a:srgbClr val="000000"/>
                </a:solidFill>
                <a:latin typeface="Gill Sans MT"/>
                <a:ea typeface="DejaVu Sans"/>
              </a:rPr>
              <a:t>Logical Map / Brainstorm</a:t>
            </a:r>
            <a:endParaRPr b="0" lang="en-US" sz="3200" spc="-1" strike="noStrike">
              <a:latin typeface="Arial"/>
            </a:endParaRPr>
          </a:p>
        </p:txBody>
      </p:sp>
      <p:pic>
        <p:nvPicPr>
          <p:cNvPr id="304" name="Picture 4" descr=""/>
          <p:cNvPicPr/>
          <p:nvPr/>
        </p:nvPicPr>
        <p:blipFill>
          <a:blip r:embed="rId3"/>
          <a:stretch/>
        </p:blipFill>
        <p:spPr>
          <a:xfrm>
            <a:off x="1268280" y="1089360"/>
            <a:ext cx="7341840" cy="48268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05" name="CustomShape 1"/>
          <p:cNvSpPr/>
          <p:nvPr/>
        </p:nvSpPr>
        <p:spPr>
          <a:xfrm>
            <a:off x="5715000" y="6305400"/>
            <a:ext cx="289476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2011 © by Pearson Education, Inc.</a:t>
            </a:r>
            <a:endParaRPr b="0" lang="en-US" sz="1200" spc="-1" strike="noStrike">
              <a:latin typeface="Arial"/>
            </a:endParaRPr>
          </a:p>
        </p:txBody>
      </p:sp>
      <p:graphicFrame>
        <p:nvGraphicFramePr>
          <p:cNvPr id="306" name="Table 2"/>
          <p:cNvGraphicFramePr/>
          <p:nvPr/>
        </p:nvGraphicFramePr>
        <p:xfrm>
          <a:off x="1219320" y="1143000"/>
          <a:ext cx="7695360" cy="6331320"/>
        </p:xfrm>
        <a:graphic>
          <a:graphicData uri="http://schemas.openxmlformats.org/drawingml/2006/table">
            <a:tbl>
              <a:tblPr/>
              <a:tblGrid>
                <a:gridCol w="2229480"/>
                <a:gridCol w="5466240"/>
              </a:tblGrid>
              <a:tr h="1743480">
                <a:tc>
                  <a:txBody>
                    <a:bodyPr>
                      <a:noAutofit/>
                    </a:bodyPr>
                    <a:p>
                      <a:pPr algn="ctr">
                        <a:lnSpc>
                          <a:spcPct val="100000"/>
                        </a:lnSpc>
                      </a:pPr>
                      <a:r>
                        <a:rPr b="1" lang="en-US" sz="2800" spc="-1" strike="noStrike">
                          <a:solidFill>
                            <a:srgbClr val="ffffff"/>
                          </a:solidFill>
                          <a:latin typeface="Gill Sans MT"/>
                        </a:rPr>
                        <a:t>General Subject </a:t>
                      </a:r>
                      <a:endParaRPr b="0" lang="en-US" sz="2800" spc="-1" strike="noStrike">
                        <a:latin typeface="Arial"/>
                      </a:endParaRPr>
                    </a:p>
                    <a:p>
                      <a:pPr algn="ctr">
                        <a:lnSpc>
                          <a:spcPct val="100000"/>
                        </a:lnSpc>
                      </a:pPr>
                      <a:r>
                        <a:rPr b="1" lang="en-US" sz="2800" spc="-1" strike="noStrike">
                          <a:solidFill>
                            <a:srgbClr val="ffffff"/>
                          </a:solidFill>
                          <a:latin typeface="Gill Sans MT"/>
                        </a:rPr>
                        <a:t>(too broad)</a:t>
                      </a:r>
                      <a:endParaRPr b="0" lang="en-US"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16349"/>
                    </a:solidFill>
                  </a:tcPr>
                </a:tc>
                <a:tc>
                  <a:txBody>
                    <a:bodyPr>
                      <a:noAutofit/>
                    </a:bodyPr>
                    <a:p>
                      <a:pPr algn="ctr">
                        <a:lnSpc>
                          <a:spcPct val="100000"/>
                        </a:lnSpc>
                      </a:pPr>
                      <a:r>
                        <a:rPr b="1" lang="en-US" sz="2800" spc="-1" strike="noStrike">
                          <a:solidFill>
                            <a:srgbClr val="ffffff"/>
                          </a:solidFill>
                          <a:latin typeface="Gill Sans MT"/>
                        </a:rPr>
                        <a:t>Angled research area (narrowed)</a:t>
                      </a:r>
                      <a:endParaRPr b="0" lang="en-US"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16349"/>
                    </a:solidFill>
                  </a:tcPr>
                </a:tc>
              </a:tr>
              <a:tr h="917640">
                <a:tc>
                  <a:txBody>
                    <a:bodyPr>
                      <a:noAutofit/>
                    </a:bodyPr>
                    <a:p>
                      <a:pPr>
                        <a:lnSpc>
                          <a:spcPct val="100000"/>
                        </a:lnSpc>
                      </a:pPr>
                      <a:r>
                        <a:rPr b="0" lang="en-US" sz="2800" spc="-1" strike="noStrike">
                          <a:solidFill>
                            <a:srgbClr val="000000"/>
                          </a:solidFill>
                          <a:latin typeface="Gill Sans MT"/>
                        </a:rPr>
                        <a:t>Nuclear waste</a:t>
                      </a:r>
                      <a:endParaRPr b="0" lang="en-US"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dd2cf"/>
                    </a:solidFill>
                  </a:tcPr>
                </a:tc>
                <a:tc>
                  <a:txBody>
                    <a:bodyPr>
                      <a:noAutofit/>
                    </a:bodyPr>
                    <a:p>
                      <a:pPr>
                        <a:lnSpc>
                          <a:spcPct val="100000"/>
                        </a:lnSpc>
                      </a:pPr>
                      <a:r>
                        <a:rPr b="0" lang="en-US" sz="2800" spc="-1" strike="noStrike">
                          <a:solidFill>
                            <a:srgbClr val="000000"/>
                          </a:solidFill>
                          <a:latin typeface="Gill Sans MT"/>
                        </a:rPr>
                        <a:t>Transportation of nuclear waste in western states</a:t>
                      </a:r>
                      <a:endParaRPr b="0" lang="en-US"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dd2cf"/>
                    </a:solidFill>
                  </a:tcPr>
                </a:tc>
              </a:tr>
              <a:tr h="917640">
                <a:tc>
                  <a:txBody>
                    <a:bodyPr>
                      <a:noAutofit/>
                    </a:bodyPr>
                    <a:p>
                      <a:pPr>
                        <a:lnSpc>
                          <a:spcPct val="100000"/>
                        </a:lnSpc>
                      </a:pPr>
                      <a:r>
                        <a:rPr b="0" lang="en-US" sz="2800" spc="-1" strike="noStrike">
                          <a:solidFill>
                            <a:srgbClr val="000000"/>
                          </a:solidFill>
                          <a:latin typeface="Gill Sans MT"/>
                        </a:rPr>
                        <a:t>Raptors</a:t>
                      </a:r>
                      <a:endParaRPr b="0" lang="en-US"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eae8"/>
                    </a:solidFill>
                  </a:tcPr>
                </a:tc>
                <a:tc>
                  <a:txBody>
                    <a:bodyPr>
                      <a:noAutofit/>
                    </a:bodyPr>
                    <a:p>
                      <a:pPr>
                        <a:lnSpc>
                          <a:spcPct val="100000"/>
                        </a:lnSpc>
                      </a:pPr>
                      <a:r>
                        <a:rPr b="0" lang="en-US" sz="2800" spc="-1" strike="noStrike">
                          <a:solidFill>
                            <a:srgbClr val="000000"/>
                          </a:solidFill>
                          <a:latin typeface="Gill Sans MT"/>
                        </a:rPr>
                        <a:t>Bald eagles on the Mississippi</a:t>
                      </a:r>
                      <a:endParaRPr b="0" lang="en-US"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eae8"/>
                    </a:solidFill>
                  </a:tcPr>
                </a:tc>
              </a:tr>
              <a:tr h="917640">
                <a:tc>
                  <a:txBody>
                    <a:bodyPr>
                      <a:noAutofit/>
                    </a:bodyPr>
                    <a:p>
                      <a:pPr>
                        <a:lnSpc>
                          <a:spcPct val="100000"/>
                        </a:lnSpc>
                      </a:pPr>
                      <a:r>
                        <a:rPr b="0" lang="en-US" sz="2800" spc="-1" strike="noStrike">
                          <a:solidFill>
                            <a:srgbClr val="000000"/>
                          </a:solidFill>
                          <a:latin typeface="Gill Sans MT"/>
                        </a:rPr>
                        <a:t>Lung Cancer</a:t>
                      </a:r>
                      <a:endParaRPr b="0" lang="en-US"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dd2cf"/>
                    </a:solidFill>
                  </a:tcPr>
                </a:tc>
                <a:tc>
                  <a:txBody>
                    <a:bodyPr>
                      <a:noAutofit/>
                    </a:bodyPr>
                    <a:p>
                      <a:pPr>
                        <a:lnSpc>
                          <a:spcPct val="100000"/>
                        </a:lnSpc>
                      </a:pPr>
                      <a:r>
                        <a:rPr b="0" lang="en-US" sz="2800" spc="-1" strike="noStrike">
                          <a:solidFill>
                            <a:srgbClr val="000000"/>
                          </a:solidFill>
                          <a:latin typeface="Gill Sans MT"/>
                        </a:rPr>
                        <a:t>Effects of secondhand smoke</a:t>
                      </a:r>
                      <a:endParaRPr b="0" lang="en-US"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dd2cf"/>
                    </a:solidFill>
                  </a:tcPr>
                </a:tc>
              </a:tr>
              <a:tr h="917640">
                <a:tc>
                  <a:txBody>
                    <a:bodyPr>
                      <a:noAutofit/>
                    </a:bodyPr>
                    <a:p>
                      <a:pPr>
                        <a:lnSpc>
                          <a:spcPct val="100000"/>
                        </a:lnSpc>
                      </a:pPr>
                      <a:r>
                        <a:rPr b="0" lang="en-US" sz="2800" spc="-1" strike="noStrike">
                          <a:solidFill>
                            <a:srgbClr val="000000"/>
                          </a:solidFill>
                          <a:latin typeface="Gill Sans MT"/>
                        </a:rPr>
                        <a:t>Water Usage</a:t>
                      </a:r>
                      <a:endParaRPr b="0" lang="en-US"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eae8"/>
                    </a:solidFill>
                  </a:tcPr>
                </a:tc>
                <a:tc>
                  <a:txBody>
                    <a:bodyPr>
                      <a:noAutofit/>
                    </a:bodyPr>
                    <a:p>
                      <a:pPr>
                        <a:lnSpc>
                          <a:spcPct val="100000"/>
                        </a:lnSpc>
                      </a:pPr>
                      <a:r>
                        <a:rPr b="0" lang="en-US" sz="2800" spc="-1" strike="noStrike">
                          <a:solidFill>
                            <a:srgbClr val="000000"/>
                          </a:solidFill>
                          <a:latin typeface="Gill Sans MT"/>
                        </a:rPr>
                        <a:t>Water Usage on the TTU campus</a:t>
                      </a:r>
                      <a:endParaRPr b="0" lang="en-US"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6eae8"/>
                    </a:solidFill>
                  </a:tcPr>
                </a:tc>
              </a:tr>
              <a:tr h="917640">
                <a:tc>
                  <a:txBody>
                    <a:bodyPr>
                      <a:noAutofit/>
                    </a:bodyPr>
                    <a:p>
                      <a:pPr>
                        <a:lnSpc>
                          <a:spcPct val="100000"/>
                        </a:lnSpc>
                      </a:pPr>
                      <a:r>
                        <a:rPr b="0" lang="en-US" sz="2800" spc="-1" strike="noStrike">
                          <a:solidFill>
                            <a:srgbClr val="000000"/>
                          </a:solidFill>
                          <a:latin typeface="Gill Sans MT"/>
                        </a:rPr>
                        <a:t>Violence</a:t>
                      </a:r>
                      <a:endParaRPr b="0" lang="en-US"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dd2cf"/>
                    </a:solidFill>
                  </a:tcPr>
                </a:tc>
                <a:tc>
                  <a:txBody>
                    <a:bodyPr>
                      <a:noAutofit/>
                    </a:bodyPr>
                    <a:p>
                      <a:pPr>
                        <a:lnSpc>
                          <a:spcPct val="100000"/>
                        </a:lnSpc>
                      </a:pPr>
                      <a:r>
                        <a:rPr b="0" lang="en-US" sz="2800" spc="-1" strike="noStrike">
                          <a:solidFill>
                            <a:srgbClr val="000000"/>
                          </a:solidFill>
                          <a:latin typeface="Gill Sans MT"/>
                        </a:rPr>
                        <a:t>Domestic abuse in rural areas</a:t>
                      </a:r>
                      <a:endParaRPr b="0" lang="en-US"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dd2cf"/>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07" name="CustomShape 1"/>
          <p:cNvSpPr/>
          <p:nvPr/>
        </p:nvSpPr>
        <p:spPr>
          <a:xfrm>
            <a:off x="152280" y="304920"/>
            <a:ext cx="899100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300" spc="-1" strike="noStrike" u="sng">
                <a:solidFill>
                  <a:srgbClr val="002060"/>
                </a:solidFill>
                <a:uFillTx/>
                <a:latin typeface="Gill Sans MT"/>
              </a:rPr>
              <a:t>2-Formulating a Research Question or Hypothesis</a:t>
            </a:r>
            <a:endParaRPr b="0" lang="en-US" sz="4300" spc="-1" strike="noStrike">
              <a:latin typeface="Arial"/>
            </a:endParaRPr>
          </a:p>
        </p:txBody>
      </p:sp>
      <p:sp>
        <p:nvSpPr>
          <p:cNvPr id="308" name="CustomShape 2"/>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ff0000"/>
                </a:solidFill>
                <a:latin typeface="Gill Sans MT"/>
              </a:rPr>
              <a:t>.</a:t>
            </a:r>
            <a:endParaRPr b="0" lang="en-US" sz="1200" spc="-1" strike="noStrike">
              <a:latin typeface="Arial"/>
            </a:endParaRPr>
          </a:p>
        </p:txBody>
      </p:sp>
      <p:sp>
        <p:nvSpPr>
          <p:cNvPr id="309" name="CustomShape 3"/>
          <p:cNvSpPr/>
          <p:nvPr/>
        </p:nvSpPr>
        <p:spPr>
          <a:xfrm>
            <a:off x="990720" y="1600200"/>
            <a:ext cx="8305200" cy="5451480"/>
          </a:xfrm>
          <a:prstGeom prst="rect">
            <a:avLst/>
          </a:prstGeom>
          <a:noFill/>
          <a:ln>
            <a:noFill/>
          </a:ln>
        </p:spPr>
        <p:style>
          <a:lnRef idx="0"/>
          <a:fillRef idx="0"/>
          <a:effectRef idx="0"/>
          <a:fontRef idx="minor"/>
        </p:style>
        <p:txBody>
          <a:bodyPr lIns="90000" rIns="90000" tIns="45000" bIns="45000">
            <a:spAutoFit/>
          </a:bodyPr>
          <a:p>
            <a:pPr marL="457200" indent="-456480">
              <a:lnSpc>
                <a:spcPct val="100000"/>
              </a:lnSpc>
              <a:buClr>
                <a:srgbClr val="ff0000"/>
              </a:buClr>
              <a:buFont typeface="Wingdings" charset="2"/>
              <a:buChar char=""/>
            </a:pPr>
            <a:r>
              <a:rPr b="0" lang="en-US" sz="3200" spc="-1" strike="noStrike">
                <a:solidFill>
                  <a:srgbClr val="ff0000"/>
                </a:solidFill>
                <a:latin typeface="Gill Sans MT"/>
                <a:ea typeface="DejaVu Sans"/>
              </a:rPr>
              <a:t>A Research Question:</a:t>
            </a:r>
            <a:endParaRPr b="0" lang="en-US" sz="3200" spc="-1" strike="noStrike">
              <a:latin typeface="Arial"/>
            </a:endParaRPr>
          </a:p>
          <a:p>
            <a:pPr>
              <a:lnSpc>
                <a:spcPct val="100000"/>
              </a:lnSpc>
            </a:pPr>
            <a:endParaRPr b="0" lang="en-US" sz="3200" spc="-1" strike="noStrike">
              <a:latin typeface="Arial"/>
            </a:endParaRPr>
          </a:p>
          <a:p>
            <a:pPr marL="457200" indent="-456480">
              <a:lnSpc>
                <a:spcPct val="100000"/>
              </a:lnSpc>
              <a:buClr>
                <a:srgbClr val="00b050"/>
              </a:buClr>
              <a:buFont typeface="Wingdings" charset="2"/>
              <a:buChar char=""/>
            </a:pPr>
            <a:r>
              <a:rPr b="0" lang="en-US" sz="3200" spc="-1" strike="noStrike">
                <a:solidFill>
                  <a:srgbClr val="000000"/>
                </a:solidFill>
                <a:latin typeface="Gill Sans MT"/>
                <a:ea typeface="DejaVu Sans"/>
              </a:rPr>
              <a:t>It is a question or statement that is tentatively used to guide empirical or analytical research.</a:t>
            </a:r>
            <a:endParaRPr b="0" lang="en-US" sz="3200" spc="-1" strike="noStrike">
              <a:latin typeface="Arial"/>
            </a:endParaRPr>
          </a:p>
          <a:p>
            <a:pPr marL="457200" indent="-456480">
              <a:lnSpc>
                <a:spcPct val="100000"/>
              </a:lnSpc>
              <a:buClr>
                <a:srgbClr val="00b050"/>
              </a:buClr>
              <a:buFont typeface="Wingdings" charset="2"/>
              <a:buChar char=""/>
            </a:pPr>
            <a:r>
              <a:rPr b="0" lang="en-US" sz="3200" spc="-1" strike="noStrike">
                <a:solidFill>
                  <a:srgbClr val="000000"/>
                </a:solidFill>
                <a:latin typeface="Gill Sans MT"/>
                <a:ea typeface="DejaVu Sans"/>
              </a:rPr>
              <a:t>It does not need to be very specific when you begin your research. </a:t>
            </a:r>
            <a:endParaRPr b="0" lang="en-US" sz="3200" spc="-1" strike="noStrike">
              <a:latin typeface="Arial"/>
            </a:endParaRPr>
          </a:p>
          <a:p>
            <a:pPr marL="457200" indent="-456480">
              <a:lnSpc>
                <a:spcPct val="100000"/>
              </a:lnSpc>
              <a:buClr>
                <a:srgbClr val="00b050"/>
              </a:buClr>
              <a:buFont typeface="Wingdings" charset="2"/>
              <a:buChar char=""/>
            </a:pPr>
            <a:r>
              <a:rPr b="0" lang="en-US" sz="3200" spc="-1" strike="noStrike">
                <a:solidFill>
                  <a:srgbClr val="000000"/>
                </a:solidFill>
                <a:latin typeface="Gill Sans MT"/>
                <a:ea typeface="DejaVu Sans"/>
              </a:rPr>
              <a:t>It simply needs to give your research a direction to follow.</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2" presetSubtype="4">
                                  <p:stCondLst>
                                    <p:cond delay="0"/>
                                  </p:stCondLst>
                                  <p:childTnLst>
                                    <p:set>
                                      <p:cBhvr>
                                        <p:cTn id="122" dur="1" fill="hold">
                                          <p:stCondLst>
                                            <p:cond delay="0"/>
                                          </p:stCondLst>
                                        </p:cTn>
                                        <p:tgtEl>
                                          <p:spTgt spid="309">
                                            <p:txEl>
                                              <p:pRg st="2" end="2"/>
                                            </p:txEl>
                                          </p:spTgt>
                                        </p:tgtEl>
                                        <p:attrNameLst>
                                          <p:attrName>style.visibility</p:attrName>
                                        </p:attrNameLst>
                                      </p:cBhvr>
                                      <p:to>
                                        <p:strVal val="visible"/>
                                      </p:to>
                                    </p:set>
                                    <p:anim calcmode="lin" valueType="num">
                                      <p:cBhvr additive="repl">
                                        <p:cTn id="123" dur="500" fill="hold"/>
                                        <p:tgtEl>
                                          <p:spTgt spid="309">
                                            <p:txEl>
                                              <p:pRg st="2" end="2"/>
                                            </p:txEl>
                                          </p:spTgt>
                                        </p:tgtEl>
                                        <p:attrNameLst>
                                          <p:attrName>ppt_x</p:attrName>
                                        </p:attrNameLst>
                                      </p:cBhvr>
                                      <p:tavLst>
                                        <p:tav tm="0">
                                          <p:val>
                                            <p:strVal val="#ppt_x"/>
                                          </p:val>
                                        </p:tav>
                                        <p:tav tm="100000">
                                          <p:val>
                                            <p:strVal val="#ppt_x"/>
                                          </p:val>
                                        </p:tav>
                                      </p:tavLst>
                                    </p:anim>
                                    <p:anim calcmode="lin" valueType="num">
                                      <p:cBhvr additive="repl">
                                        <p:cTn id="124" dur="500" fill="hold"/>
                                        <p:tgtEl>
                                          <p:spTgt spid="3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2" presetSubtype="4">
                                  <p:stCondLst>
                                    <p:cond delay="0"/>
                                  </p:stCondLst>
                                  <p:childTnLst>
                                    <p:set>
                                      <p:cBhvr>
                                        <p:cTn id="128" dur="1" fill="hold">
                                          <p:stCondLst>
                                            <p:cond delay="0"/>
                                          </p:stCondLst>
                                        </p:cTn>
                                        <p:tgtEl>
                                          <p:spTgt spid="309">
                                            <p:txEl>
                                              <p:pRg st="3" end="3"/>
                                            </p:txEl>
                                          </p:spTgt>
                                        </p:tgtEl>
                                        <p:attrNameLst>
                                          <p:attrName>style.visibility</p:attrName>
                                        </p:attrNameLst>
                                      </p:cBhvr>
                                      <p:to>
                                        <p:strVal val="visible"/>
                                      </p:to>
                                    </p:set>
                                    <p:anim calcmode="lin" valueType="num">
                                      <p:cBhvr additive="repl">
                                        <p:cTn id="129" dur="500" fill="hold"/>
                                        <p:tgtEl>
                                          <p:spTgt spid="309">
                                            <p:txEl>
                                              <p:pRg st="3" end="3"/>
                                            </p:txEl>
                                          </p:spTgt>
                                        </p:tgtEl>
                                        <p:attrNameLst>
                                          <p:attrName>ppt_x</p:attrName>
                                        </p:attrNameLst>
                                      </p:cBhvr>
                                      <p:tavLst>
                                        <p:tav tm="0">
                                          <p:val>
                                            <p:strVal val="#ppt_x"/>
                                          </p:val>
                                        </p:tav>
                                        <p:tav tm="100000">
                                          <p:val>
                                            <p:strVal val="#ppt_x"/>
                                          </p:val>
                                        </p:tav>
                                      </p:tavLst>
                                    </p:anim>
                                    <p:anim calcmode="lin" valueType="num">
                                      <p:cBhvr additive="repl">
                                        <p:cTn id="130" dur="500" fill="hold"/>
                                        <p:tgtEl>
                                          <p:spTgt spid="30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2" presetSubtype="4">
                                  <p:stCondLst>
                                    <p:cond delay="0"/>
                                  </p:stCondLst>
                                  <p:childTnLst>
                                    <p:set>
                                      <p:cBhvr>
                                        <p:cTn id="134" dur="1" fill="hold">
                                          <p:stCondLst>
                                            <p:cond delay="0"/>
                                          </p:stCondLst>
                                        </p:cTn>
                                        <p:tgtEl>
                                          <p:spTgt spid="309">
                                            <p:txEl>
                                              <p:pRg st="4" end="4"/>
                                            </p:txEl>
                                          </p:spTgt>
                                        </p:tgtEl>
                                        <p:attrNameLst>
                                          <p:attrName>style.visibility</p:attrName>
                                        </p:attrNameLst>
                                      </p:cBhvr>
                                      <p:to>
                                        <p:strVal val="visible"/>
                                      </p:to>
                                    </p:set>
                                    <p:anim calcmode="lin" valueType="num">
                                      <p:cBhvr additive="repl">
                                        <p:cTn id="135" dur="500" fill="hold"/>
                                        <p:tgtEl>
                                          <p:spTgt spid="309">
                                            <p:txEl>
                                              <p:pRg st="4" end="4"/>
                                            </p:txEl>
                                          </p:spTgt>
                                        </p:tgtEl>
                                        <p:attrNameLst>
                                          <p:attrName>ppt_x</p:attrName>
                                        </p:attrNameLst>
                                      </p:cBhvr>
                                      <p:tavLst>
                                        <p:tav tm="0">
                                          <p:val>
                                            <p:strVal val="#ppt_x"/>
                                          </p:val>
                                        </p:tav>
                                        <p:tav tm="100000">
                                          <p:val>
                                            <p:strVal val="#ppt_x"/>
                                          </p:val>
                                        </p:tav>
                                      </p:tavLst>
                                    </p:anim>
                                    <p:anim calcmode="lin" valueType="num">
                                      <p:cBhvr additive="repl">
                                        <p:cTn id="136" dur="500" fill="hold"/>
                                        <p:tgtEl>
                                          <p:spTgt spid="30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10" name="CustomShape 1"/>
          <p:cNvSpPr/>
          <p:nvPr/>
        </p:nvSpPr>
        <p:spPr>
          <a:xfrm>
            <a:off x="152280" y="304920"/>
            <a:ext cx="899100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300" spc="-1" strike="noStrike" u="sng">
                <a:solidFill>
                  <a:srgbClr val="002060"/>
                </a:solidFill>
                <a:uFillTx/>
                <a:latin typeface="Gill Sans MT"/>
              </a:rPr>
              <a:t>2-Formulating a Research Question or Hypothesis</a:t>
            </a:r>
            <a:endParaRPr b="0" lang="en-US" sz="4300" spc="-1" strike="noStrike">
              <a:latin typeface="Arial"/>
            </a:endParaRPr>
          </a:p>
        </p:txBody>
      </p:sp>
      <p:sp>
        <p:nvSpPr>
          <p:cNvPr id="311" name="CustomShape 2"/>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ff0000"/>
                </a:solidFill>
                <a:latin typeface="Gill Sans MT"/>
              </a:rPr>
              <a:t>.</a:t>
            </a:r>
            <a:endParaRPr b="0" lang="en-US" sz="1200" spc="-1" strike="noStrike">
              <a:latin typeface="Arial"/>
            </a:endParaRPr>
          </a:p>
        </p:txBody>
      </p:sp>
      <p:sp>
        <p:nvSpPr>
          <p:cNvPr id="312" name="CustomShape 3"/>
          <p:cNvSpPr/>
          <p:nvPr/>
        </p:nvSpPr>
        <p:spPr>
          <a:xfrm>
            <a:off x="990720" y="1905120"/>
            <a:ext cx="8305200" cy="3014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US" sz="3200" spc="-1" strike="noStrike">
                <a:solidFill>
                  <a:srgbClr val="002060"/>
                </a:solidFill>
                <a:latin typeface="Gill Sans MT"/>
                <a:ea typeface="DejaVu Sans"/>
              </a:rPr>
              <a:t>“</a:t>
            </a:r>
            <a:r>
              <a:rPr b="0" i="1" lang="en-US" sz="3200" spc="-1" strike="noStrike">
                <a:solidFill>
                  <a:srgbClr val="002060"/>
                </a:solidFill>
                <a:latin typeface="Gill Sans MT"/>
                <a:ea typeface="DejaVu Sans"/>
              </a:rPr>
              <a:t>What are the effects of violent television on boys between the ages of 10 and 16?”</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i="1" lang="en-US" sz="3200" spc="-1" strike="noStrike">
                <a:solidFill>
                  <a:srgbClr val="002060"/>
                </a:solidFill>
                <a:latin typeface="Gill Sans MT"/>
                <a:ea typeface="DejaVu Sans"/>
              </a:rPr>
              <a:t>“</a:t>
            </a:r>
            <a:r>
              <a:rPr b="0" i="1" lang="en-US" sz="3200" spc="-1" strike="noStrike">
                <a:solidFill>
                  <a:srgbClr val="002060"/>
                </a:solidFill>
                <a:latin typeface="Gill Sans MT"/>
                <a:ea typeface="DejaVu Sans"/>
              </a:rPr>
              <a:t>Is solar power a viable energy source for South Dakota?”</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2" presetSubtype="4">
                                  <p:stCondLst>
                                    <p:cond delay="0"/>
                                  </p:stCondLst>
                                  <p:childTnLst>
                                    <p:set>
                                      <p:cBhvr>
                                        <p:cTn id="142" dur="1" fill="hold">
                                          <p:stCondLst>
                                            <p:cond delay="0"/>
                                          </p:stCondLst>
                                        </p:cTn>
                                        <p:tgtEl>
                                          <p:spTgt spid="312">
                                            <p:txEl>
                                              <p:pRg st="0" end="0"/>
                                            </p:txEl>
                                          </p:spTgt>
                                        </p:tgtEl>
                                        <p:attrNameLst>
                                          <p:attrName>style.visibility</p:attrName>
                                        </p:attrNameLst>
                                      </p:cBhvr>
                                      <p:to>
                                        <p:strVal val="visible"/>
                                      </p:to>
                                    </p:set>
                                    <p:anim calcmode="lin" valueType="num">
                                      <p:cBhvr additive="repl">
                                        <p:cTn id="143" dur="500" fill="hold"/>
                                        <p:tgtEl>
                                          <p:spTgt spid="312">
                                            <p:txEl>
                                              <p:pRg st="0" end="0"/>
                                            </p:txEl>
                                          </p:spTgt>
                                        </p:tgtEl>
                                        <p:attrNameLst>
                                          <p:attrName>ppt_x</p:attrName>
                                        </p:attrNameLst>
                                      </p:cBhvr>
                                      <p:tavLst>
                                        <p:tav tm="0">
                                          <p:val>
                                            <p:strVal val="#ppt_x"/>
                                          </p:val>
                                        </p:tav>
                                        <p:tav tm="100000">
                                          <p:val>
                                            <p:strVal val="#ppt_x"/>
                                          </p:val>
                                        </p:tav>
                                      </p:tavLst>
                                    </p:anim>
                                    <p:anim calcmode="lin" valueType="num">
                                      <p:cBhvr additive="repl">
                                        <p:cTn id="144" dur="500" fill="hold"/>
                                        <p:tgtEl>
                                          <p:spTgt spid="3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2" presetSubtype="4">
                                  <p:stCondLst>
                                    <p:cond delay="0"/>
                                  </p:stCondLst>
                                  <p:childTnLst>
                                    <p:set>
                                      <p:cBhvr>
                                        <p:cTn id="148" dur="1" fill="hold">
                                          <p:stCondLst>
                                            <p:cond delay="0"/>
                                          </p:stCondLst>
                                        </p:cTn>
                                        <p:tgtEl>
                                          <p:spTgt spid="312">
                                            <p:txEl>
                                              <p:pRg st="2" end="2"/>
                                            </p:txEl>
                                          </p:spTgt>
                                        </p:tgtEl>
                                        <p:attrNameLst>
                                          <p:attrName>style.visibility</p:attrName>
                                        </p:attrNameLst>
                                      </p:cBhvr>
                                      <p:to>
                                        <p:strVal val="visible"/>
                                      </p:to>
                                    </p:set>
                                    <p:anim calcmode="lin" valueType="num">
                                      <p:cBhvr additive="repl">
                                        <p:cTn id="149" dur="500" fill="hold"/>
                                        <p:tgtEl>
                                          <p:spTgt spid="312">
                                            <p:txEl>
                                              <p:pRg st="2" end="2"/>
                                            </p:txEl>
                                          </p:spTgt>
                                        </p:tgtEl>
                                        <p:attrNameLst>
                                          <p:attrName>ppt_x</p:attrName>
                                        </p:attrNameLst>
                                      </p:cBhvr>
                                      <p:tavLst>
                                        <p:tav tm="0">
                                          <p:val>
                                            <p:strVal val="#ppt_x"/>
                                          </p:val>
                                        </p:tav>
                                        <p:tav tm="100000">
                                          <p:val>
                                            <p:strVal val="#ppt_x"/>
                                          </p:val>
                                        </p:tav>
                                      </p:tavLst>
                                    </p:anim>
                                    <p:anim calcmode="lin" valueType="num">
                                      <p:cBhvr additive="repl">
                                        <p:cTn id="150" dur="500" fill="hold"/>
                                        <p:tgtEl>
                                          <p:spTgt spid="3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13" name="CustomShape 1"/>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ff0000"/>
                </a:solidFill>
                <a:latin typeface="Gill Sans MT"/>
              </a:rPr>
              <a:t>.</a:t>
            </a:r>
            <a:endParaRPr b="0" lang="en-US" sz="1200" spc="-1" strike="noStrike">
              <a:latin typeface="Arial"/>
            </a:endParaRPr>
          </a:p>
        </p:txBody>
      </p:sp>
      <p:sp>
        <p:nvSpPr>
          <p:cNvPr id="314" name="CustomShape 2"/>
          <p:cNvSpPr/>
          <p:nvPr/>
        </p:nvSpPr>
        <p:spPr>
          <a:xfrm>
            <a:off x="1143000" y="152280"/>
            <a:ext cx="7848000" cy="7401240"/>
          </a:xfrm>
          <a:prstGeom prst="rect">
            <a:avLst/>
          </a:prstGeom>
          <a:noFill/>
          <a:ln>
            <a:noFill/>
          </a:ln>
        </p:spPr>
        <p:style>
          <a:lnRef idx="0"/>
          <a:fillRef idx="0"/>
          <a:effectRef idx="0"/>
          <a:fontRef idx="minor"/>
        </p:style>
        <p:txBody>
          <a:bodyPr lIns="90000" rIns="90000" tIns="45000" bIns="45000">
            <a:spAutoFit/>
          </a:bodyPr>
          <a:p>
            <a:pPr marL="457200" indent="-456480">
              <a:lnSpc>
                <a:spcPct val="100000"/>
              </a:lnSpc>
              <a:buClr>
                <a:srgbClr val="ff0000"/>
              </a:buClr>
              <a:buFont typeface="Wingdings" charset="2"/>
              <a:buChar char=""/>
            </a:pPr>
            <a:r>
              <a:rPr b="0" lang="en-US" sz="3200" spc="-1" strike="noStrike">
                <a:solidFill>
                  <a:srgbClr val="ff0000"/>
                </a:solidFill>
                <a:latin typeface="Gill Sans MT"/>
                <a:ea typeface="DejaVu Sans"/>
              </a:rPr>
              <a:t>Hypothesis:</a:t>
            </a:r>
            <a:r>
              <a:rPr b="0" lang="en-US" sz="3200" spc="-1" strike="noStrike">
                <a:solidFill>
                  <a:srgbClr val="000000"/>
                </a:solidFill>
                <a:latin typeface="Gill Sans MT"/>
                <a:ea typeface="DejaVu Sans"/>
              </a:rPr>
              <a:t> Best Guess about an Answer to Your Research Question</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2060"/>
                </a:solidFill>
                <a:latin typeface="Gill Sans MT"/>
                <a:ea typeface="DejaVu Sans"/>
              </a:rPr>
              <a:t>“</a:t>
            </a:r>
            <a:r>
              <a:rPr b="0" i="1" lang="en-US" sz="3200" spc="-1" strike="noStrike">
                <a:solidFill>
                  <a:srgbClr val="002060"/>
                </a:solidFill>
                <a:latin typeface="Gill Sans MT"/>
                <a:ea typeface="DejaVu Sans"/>
              </a:rPr>
              <a:t>Boys between the ages of 10 and 16 model what they see on violent T.V., causing them to be more violent than boys who do not watch violent T.V.”</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i="1" lang="en-US" sz="3200" spc="-1" strike="noStrike">
                <a:solidFill>
                  <a:srgbClr val="002060"/>
                </a:solidFill>
                <a:latin typeface="Gill Sans MT"/>
                <a:ea typeface="DejaVu Sans"/>
              </a:rPr>
              <a:t>“</a:t>
            </a:r>
            <a:r>
              <a:rPr b="0" i="1" lang="en-US" sz="3200" spc="-1" strike="noStrike">
                <a:solidFill>
                  <a:srgbClr val="002060"/>
                </a:solidFill>
                <a:latin typeface="Gill Sans MT"/>
                <a:ea typeface="DejaVu Sans"/>
              </a:rPr>
              <a:t>Solar power is a viable energy source in summer, but cloudiness in the winter makes it less economical than other forms of renewable energy.”</a:t>
            </a:r>
            <a:endParaRPr b="0" lang="en-US" sz="3200" spc="-1" strike="noStrike">
              <a:latin typeface="Arial"/>
            </a:endParaRPr>
          </a:p>
          <a:p>
            <a:pPr>
              <a:lnSpc>
                <a:spcPct val="100000"/>
              </a:lnSpc>
            </a:pP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2" presetSubtype="4">
                                  <p:stCondLst>
                                    <p:cond delay="0"/>
                                  </p:stCondLst>
                                  <p:childTnLst>
                                    <p:set>
                                      <p:cBhvr>
                                        <p:cTn id="156" dur="1" fill="hold">
                                          <p:stCondLst>
                                            <p:cond delay="0"/>
                                          </p:stCondLst>
                                        </p:cTn>
                                        <p:tgtEl>
                                          <p:spTgt spid="314">
                                            <p:txEl>
                                              <p:pRg st="0" end="0"/>
                                            </p:txEl>
                                          </p:spTgt>
                                        </p:tgtEl>
                                        <p:attrNameLst>
                                          <p:attrName>style.visibility</p:attrName>
                                        </p:attrNameLst>
                                      </p:cBhvr>
                                      <p:to>
                                        <p:strVal val="visible"/>
                                      </p:to>
                                    </p:set>
                                    <p:anim calcmode="lin" valueType="num">
                                      <p:cBhvr additive="repl">
                                        <p:cTn id="157" dur="500" fill="hold"/>
                                        <p:tgtEl>
                                          <p:spTgt spid="314">
                                            <p:txEl>
                                              <p:pRg st="0" end="0"/>
                                            </p:txEl>
                                          </p:spTgt>
                                        </p:tgtEl>
                                        <p:attrNameLst>
                                          <p:attrName>ppt_x</p:attrName>
                                        </p:attrNameLst>
                                      </p:cBhvr>
                                      <p:tavLst>
                                        <p:tav tm="0">
                                          <p:val>
                                            <p:strVal val="#ppt_x"/>
                                          </p:val>
                                        </p:tav>
                                        <p:tav tm="100000">
                                          <p:val>
                                            <p:strVal val="#ppt_x"/>
                                          </p:val>
                                        </p:tav>
                                      </p:tavLst>
                                    </p:anim>
                                    <p:anim calcmode="lin" valueType="num">
                                      <p:cBhvr additive="repl">
                                        <p:cTn id="158" dur="500" fill="hold"/>
                                        <p:tgtEl>
                                          <p:spTgt spid="3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2" presetSubtype="4">
                                  <p:stCondLst>
                                    <p:cond delay="0"/>
                                  </p:stCondLst>
                                  <p:childTnLst>
                                    <p:set>
                                      <p:cBhvr>
                                        <p:cTn id="162" dur="1" fill="hold">
                                          <p:stCondLst>
                                            <p:cond delay="0"/>
                                          </p:stCondLst>
                                        </p:cTn>
                                        <p:tgtEl>
                                          <p:spTgt spid="314">
                                            <p:txEl>
                                              <p:pRg st="2" end="2"/>
                                            </p:txEl>
                                          </p:spTgt>
                                        </p:tgtEl>
                                        <p:attrNameLst>
                                          <p:attrName>style.visibility</p:attrName>
                                        </p:attrNameLst>
                                      </p:cBhvr>
                                      <p:to>
                                        <p:strVal val="visible"/>
                                      </p:to>
                                    </p:set>
                                    <p:anim calcmode="lin" valueType="num">
                                      <p:cBhvr additive="repl">
                                        <p:cTn id="163" dur="500" fill="hold"/>
                                        <p:tgtEl>
                                          <p:spTgt spid="314">
                                            <p:txEl>
                                              <p:pRg st="2" end="2"/>
                                            </p:txEl>
                                          </p:spTgt>
                                        </p:tgtEl>
                                        <p:attrNameLst>
                                          <p:attrName>ppt_x</p:attrName>
                                        </p:attrNameLst>
                                      </p:cBhvr>
                                      <p:tavLst>
                                        <p:tav tm="0">
                                          <p:val>
                                            <p:strVal val="#ppt_x"/>
                                          </p:val>
                                        </p:tav>
                                        <p:tav tm="100000">
                                          <p:val>
                                            <p:strVal val="#ppt_x"/>
                                          </p:val>
                                        </p:tav>
                                      </p:tavLst>
                                    </p:anim>
                                    <p:anim calcmode="lin" valueType="num">
                                      <p:cBhvr additive="repl">
                                        <p:cTn id="164" dur="500" fill="hold"/>
                                        <p:tgtEl>
                                          <p:spTgt spid="3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2" presetSubtype="4">
                                  <p:stCondLst>
                                    <p:cond delay="0"/>
                                  </p:stCondLst>
                                  <p:childTnLst>
                                    <p:set>
                                      <p:cBhvr>
                                        <p:cTn id="168" dur="1" fill="hold">
                                          <p:stCondLst>
                                            <p:cond delay="0"/>
                                          </p:stCondLst>
                                        </p:cTn>
                                        <p:tgtEl>
                                          <p:spTgt spid="314">
                                            <p:txEl>
                                              <p:pRg st="4" end="4"/>
                                            </p:txEl>
                                          </p:spTgt>
                                        </p:tgtEl>
                                        <p:attrNameLst>
                                          <p:attrName>style.visibility</p:attrName>
                                        </p:attrNameLst>
                                      </p:cBhvr>
                                      <p:to>
                                        <p:strVal val="visible"/>
                                      </p:to>
                                    </p:set>
                                    <p:anim calcmode="lin" valueType="num">
                                      <p:cBhvr additive="repl">
                                        <p:cTn id="169" dur="500" fill="hold"/>
                                        <p:tgtEl>
                                          <p:spTgt spid="314">
                                            <p:txEl>
                                              <p:pRg st="4" end="4"/>
                                            </p:txEl>
                                          </p:spTgt>
                                        </p:tgtEl>
                                        <p:attrNameLst>
                                          <p:attrName>ppt_x</p:attrName>
                                        </p:attrNameLst>
                                      </p:cBhvr>
                                      <p:tavLst>
                                        <p:tav tm="0">
                                          <p:val>
                                            <p:strVal val="#ppt_x"/>
                                          </p:val>
                                        </p:tav>
                                        <p:tav tm="100000">
                                          <p:val>
                                            <p:strVal val="#ppt_x"/>
                                          </p:val>
                                        </p:tav>
                                      </p:tavLst>
                                    </p:anim>
                                    <p:anim calcmode="lin" valueType="num">
                                      <p:cBhvr additive="repl">
                                        <p:cTn id="170" dur="500" fill="hold"/>
                                        <p:tgtEl>
                                          <p:spTgt spid="3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15" name="CustomShape 1"/>
          <p:cNvSpPr/>
          <p:nvPr/>
        </p:nvSpPr>
        <p:spPr>
          <a:xfrm>
            <a:off x="1435680" y="274680"/>
            <a:ext cx="7497360" cy="1142280"/>
          </a:xfrm>
          <a:prstGeom prst="rect">
            <a:avLst/>
          </a:prstGeom>
          <a:noFill/>
          <a:ln>
            <a:noFill/>
          </a:ln>
        </p:spPr>
        <p:style>
          <a:lnRef idx="0"/>
          <a:fillRef idx="0"/>
          <a:effectRef idx="0"/>
          <a:fontRef idx="minor"/>
        </p:style>
      </p:sp>
      <p:sp>
        <p:nvSpPr>
          <p:cNvPr id="316" name="CustomShape 2"/>
          <p:cNvSpPr/>
          <p:nvPr/>
        </p:nvSpPr>
        <p:spPr>
          <a:xfrm>
            <a:off x="1435680" y="1447920"/>
            <a:ext cx="7497360" cy="4799880"/>
          </a:xfrm>
          <a:prstGeom prst="rect">
            <a:avLst/>
          </a:prstGeom>
          <a:noFill/>
          <a:ln>
            <a:noFill/>
          </a:ln>
        </p:spPr>
        <p:style>
          <a:lnRef idx="0"/>
          <a:fillRef idx="0"/>
          <a:effectRef idx="0"/>
          <a:fontRef idx="minor"/>
        </p:style>
        <p:txBody>
          <a:bodyPr lIns="90000" rIns="90000" tIns="45000" bIns="45000">
            <a:noAutofit/>
          </a:bodyPr>
          <a:p>
            <a:pPr marL="365760" indent="-282600">
              <a:lnSpc>
                <a:spcPct val="100000"/>
              </a:lnSpc>
              <a:spcBef>
                <a:spcPts val="601"/>
              </a:spcBef>
              <a:buClr>
                <a:srgbClr val="d16349"/>
              </a:buClr>
              <a:buSzPct val="80000"/>
              <a:buFont typeface="Wingdings 2" charset="2"/>
              <a:buChar char=""/>
            </a:pPr>
            <a:r>
              <a:rPr b="0" lang="en-US" sz="3200" spc="-1" strike="noStrike">
                <a:solidFill>
                  <a:srgbClr val="000000"/>
                </a:solidFill>
                <a:latin typeface="Gill Sans MT"/>
              </a:rPr>
              <a:t> </a:t>
            </a:r>
            <a:r>
              <a:rPr b="0" lang="en-US" sz="3200" spc="-1" strike="noStrike">
                <a:solidFill>
                  <a:srgbClr val="000000"/>
                </a:solidFill>
                <a:latin typeface="Gill Sans MT"/>
              </a:rPr>
              <a:t>What is the problem that you are proposing [Topic ] ? “Research question”</a:t>
            </a:r>
            <a:endParaRPr b="0" lang="en-US" sz="3200" spc="-1" strike="noStrike">
              <a:latin typeface="Arial"/>
            </a:endParaRPr>
          </a:p>
          <a:p>
            <a:pPr marL="82440">
              <a:lnSpc>
                <a:spcPct val="100000"/>
              </a:lnSpc>
              <a:spcBef>
                <a:spcPts val="601"/>
              </a:spcBef>
              <a:tabLst>
                <a:tab algn="l" pos="0"/>
              </a:tabLst>
            </a:pPr>
            <a:endParaRPr b="0" lang="en-US" sz="3200" spc="-1" strike="noStrike">
              <a:latin typeface="Arial"/>
            </a:endParaRPr>
          </a:p>
          <a:p>
            <a:pPr marL="365760" indent="-282600">
              <a:lnSpc>
                <a:spcPct val="100000"/>
              </a:lnSpc>
              <a:spcBef>
                <a:spcPts val="601"/>
              </a:spcBef>
              <a:buClr>
                <a:srgbClr val="d16349"/>
              </a:buClr>
              <a:buSzPct val="80000"/>
              <a:buFont typeface="Wingdings 2" charset="2"/>
              <a:buChar char=""/>
              <a:tabLst>
                <a:tab algn="l" pos="0"/>
              </a:tabLst>
            </a:pPr>
            <a:r>
              <a:rPr b="0" lang="en-US" sz="3200" spc="-1" strike="noStrike">
                <a:solidFill>
                  <a:srgbClr val="000000"/>
                </a:solidFill>
                <a:latin typeface="Gill Sans MT"/>
              </a:rPr>
              <a:t>What is your claim / answer to the question? “ Hypothesis”</a:t>
            </a:r>
            <a:endParaRPr b="0" lang="en-US" sz="3200" spc="-1" strike="noStrike">
              <a:latin typeface="Arial"/>
            </a:endParaRPr>
          </a:p>
          <a:p>
            <a:pPr>
              <a:lnSpc>
                <a:spcPct val="100000"/>
              </a:lnSpc>
              <a:spcBef>
                <a:spcPts val="601"/>
              </a:spcBef>
              <a:tabLst>
                <a:tab algn="l" pos="0"/>
              </a:tabLst>
            </a:pPr>
            <a:endParaRPr b="0" lang="en-US" sz="3200" spc="-1" strike="noStrike">
              <a:latin typeface="Arial"/>
            </a:endParaRPr>
          </a:p>
        </p:txBody>
      </p:sp>
      <p:sp>
        <p:nvSpPr>
          <p:cNvPr id="317" name="CustomShape 3"/>
          <p:cNvSpPr/>
          <p:nvPr/>
        </p:nvSpPr>
        <p:spPr>
          <a:xfrm>
            <a:off x="5715000" y="6305400"/>
            <a:ext cx="289476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2011 © by Pearson Education, Inc.</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18" name="CustomShape 1"/>
          <p:cNvSpPr/>
          <p:nvPr/>
        </p:nvSpPr>
        <p:spPr>
          <a:xfrm>
            <a:off x="457200" y="304920"/>
            <a:ext cx="86860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300" spc="-1" strike="noStrike" u="sng">
                <a:solidFill>
                  <a:srgbClr val="002060"/>
                </a:solidFill>
                <a:uFillTx/>
                <a:latin typeface="Gill Sans MT"/>
              </a:rPr>
              <a:t>3-Developing a </a:t>
            </a:r>
            <a:br/>
            <a:r>
              <a:rPr b="1" lang="en-US" sz="4300" spc="-1" strike="noStrike" u="sng">
                <a:solidFill>
                  <a:srgbClr val="002060"/>
                </a:solidFill>
                <a:uFillTx/>
                <a:latin typeface="Gill Sans MT"/>
              </a:rPr>
              <a:t>Research Methodology</a:t>
            </a:r>
            <a:endParaRPr b="0" lang="en-US" sz="4300" spc="-1" strike="noStrike">
              <a:latin typeface="Arial"/>
            </a:endParaRPr>
          </a:p>
        </p:txBody>
      </p:sp>
      <p:sp>
        <p:nvSpPr>
          <p:cNvPr id="319" name="CustomShape 2"/>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
        <p:nvSpPr>
          <p:cNvPr id="320" name="CustomShape 3"/>
          <p:cNvSpPr/>
          <p:nvPr/>
        </p:nvSpPr>
        <p:spPr>
          <a:xfrm>
            <a:off x="1143000" y="1828800"/>
            <a:ext cx="7848000" cy="4477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Gill Sans MT"/>
                <a:ea typeface="DejaVu Sans"/>
              </a:rPr>
              <a:t>_Step-by-Step Procedure That You Will Use to Study Your Subject</a:t>
            </a:r>
            <a:endParaRPr b="0" lang="en-US" sz="3200" spc="-1" strike="noStrike">
              <a:latin typeface="Arial"/>
            </a:endParaRPr>
          </a:p>
          <a:p>
            <a:pPr marL="457200" indent="-456480">
              <a:lnSpc>
                <a:spcPct val="100000"/>
              </a:lnSpc>
              <a:buClr>
                <a:srgbClr val="ff0000"/>
              </a:buClr>
              <a:buFont typeface="Arial"/>
              <a:buChar char="•"/>
            </a:pPr>
            <a:r>
              <a:rPr b="0" lang="en-US" sz="2800" spc="-1" strike="noStrike">
                <a:solidFill>
                  <a:srgbClr val="ff0000"/>
                </a:solidFill>
                <a:latin typeface="Gill Sans MT"/>
                <a:ea typeface="DejaVu Sans"/>
              </a:rPr>
              <a:t>Map out a methodology</a:t>
            </a:r>
            <a:endParaRPr b="0" lang="en-US" sz="2800" spc="-1" strike="noStrike">
              <a:latin typeface="Arial"/>
            </a:endParaRPr>
          </a:p>
          <a:p>
            <a:pPr>
              <a:lnSpc>
                <a:spcPct val="100000"/>
              </a:lnSpc>
            </a:pPr>
            <a:r>
              <a:rPr b="0" lang="en-US" sz="2800" spc="-1" strike="noStrike">
                <a:solidFill>
                  <a:srgbClr val="000000"/>
                </a:solidFill>
                <a:latin typeface="Gill Sans MT"/>
                <a:ea typeface="DejaVu Sans"/>
              </a:rPr>
              <a:t>[ Purpose - &gt; “How are we going to achieve this purpose?” ]  </a:t>
            </a:r>
            <a:endParaRPr b="0" lang="en-US" sz="2800" spc="-1" strike="noStrike">
              <a:latin typeface="Arial"/>
            </a:endParaRPr>
          </a:p>
          <a:p>
            <a:pPr marL="457200" indent="-456480">
              <a:lnSpc>
                <a:spcPct val="100000"/>
              </a:lnSpc>
              <a:buClr>
                <a:srgbClr val="ff0000"/>
              </a:buClr>
              <a:buFont typeface="Arial"/>
              <a:buChar char="•"/>
            </a:pPr>
            <a:r>
              <a:rPr b="0" lang="en-US" sz="2800" spc="-1" strike="noStrike">
                <a:solidFill>
                  <a:srgbClr val="ff0000"/>
                </a:solidFill>
                <a:latin typeface="Gill Sans MT"/>
                <a:ea typeface="DejaVu Sans"/>
              </a:rPr>
              <a:t>Describe your methodology</a:t>
            </a:r>
            <a:endParaRPr b="0" lang="en-US" sz="2800" spc="-1" strike="noStrike">
              <a:latin typeface="Arial"/>
            </a:endParaRPr>
          </a:p>
          <a:p>
            <a:pPr>
              <a:lnSpc>
                <a:spcPct val="100000"/>
              </a:lnSpc>
            </a:pPr>
            <a:r>
              <a:rPr b="0" lang="en-US" sz="2800" spc="-1" strike="noStrike">
                <a:solidFill>
                  <a:srgbClr val="000000"/>
                </a:solidFill>
                <a:latin typeface="Gill Sans MT"/>
                <a:ea typeface="DejaVu Sans"/>
              </a:rPr>
              <a:t>[ outline form - State your expected findings]</a:t>
            </a:r>
            <a:endParaRPr b="0" lang="en-US" sz="2800" spc="-1" strike="noStrike">
              <a:latin typeface="Arial"/>
            </a:endParaRPr>
          </a:p>
          <a:p>
            <a:pPr marL="457200" indent="-456480">
              <a:lnSpc>
                <a:spcPct val="100000"/>
              </a:lnSpc>
              <a:buClr>
                <a:srgbClr val="ff0000"/>
              </a:buClr>
              <a:buFont typeface="Arial"/>
              <a:buChar char="•"/>
            </a:pPr>
            <a:r>
              <a:rPr b="0" lang="en-US" sz="2800" spc="-1" strike="noStrike">
                <a:solidFill>
                  <a:srgbClr val="ff0000"/>
                </a:solidFill>
                <a:latin typeface="Gill Sans MT"/>
                <a:ea typeface="DejaVu Sans"/>
              </a:rPr>
              <a:t>Use and revise your methodology</a:t>
            </a:r>
            <a:endParaRPr b="0" lang="en-US" sz="2800" spc="-1" strike="noStrike">
              <a:latin typeface="Arial"/>
            </a:endParaRPr>
          </a:p>
          <a:p>
            <a:pPr>
              <a:lnSpc>
                <a:spcPct val="100000"/>
              </a:lnSpc>
            </a:pPr>
            <a:r>
              <a:rPr b="0" lang="en-US" sz="2800" spc="-1" strike="noStrike">
                <a:solidFill>
                  <a:srgbClr val="000000"/>
                </a:solidFill>
                <a:latin typeface="Gill Sans MT"/>
                <a:ea typeface="DejaVu Sans"/>
              </a:rPr>
              <a:t>[note deviations in your methodology]</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71" dur="indefinite" restart="never" nodeType="tmRoot">
          <p:childTnLst>
            <p:seq>
              <p:cTn id="172" dur="indefinite" nodeType="mainSeq">
                <p:childTnLst>
                  <p:par>
                    <p:cTn id="173" fill="hold">
                      <p:stCondLst>
                        <p:cond delay="indefinite"/>
                      </p:stCondLst>
                      <p:childTnLst>
                        <p:par>
                          <p:cTn id="174" fill="hold">
                            <p:stCondLst>
                              <p:cond delay="0"/>
                            </p:stCondLst>
                            <p:childTnLst>
                              <p:par>
                                <p:cTn id="175" nodeType="clickEffect" fill="hold" presetClass="entr" presetID="2" presetSubtype="4">
                                  <p:stCondLst>
                                    <p:cond delay="0"/>
                                  </p:stCondLst>
                                  <p:childTnLst>
                                    <p:set>
                                      <p:cBhvr>
                                        <p:cTn id="176" dur="1" fill="hold">
                                          <p:stCondLst>
                                            <p:cond delay="0"/>
                                          </p:stCondLst>
                                        </p:cTn>
                                        <p:tgtEl>
                                          <p:spTgt spid="320">
                                            <p:txEl>
                                              <p:pRg st="1" end="1"/>
                                            </p:txEl>
                                          </p:spTgt>
                                        </p:tgtEl>
                                        <p:attrNameLst>
                                          <p:attrName>style.visibility</p:attrName>
                                        </p:attrNameLst>
                                      </p:cBhvr>
                                      <p:to>
                                        <p:strVal val="visible"/>
                                      </p:to>
                                    </p:set>
                                    <p:anim calcmode="lin" valueType="num">
                                      <p:cBhvr additive="repl">
                                        <p:cTn id="177" dur="500" fill="hold"/>
                                        <p:tgtEl>
                                          <p:spTgt spid="320">
                                            <p:txEl>
                                              <p:pRg st="1" end="1"/>
                                            </p:txEl>
                                          </p:spTgt>
                                        </p:tgtEl>
                                        <p:attrNameLst>
                                          <p:attrName>ppt_x</p:attrName>
                                        </p:attrNameLst>
                                      </p:cBhvr>
                                      <p:tavLst>
                                        <p:tav tm="0">
                                          <p:val>
                                            <p:strVal val="#ppt_x"/>
                                          </p:val>
                                        </p:tav>
                                        <p:tav tm="100000">
                                          <p:val>
                                            <p:strVal val="#ppt_x"/>
                                          </p:val>
                                        </p:tav>
                                      </p:tavLst>
                                    </p:anim>
                                    <p:anim calcmode="lin" valueType="num">
                                      <p:cBhvr additive="repl">
                                        <p:cTn id="178" dur="500" fill="hold"/>
                                        <p:tgtEl>
                                          <p:spTgt spid="3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2" presetSubtype="4">
                                  <p:stCondLst>
                                    <p:cond delay="0"/>
                                  </p:stCondLst>
                                  <p:childTnLst>
                                    <p:set>
                                      <p:cBhvr>
                                        <p:cTn id="182" dur="1" fill="hold">
                                          <p:stCondLst>
                                            <p:cond delay="0"/>
                                          </p:stCondLst>
                                        </p:cTn>
                                        <p:tgtEl>
                                          <p:spTgt spid="320">
                                            <p:txEl>
                                              <p:pRg st="2" end="2"/>
                                            </p:txEl>
                                          </p:spTgt>
                                        </p:tgtEl>
                                        <p:attrNameLst>
                                          <p:attrName>style.visibility</p:attrName>
                                        </p:attrNameLst>
                                      </p:cBhvr>
                                      <p:to>
                                        <p:strVal val="visible"/>
                                      </p:to>
                                    </p:set>
                                    <p:anim calcmode="lin" valueType="num">
                                      <p:cBhvr additive="repl">
                                        <p:cTn id="183" dur="500" fill="hold"/>
                                        <p:tgtEl>
                                          <p:spTgt spid="320">
                                            <p:txEl>
                                              <p:pRg st="2" end="2"/>
                                            </p:txEl>
                                          </p:spTgt>
                                        </p:tgtEl>
                                        <p:attrNameLst>
                                          <p:attrName>ppt_x</p:attrName>
                                        </p:attrNameLst>
                                      </p:cBhvr>
                                      <p:tavLst>
                                        <p:tav tm="0">
                                          <p:val>
                                            <p:strVal val="#ppt_x"/>
                                          </p:val>
                                        </p:tav>
                                        <p:tav tm="100000">
                                          <p:val>
                                            <p:strVal val="#ppt_x"/>
                                          </p:val>
                                        </p:tav>
                                      </p:tavLst>
                                    </p:anim>
                                    <p:anim calcmode="lin" valueType="num">
                                      <p:cBhvr additive="repl">
                                        <p:cTn id="184" dur="500" fill="hold"/>
                                        <p:tgtEl>
                                          <p:spTgt spid="3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2" presetSubtype="4">
                                  <p:stCondLst>
                                    <p:cond delay="0"/>
                                  </p:stCondLst>
                                  <p:childTnLst>
                                    <p:set>
                                      <p:cBhvr>
                                        <p:cTn id="188" dur="1" fill="hold">
                                          <p:stCondLst>
                                            <p:cond delay="0"/>
                                          </p:stCondLst>
                                        </p:cTn>
                                        <p:tgtEl>
                                          <p:spTgt spid="320">
                                            <p:txEl>
                                              <p:pRg st="3" end="3"/>
                                            </p:txEl>
                                          </p:spTgt>
                                        </p:tgtEl>
                                        <p:attrNameLst>
                                          <p:attrName>style.visibility</p:attrName>
                                        </p:attrNameLst>
                                      </p:cBhvr>
                                      <p:to>
                                        <p:strVal val="visible"/>
                                      </p:to>
                                    </p:set>
                                    <p:anim calcmode="lin" valueType="num">
                                      <p:cBhvr additive="repl">
                                        <p:cTn id="189" dur="500" fill="hold"/>
                                        <p:tgtEl>
                                          <p:spTgt spid="320">
                                            <p:txEl>
                                              <p:pRg st="3" end="3"/>
                                            </p:txEl>
                                          </p:spTgt>
                                        </p:tgtEl>
                                        <p:attrNameLst>
                                          <p:attrName>ppt_x</p:attrName>
                                        </p:attrNameLst>
                                      </p:cBhvr>
                                      <p:tavLst>
                                        <p:tav tm="0">
                                          <p:val>
                                            <p:strVal val="#ppt_x"/>
                                          </p:val>
                                        </p:tav>
                                        <p:tav tm="100000">
                                          <p:val>
                                            <p:strVal val="#ppt_x"/>
                                          </p:val>
                                        </p:tav>
                                      </p:tavLst>
                                    </p:anim>
                                    <p:anim calcmode="lin" valueType="num">
                                      <p:cBhvr additive="repl">
                                        <p:cTn id="190" dur="500" fill="hold"/>
                                        <p:tgtEl>
                                          <p:spTgt spid="3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2" presetSubtype="4">
                                  <p:stCondLst>
                                    <p:cond delay="0"/>
                                  </p:stCondLst>
                                  <p:childTnLst>
                                    <p:set>
                                      <p:cBhvr>
                                        <p:cTn id="194" dur="1" fill="hold">
                                          <p:stCondLst>
                                            <p:cond delay="0"/>
                                          </p:stCondLst>
                                        </p:cTn>
                                        <p:tgtEl>
                                          <p:spTgt spid="320">
                                            <p:txEl>
                                              <p:pRg st="4" end="4"/>
                                            </p:txEl>
                                          </p:spTgt>
                                        </p:tgtEl>
                                        <p:attrNameLst>
                                          <p:attrName>style.visibility</p:attrName>
                                        </p:attrNameLst>
                                      </p:cBhvr>
                                      <p:to>
                                        <p:strVal val="visible"/>
                                      </p:to>
                                    </p:set>
                                    <p:anim calcmode="lin" valueType="num">
                                      <p:cBhvr additive="repl">
                                        <p:cTn id="195" dur="500" fill="hold"/>
                                        <p:tgtEl>
                                          <p:spTgt spid="320">
                                            <p:txEl>
                                              <p:pRg st="4" end="4"/>
                                            </p:txEl>
                                          </p:spTgt>
                                        </p:tgtEl>
                                        <p:attrNameLst>
                                          <p:attrName>ppt_x</p:attrName>
                                        </p:attrNameLst>
                                      </p:cBhvr>
                                      <p:tavLst>
                                        <p:tav tm="0">
                                          <p:val>
                                            <p:strVal val="#ppt_x"/>
                                          </p:val>
                                        </p:tav>
                                        <p:tav tm="100000">
                                          <p:val>
                                            <p:strVal val="#ppt_x"/>
                                          </p:val>
                                        </p:tav>
                                      </p:tavLst>
                                    </p:anim>
                                    <p:anim calcmode="lin" valueType="num">
                                      <p:cBhvr additive="repl">
                                        <p:cTn id="196" dur="500" fill="hold"/>
                                        <p:tgtEl>
                                          <p:spTgt spid="3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2" presetSubtype="4">
                                  <p:stCondLst>
                                    <p:cond delay="0"/>
                                  </p:stCondLst>
                                  <p:childTnLst>
                                    <p:set>
                                      <p:cBhvr>
                                        <p:cTn id="200" dur="1" fill="hold">
                                          <p:stCondLst>
                                            <p:cond delay="0"/>
                                          </p:stCondLst>
                                        </p:cTn>
                                        <p:tgtEl>
                                          <p:spTgt spid="320">
                                            <p:txEl>
                                              <p:pRg st="5" end="5"/>
                                            </p:txEl>
                                          </p:spTgt>
                                        </p:tgtEl>
                                        <p:attrNameLst>
                                          <p:attrName>style.visibility</p:attrName>
                                        </p:attrNameLst>
                                      </p:cBhvr>
                                      <p:to>
                                        <p:strVal val="visible"/>
                                      </p:to>
                                    </p:set>
                                    <p:anim calcmode="lin" valueType="num">
                                      <p:cBhvr additive="repl">
                                        <p:cTn id="201" dur="500" fill="hold"/>
                                        <p:tgtEl>
                                          <p:spTgt spid="320">
                                            <p:txEl>
                                              <p:pRg st="5" end="5"/>
                                            </p:txEl>
                                          </p:spTgt>
                                        </p:tgtEl>
                                        <p:attrNameLst>
                                          <p:attrName>ppt_x</p:attrName>
                                        </p:attrNameLst>
                                      </p:cBhvr>
                                      <p:tavLst>
                                        <p:tav tm="0">
                                          <p:val>
                                            <p:strVal val="#ppt_x"/>
                                          </p:val>
                                        </p:tav>
                                        <p:tav tm="100000">
                                          <p:val>
                                            <p:strVal val="#ppt_x"/>
                                          </p:val>
                                        </p:tav>
                                      </p:tavLst>
                                    </p:anim>
                                    <p:anim calcmode="lin" valueType="num">
                                      <p:cBhvr additive="repl">
                                        <p:cTn id="202" dur="500" fill="hold"/>
                                        <p:tgtEl>
                                          <p:spTgt spid="32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2" presetSubtype="4">
                                  <p:stCondLst>
                                    <p:cond delay="0"/>
                                  </p:stCondLst>
                                  <p:childTnLst>
                                    <p:set>
                                      <p:cBhvr>
                                        <p:cTn id="206" dur="1" fill="hold">
                                          <p:stCondLst>
                                            <p:cond delay="0"/>
                                          </p:stCondLst>
                                        </p:cTn>
                                        <p:tgtEl>
                                          <p:spTgt spid="320">
                                            <p:txEl>
                                              <p:pRg st="6" end="6"/>
                                            </p:txEl>
                                          </p:spTgt>
                                        </p:tgtEl>
                                        <p:attrNameLst>
                                          <p:attrName>style.visibility</p:attrName>
                                        </p:attrNameLst>
                                      </p:cBhvr>
                                      <p:to>
                                        <p:strVal val="visible"/>
                                      </p:to>
                                    </p:set>
                                    <p:anim calcmode="lin" valueType="num">
                                      <p:cBhvr additive="repl">
                                        <p:cTn id="207" dur="500" fill="hold"/>
                                        <p:tgtEl>
                                          <p:spTgt spid="320">
                                            <p:txEl>
                                              <p:pRg st="6" end="6"/>
                                            </p:txEl>
                                          </p:spTgt>
                                        </p:tgtEl>
                                        <p:attrNameLst>
                                          <p:attrName>ppt_x</p:attrName>
                                        </p:attrNameLst>
                                      </p:cBhvr>
                                      <p:tavLst>
                                        <p:tav tm="0">
                                          <p:val>
                                            <p:strVal val="#ppt_x"/>
                                          </p:val>
                                        </p:tav>
                                        <p:tav tm="100000">
                                          <p:val>
                                            <p:strVal val="#ppt_x"/>
                                          </p:val>
                                        </p:tav>
                                      </p:tavLst>
                                    </p:anim>
                                    <p:anim calcmode="lin" valueType="num">
                                      <p:cBhvr additive="repl">
                                        <p:cTn id="208" dur="500" fill="hold"/>
                                        <p:tgtEl>
                                          <p:spTgt spid="32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21" name="CustomShape 1"/>
          <p:cNvSpPr/>
          <p:nvPr/>
        </p:nvSpPr>
        <p:spPr>
          <a:xfrm>
            <a:off x="1219320" y="152280"/>
            <a:ext cx="7711560" cy="761400"/>
          </a:xfrm>
          <a:prstGeom prst="rect">
            <a:avLst/>
          </a:prstGeom>
          <a:noFill/>
          <a:ln>
            <a:noFill/>
          </a:ln>
        </p:spPr>
        <p:style>
          <a:lnRef idx="0"/>
          <a:fillRef idx="0"/>
          <a:effectRef idx="0"/>
          <a:fontRef idx="minor"/>
        </p:style>
        <p:txBody>
          <a:bodyPr lIns="90000" rIns="90000" tIns="45000" bIns="45000" anchor="ctr">
            <a:noAutofit/>
          </a:bodyPr>
          <a:p>
            <a:pPr marL="457200" indent="-456480">
              <a:lnSpc>
                <a:spcPct val="100000"/>
              </a:lnSpc>
              <a:buClr>
                <a:srgbClr val="ff0000"/>
              </a:buClr>
              <a:buFont typeface="Arial"/>
              <a:buChar char="•"/>
            </a:pPr>
            <a:r>
              <a:rPr b="0" lang="en-US" sz="4400" spc="-1" strike="noStrike">
                <a:solidFill>
                  <a:srgbClr val="ff0000"/>
                </a:solidFill>
                <a:latin typeface="Gill Sans MT"/>
              </a:rPr>
              <a:t>Map out a methodology</a:t>
            </a:r>
            <a:endParaRPr b="0" lang="en-US" sz="4400" spc="-1" strike="noStrike">
              <a:latin typeface="Arial"/>
            </a:endParaRPr>
          </a:p>
        </p:txBody>
      </p:sp>
      <p:sp>
        <p:nvSpPr>
          <p:cNvPr id="322" name="CustomShape 2"/>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pic>
        <p:nvPicPr>
          <p:cNvPr id="323" name="Picture 2" descr=""/>
          <p:cNvPicPr/>
          <p:nvPr/>
        </p:nvPicPr>
        <p:blipFill>
          <a:blip r:embed="rId2"/>
          <a:stretch/>
        </p:blipFill>
        <p:spPr>
          <a:xfrm>
            <a:off x="990720" y="1062720"/>
            <a:ext cx="7940160" cy="50284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24" name="CustomShape 1"/>
          <p:cNvSpPr/>
          <p:nvPr/>
        </p:nvSpPr>
        <p:spPr>
          <a:xfrm>
            <a:off x="457200" y="304920"/>
            <a:ext cx="86860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300" spc="-1" strike="noStrike" u="sng">
                <a:solidFill>
                  <a:srgbClr val="002060"/>
                </a:solidFill>
                <a:uFillTx/>
                <a:latin typeface="Gill Sans MT"/>
              </a:rPr>
              <a:t>3-Developing a </a:t>
            </a:r>
            <a:br/>
            <a:r>
              <a:rPr b="1" lang="en-US" sz="4300" spc="-1" strike="noStrike" u="sng">
                <a:solidFill>
                  <a:srgbClr val="002060"/>
                </a:solidFill>
                <a:uFillTx/>
                <a:latin typeface="Gill Sans MT"/>
              </a:rPr>
              <a:t>Research Methodology</a:t>
            </a:r>
            <a:endParaRPr b="0" lang="en-US" sz="4300" spc="-1" strike="noStrike">
              <a:latin typeface="Arial"/>
            </a:endParaRPr>
          </a:p>
        </p:txBody>
      </p:sp>
      <p:sp>
        <p:nvSpPr>
          <p:cNvPr id="325" name="CustomShape 2"/>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
        <p:nvSpPr>
          <p:cNvPr id="326" name="CustomShape 3"/>
          <p:cNvSpPr/>
          <p:nvPr/>
        </p:nvSpPr>
        <p:spPr>
          <a:xfrm>
            <a:off x="1143000" y="1828800"/>
            <a:ext cx="7848000" cy="4356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800" spc="-1" strike="noStrike">
                <a:solidFill>
                  <a:srgbClr val="ff0000"/>
                </a:solidFill>
                <a:latin typeface="Gill Sans MT"/>
                <a:ea typeface="DejaVu Sans"/>
              </a:rPr>
              <a:t>Map out a methodology</a:t>
            </a:r>
            <a:endParaRPr b="0" lang="en-US" sz="2800" spc="-1" strike="noStrike">
              <a:latin typeface="Arial"/>
            </a:endParaRPr>
          </a:p>
          <a:p>
            <a:pPr>
              <a:lnSpc>
                <a:spcPct val="100000"/>
              </a:lnSpc>
            </a:pPr>
            <a:r>
              <a:rPr b="1" lang="en-US" sz="2800" spc="-1" strike="noStrike">
                <a:solidFill>
                  <a:srgbClr val="000000"/>
                </a:solidFill>
                <a:latin typeface="Gill Sans MT"/>
                <a:ea typeface="DejaVu Sans"/>
              </a:rPr>
              <a:t>Methodology for Researching Nuclear Waste Transportation:</a:t>
            </a:r>
            <a:endParaRPr b="0" lang="en-US" sz="2800" spc="-1" strike="noStrike">
              <a:latin typeface="Arial"/>
            </a:endParaRPr>
          </a:p>
          <a:p>
            <a:pPr>
              <a:lnSpc>
                <a:spcPct val="100000"/>
              </a:lnSpc>
            </a:pPr>
            <a:r>
              <a:rPr b="0" lang="en-US" sz="2800" spc="-1" strike="noStrike">
                <a:solidFill>
                  <a:srgbClr val="000000"/>
                </a:solidFill>
                <a:latin typeface="Gill Sans MT"/>
                <a:ea typeface="DejaVu Sans"/>
              </a:rPr>
              <a:t>• </a:t>
            </a:r>
            <a:r>
              <a:rPr b="0" lang="en-US" sz="2800" spc="-1" strike="noStrike">
                <a:solidFill>
                  <a:srgbClr val="000000"/>
                </a:solidFill>
                <a:latin typeface="Gill Sans MT"/>
                <a:ea typeface="DejaVu Sans"/>
              </a:rPr>
              <a:t>Collect information off the Internet from sources for and against nuclear waste storage and transportation.</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Gill Sans MT"/>
                <a:ea typeface="DejaVu Sans"/>
              </a:rPr>
              <a:t>• </a:t>
            </a:r>
            <a:r>
              <a:rPr b="0" lang="en-US" sz="2800" spc="-1" strike="noStrike">
                <a:solidFill>
                  <a:srgbClr val="000000"/>
                </a:solidFill>
                <a:latin typeface="Gill Sans MT"/>
                <a:ea typeface="DejaVu Sans"/>
              </a:rPr>
              <a:t>Track down news stories in the print media and collect any journal articles available on nuclear waste transportation.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1523880" y="1447920"/>
            <a:ext cx="7405920" cy="1221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4300" spc="-1" strike="noStrike">
                <a:solidFill>
                  <a:srgbClr val="5f688b"/>
                </a:solidFill>
                <a:latin typeface="Gill Sans MT"/>
              </a:rPr>
              <a:t>Chapter 6</a:t>
            </a:r>
            <a:endParaRPr b="0" lang="en-US" sz="4300" spc="-1" strike="noStrike">
              <a:latin typeface="Arial"/>
            </a:endParaRPr>
          </a:p>
        </p:txBody>
      </p:sp>
      <p:sp>
        <p:nvSpPr>
          <p:cNvPr id="275" name="CustomShape 2"/>
          <p:cNvSpPr/>
          <p:nvPr/>
        </p:nvSpPr>
        <p:spPr>
          <a:xfrm>
            <a:off x="1447920" y="3048120"/>
            <a:ext cx="7405920" cy="1751760"/>
          </a:xfrm>
          <a:prstGeom prst="rect">
            <a:avLst/>
          </a:prstGeom>
          <a:noFill/>
          <a:ln>
            <a:noFill/>
          </a:ln>
        </p:spPr>
        <p:style>
          <a:lnRef idx="0"/>
          <a:fillRef idx="0"/>
          <a:effectRef idx="0"/>
          <a:fontRef idx="minor"/>
        </p:style>
        <p:txBody>
          <a:bodyPr lIns="90000" rIns="90000" tIns="0" bIns="45000">
            <a:normAutofit/>
          </a:bodyPr>
          <a:p>
            <a:pPr marL="27360">
              <a:lnSpc>
                <a:spcPct val="100000"/>
              </a:lnSpc>
              <a:spcBef>
                <a:spcPts val="601"/>
              </a:spcBef>
              <a:tabLst>
                <a:tab algn="l" pos="0"/>
              </a:tabLst>
            </a:pPr>
            <a:r>
              <a:rPr b="0" lang="en-US" sz="3200" spc="-1" strike="noStrike">
                <a:solidFill>
                  <a:srgbClr val="363c54"/>
                </a:solidFill>
                <a:latin typeface="Gill Sans MT"/>
              </a:rPr>
              <a:t>Researching and Research Methods</a:t>
            </a:r>
            <a:endParaRPr b="0" lang="en-US" sz="3200" spc="-1" strike="noStrike">
              <a:latin typeface="Arial"/>
            </a:endParaRPr>
          </a:p>
        </p:txBody>
      </p:sp>
      <p:sp>
        <p:nvSpPr>
          <p:cNvPr id="276" name="CustomShape 3"/>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27" name="CustomShape 1"/>
          <p:cNvSpPr/>
          <p:nvPr/>
        </p:nvSpPr>
        <p:spPr>
          <a:xfrm>
            <a:off x="457200" y="304920"/>
            <a:ext cx="86860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300" spc="-1" strike="noStrike" u="sng">
                <a:solidFill>
                  <a:srgbClr val="002060"/>
                </a:solidFill>
                <a:uFillTx/>
                <a:latin typeface="Gill Sans MT"/>
              </a:rPr>
              <a:t>3-Developing a </a:t>
            </a:r>
            <a:br/>
            <a:r>
              <a:rPr b="1" lang="en-US" sz="4300" spc="-1" strike="noStrike" u="sng">
                <a:solidFill>
                  <a:srgbClr val="002060"/>
                </a:solidFill>
                <a:uFillTx/>
                <a:latin typeface="Gill Sans MT"/>
              </a:rPr>
              <a:t>Research Methodology</a:t>
            </a:r>
            <a:endParaRPr b="0" lang="en-US" sz="4300" spc="-1" strike="noStrike">
              <a:latin typeface="Arial"/>
            </a:endParaRPr>
          </a:p>
        </p:txBody>
      </p:sp>
      <p:sp>
        <p:nvSpPr>
          <p:cNvPr id="328" name="CustomShape 2"/>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
        <p:nvSpPr>
          <p:cNvPr id="329" name="CustomShape 3"/>
          <p:cNvSpPr/>
          <p:nvPr/>
        </p:nvSpPr>
        <p:spPr>
          <a:xfrm>
            <a:off x="1143000" y="1828800"/>
            <a:ext cx="7848000" cy="4782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800" spc="-1" strike="noStrike">
                <a:solidFill>
                  <a:srgbClr val="ff0000"/>
                </a:solidFill>
                <a:latin typeface="Gill Sans MT"/>
                <a:ea typeface="DejaVu Sans"/>
              </a:rPr>
              <a:t>Map out a methodology</a:t>
            </a:r>
            <a:endParaRPr b="0" lang="en-US" sz="2800" spc="-1" strike="noStrike">
              <a:latin typeface="Arial"/>
            </a:endParaRPr>
          </a:p>
          <a:p>
            <a:pPr>
              <a:lnSpc>
                <a:spcPct val="100000"/>
              </a:lnSpc>
            </a:pPr>
            <a:r>
              <a:rPr b="1" lang="en-US" sz="2800" spc="-1" strike="noStrike">
                <a:solidFill>
                  <a:srgbClr val="000000"/>
                </a:solidFill>
                <a:latin typeface="Gill Sans MT"/>
                <a:ea typeface="DejaVu Sans"/>
              </a:rPr>
              <a:t>Methodology for Researching Nuclear Waste Transportation (contd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Gill Sans MT"/>
                <a:ea typeface="DejaVu Sans"/>
              </a:rPr>
              <a:t>• </a:t>
            </a:r>
            <a:r>
              <a:rPr b="0" lang="en-US" sz="2800" spc="-1" strike="noStrike">
                <a:solidFill>
                  <a:srgbClr val="000000"/>
                </a:solidFill>
                <a:latin typeface="Gill Sans MT"/>
                <a:ea typeface="DejaVu Sans"/>
              </a:rPr>
              <a:t>Interview experts and survey members of the general public.</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Gill Sans MT"/>
                <a:ea typeface="DejaVu Sans"/>
              </a:rPr>
              <a:t>• </a:t>
            </a:r>
            <a:r>
              <a:rPr b="0" lang="en-US" sz="2800" spc="-1" strike="noStrike">
                <a:solidFill>
                  <a:srgbClr val="000000"/>
                </a:solidFill>
                <a:latin typeface="Gill Sans MT"/>
                <a:ea typeface="DejaVu Sans"/>
              </a:rPr>
              <a:t>Study the Waste Isolation Pilot Plant (WIPP) in New Mexico to see if transportation to</a:t>
            </a:r>
            <a:endParaRPr b="0" lang="en-US" sz="2800" spc="-1" strike="noStrike">
              <a:latin typeface="Arial"/>
            </a:endParaRPr>
          </a:p>
          <a:p>
            <a:pPr>
              <a:lnSpc>
                <a:spcPct val="100000"/>
              </a:lnSpc>
            </a:pPr>
            <a:r>
              <a:rPr b="0" lang="en-US" sz="2800" spc="-1" strike="noStrike">
                <a:solidFill>
                  <a:srgbClr val="000000"/>
                </a:solidFill>
                <a:latin typeface="Gill Sans MT"/>
                <a:ea typeface="DejaVu Sans"/>
              </a:rPr>
              <a:t>the site has been a problem.</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30" name="CustomShape 1"/>
          <p:cNvSpPr/>
          <p:nvPr/>
        </p:nvSpPr>
        <p:spPr>
          <a:xfrm>
            <a:off x="5715000" y="6305400"/>
            <a:ext cx="289476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2015, 2012, 2010 by Pearson Education, Inc. All rights reserved. </a:t>
            </a:r>
            <a:endParaRPr b="0" lang="en-US" sz="1200" spc="-1" strike="noStrike">
              <a:latin typeface="Arial"/>
            </a:endParaRPr>
          </a:p>
        </p:txBody>
      </p:sp>
      <p:pic>
        <p:nvPicPr>
          <p:cNvPr id="331" name="Picture 2" descr=""/>
          <p:cNvPicPr/>
          <p:nvPr/>
        </p:nvPicPr>
        <p:blipFill>
          <a:blip r:embed="rId2"/>
          <a:stretch/>
        </p:blipFill>
        <p:spPr>
          <a:xfrm>
            <a:off x="1523880" y="838080"/>
            <a:ext cx="7238160" cy="5157360"/>
          </a:xfrm>
          <a:prstGeom prst="rect">
            <a:avLst/>
          </a:prstGeom>
          <a:ln>
            <a:noFill/>
          </a:ln>
        </p:spPr>
      </p:pic>
      <p:sp>
        <p:nvSpPr>
          <p:cNvPr id="332" name="CustomShape 2"/>
          <p:cNvSpPr/>
          <p:nvPr/>
        </p:nvSpPr>
        <p:spPr>
          <a:xfrm>
            <a:off x="1081080" y="160200"/>
            <a:ext cx="5707080" cy="5166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800" spc="-1" strike="noStrike">
                <a:solidFill>
                  <a:srgbClr val="ff0000"/>
                </a:solidFill>
                <a:latin typeface="Gill Sans MT"/>
                <a:ea typeface="DejaVu Sans"/>
              </a:rPr>
              <a:t>Describe your methodology</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33" name="CustomShape 1"/>
          <p:cNvSpPr/>
          <p:nvPr/>
        </p:nvSpPr>
        <p:spPr>
          <a:xfrm>
            <a:off x="1143000" y="304920"/>
            <a:ext cx="7497360" cy="15231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300" spc="-1" strike="noStrike">
                <a:solidFill>
                  <a:srgbClr val="5f688b"/>
                </a:solidFill>
                <a:latin typeface="Gill Sans MT"/>
              </a:rPr>
              <a:t>Which of the following is true of research methodologies?</a:t>
            </a:r>
            <a:endParaRPr b="0" lang="en-US" sz="4300" spc="-1" strike="noStrike">
              <a:latin typeface="Arial"/>
            </a:endParaRPr>
          </a:p>
        </p:txBody>
      </p:sp>
      <p:sp>
        <p:nvSpPr>
          <p:cNvPr id="334" name="CustomShape 2"/>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
        <p:nvSpPr>
          <p:cNvPr id="335" name="CustomShape 3"/>
          <p:cNvSpPr/>
          <p:nvPr/>
        </p:nvSpPr>
        <p:spPr>
          <a:xfrm>
            <a:off x="1523880" y="2438280"/>
            <a:ext cx="6705000" cy="4782240"/>
          </a:xfrm>
          <a:prstGeom prst="rect">
            <a:avLst/>
          </a:prstGeom>
          <a:noFill/>
          <a:ln>
            <a:noFill/>
          </a:ln>
        </p:spPr>
        <p:style>
          <a:lnRef idx="0"/>
          <a:fillRef idx="0"/>
          <a:effectRef idx="0"/>
          <a:fontRef idx="minor"/>
        </p:style>
        <p:txBody>
          <a:bodyPr lIns="90000" rIns="90000" tIns="45000" bIns="45000">
            <a:spAutoFit/>
          </a:bodyPr>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You should avoid deviating from your research methodology</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You should formulate one or two steps for your research methodology</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You should state your expected findings</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All of the above</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36" name="CustomShape 1"/>
          <p:cNvSpPr/>
          <p:nvPr/>
        </p:nvSpPr>
        <p:spPr>
          <a:xfrm>
            <a:off x="1143000" y="304920"/>
            <a:ext cx="7497360" cy="15231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300" spc="-1" strike="noStrike">
                <a:solidFill>
                  <a:srgbClr val="5f688b"/>
                </a:solidFill>
                <a:latin typeface="Gill Sans MT"/>
              </a:rPr>
              <a:t>Which of the following is true of research methodologies?</a:t>
            </a:r>
            <a:endParaRPr b="0" lang="en-US" sz="4300" spc="-1" strike="noStrike">
              <a:latin typeface="Arial"/>
            </a:endParaRPr>
          </a:p>
        </p:txBody>
      </p:sp>
      <p:sp>
        <p:nvSpPr>
          <p:cNvPr id="337" name="CustomShape 2"/>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
        <p:nvSpPr>
          <p:cNvPr id="338" name="CustomShape 3"/>
          <p:cNvSpPr/>
          <p:nvPr/>
        </p:nvSpPr>
        <p:spPr>
          <a:xfrm>
            <a:off x="1523880" y="2438280"/>
            <a:ext cx="6705000" cy="4782240"/>
          </a:xfrm>
          <a:prstGeom prst="rect">
            <a:avLst/>
          </a:prstGeom>
          <a:noFill/>
          <a:ln>
            <a:noFill/>
          </a:ln>
        </p:spPr>
        <p:style>
          <a:lnRef idx="0"/>
          <a:fillRef idx="0"/>
          <a:effectRef idx="0"/>
          <a:fontRef idx="minor"/>
        </p:style>
        <p:txBody>
          <a:bodyPr lIns="90000" rIns="90000" tIns="45000" bIns="45000">
            <a:spAutoFit/>
          </a:bodyPr>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You should avoid deviating from your research methodology</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You should formulate one or two steps for your research methodology</a:t>
            </a:r>
            <a:endParaRPr b="0" lang="en-US" sz="2800" spc="-1" strike="noStrike">
              <a:latin typeface="Arial"/>
            </a:endParaRPr>
          </a:p>
          <a:p>
            <a:pPr marL="514440" indent="-513720">
              <a:lnSpc>
                <a:spcPct val="100000"/>
              </a:lnSpc>
              <a:buClr>
                <a:srgbClr val="ff0000"/>
              </a:buClr>
              <a:buFont typeface="StarSymbol"/>
              <a:buAutoNum type="alphaUcPeriod"/>
            </a:pPr>
            <a:r>
              <a:rPr b="0" lang="en-US" sz="2800" spc="-1" strike="noStrike">
                <a:solidFill>
                  <a:srgbClr val="ff0000"/>
                </a:solidFill>
                <a:latin typeface="Gill Sans MT"/>
                <a:ea typeface="DejaVu Sans"/>
              </a:rPr>
              <a:t>You should state your expected findings</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All of the above</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9" name="Picture 9" descr="j0078711"/>
          <p:cNvPicPr/>
          <p:nvPr/>
        </p:nvPicPr>
        <p:blipFill>
          <a:blip r:embed="rId1"/>
          <a:stretch/>
        </p:blipFill>
        <p:spPr>
          <a:xfrm>
            <a:off x="7696080" y="380880"/>
            <a:ext cx="685080" cy="1661400"/>
          </a:xfrm>
          <a:prstGeom prst="rect">
            <a:avLst/>
          </a:prstGeom>
          <a:ln>
            <a:noFill/>
          </a:ln>
        </p:spPr>
      </p:pic>
      <p:sp>
        <p:nvSpPr>
          <p:cNvPr id="340" name="CustomShape 1"/>
          <p:cNvSpPr/>
          <p:nvPr/>
        </p:nvSpPr>
        <p:spPr>
          <a:xfrm>
            <a:off x="1590480" y="1386000"/>
            <a:ext cx="5790600" cy="27918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561"/>
              </a:spcBef>
            </a:pPr>
            <a:r>
              <a:rPr b="0" lang="en-US" sz="2800" spc="-1" strike="noStrike">
                <a:solidFill>
                  <a:srgbClr val="000000"/>
                </a:solidFill>
                <a:latin typeface="Gill Sans MT"/>
                <a:ea typeface="DejaVu Sans"/>
              </a:rPr>
              <a:t>An outline is a general plan of what you are going to write. </a:t>
            </a: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r>
              <a:rPr b="0" lang="en-US" sz="2800" spc="-1" strike="noStrike">
                <a:solidFill>
                  <a:srgbClr val="000000"/>
                </a:solidFill>
                <a:latin typeface="Gill Sans MT"/>
                <a:ea typeface="DejaVu Sans"/>
              </a:rPr>
              <a:t>You can compare making an outline to drawing plans to build a house. </a:t>
            </a:r>
            <a:endParaRPr b="0" lang="en-US" sz="2800" spc="-1" strike="noStrike">
              <a:latin typeface="Arial"/>
            </a:endParaRPr>
          </a:p>
        </p:txBody>
      </p:sp>
      <p:pic>
        <p:nvPicPr>
          <p:cNvPr id="341" name="Picture 20" descr="PE01903_"/>
          <p:cNvPicPr/>
          <p:nvPr/>
        </p:nvPicPr>
        <p:blipFill>
          <a:blip r:embed="rId2"/>
          <a:stretch/>
        </p:blipFill>
        <p:spPr>
          <a:xfrm>
            <a:off x="5943600" y="4222080"/>
            <a:ext cx="2910600" cy="2255040"/>
          </a:xfrm>
          <a:prstGeom prst="rect">
            <a:avLst/>
          </a:prstGeom>
          <a:ln>
            <a:noFill/>
          </a:ln>
        </p:spPr>
      </p:pic>
      <p:sp>
        <p:nvSpPr>
          <p:cNvPr id="342" name="CustomShape 2"/>
          <p:cNvSpPr/>
          <p:nvPr/>
        </p:nvSpPr>
        <p:spPr>
          <a:xfrm>
            <a:off x="685800" y="168480"/>
            <a:ext cx="7768440" cy="745200"/>
          </a:xfrm>
          <a:prstGeom prst="rect">
            <a:avLst/>
          </a:prstGeom>
          <a:noFill/>
          <a:ln>
            <a:noFill/>
          </a:ln>
        </p:spPr>
        <p:style>
          <a:lnRef idx="0"/>
          <a:fillRef idx="0"/>
          <a:effectRef idx="0"/>
          <a:fontRef idx="minor"/>
        </p:style>
        <p:txBody>
          <a:bodyPr lIns="90000" rIns="90000" tIns="45000" bIns="45000" anchor="b">
            <a:spAutoFit/>
          </a:bodyPr>
          <a:p>
            <a:pPr algn="ctr">
              <a:lnSpc>
                <a:spcPct val="100000"/>
              </a:lnSpc>
            </a:pPr>
            <a:r>
              <a:rPr b="0" lang="en-US" sz="4300" spc="-1" strike="noStrike">
                <a:solidFill>
                  <a:srgbClr val="5f688b"/>
                </a:solidFill>
                <a:latin typeface="Gill Sans MT"/>
                <a:ea typeface="DejaVu Sans"/>
              </a:rPr>
              <a:t>What is an outline?</a:t>
            </a:r>
            <a:endParaRPr b="0" lang="en-US" sz="4300" spc="-1" strike="noStrike">
              <a:latin typeface="Arial"/>
            </a:endParaRPr>
          </a:p>
        </p:txBody>
      </p:sp>
    </p:spTree>
  </p:cSld>
  <mc:AlternateContent>
    <mc:Choice Requires="p14">
      <p:transition spd="slow" p14:dur="2000"/>
    </mc:Choice>
    <mc:Fallback>
      <p:transition spd="slow"/>
    </mc:Fallback>
  </mc:AlternateContent>
  <p:timing>
    <p:tnLst>
      <p:par>
        <p:cTn id="209" dur="indefinite" restart="never" nodeType="tmRoot">
          <p:childTnLst>
            <p:seq>
              <p:cTn id="210" dur="indefinite" nodeType="mainSeq">
                <p:childTnLst>
                  <p:par>
                    <p:cTn id="211" nodeType="clickEffect" fill="hold">
                      <p:stCondLst>
                        <p:cond delay="indefinite"/>
                      </p:stCondLst>
                      <p:childTnLst>
                        <p:par>
                          <p:cTn id="212" nodeType="withEffect" fill="hold">
                            <p:stCondLst>
                              <p:cond delay="0"/>
                            </p:stCondLst>
                            <p:childTnLst>
                              <p:par>
                                <p:cTn id="213" nodeType="clickEffect" fill="hold" presetClass="entr" presetID="23" presetSubtype="16">
                                  <p:stCondLst>
                                    <p:cond delay="0"/>
                                  </p:stCondLst>
                                  <p:childTnLst>
                                    <p:set>
                                      <p:cBhvr>
                                        <p:cTn id="214" dur="1" fill="hold">
                                          <p:stCondLst>
                                            <p:cond delay="0"/>
                                          </p:stCondLst>
                                        </p:cTn>
                                        <p:tgtEl>
                                          <p:spTgt spid="340"/>
                                        </p:tgtEl>
                                        <p:attrNameLst>
                                          <p:attrName>style.visibility</p:attrName>
                                        </p:attrNameLst>
                                      </p:cBhvr>
                                      <p:to>
                                        <p:strVal val="visible"/>
                                      </p:to>
                                    </p:set>
                                    <p:anim calcmode="lin" valueType="num">
                                      <p:cBhvr additive="repl">
                                        <p:cTn id="215" dur="500" fill="hold"/>
                                        <p:tgtEl>
                                          <p:spTgt spid="340"/>
                                        </p:tgtEl>
                                        <p:attrNameLst>
                                          <p:attrName>ppt_w</p:attrName>
                                        </p:attrNameLst>
                                      </p:cBhvr>
                                      <p:tavLst>
                                        <p:tav tm="0">
                                          <p:val>
                                            <p:fltVal val="0"/>
                                          </p:val>
                                        </p:tav>
                                        <p:tav tm="100000">
                                          <p:val>
                                            <p:strVal val="#ppt_w"/>
                                          </p:val>
                                        </p:tav>
                                      </p:tavLst>
                                    </p:anim>
                                    <p:anim calcmode="lin" valueType="num">
                                      <p:cBhvr additive="repl">
                                        <p:cTn id="216" dur="500" fill="hold"/>
                                        <p:tgtEl>
                                          <p:spTgt spid="3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831240" y="3733920"/>
            <a:ext cx="8686080" cy="1735560"/>
          </a:xfrm>
          <a:prstGeom prst="rect">
            <a:avLst/>
          </a:prstGeom>
          <a:noFill/>
          <a:ln>
            <a:noFill/>
          </a:ln>
        </p:spPr>
        <p:style>
          <a:lnRef idx="0"/>
          <a:fillRef idx="0"/>
          <a:effectRef idx="0"/>
          <a:fontRef idx="minor"/>
        </p:style>
        <p:txBody>
          <a:bodyPr lIns="90000" rIns="90000" tIns="45000" bIns="45000">
            <a:spAutoFit/>
          </a:bodyPr>
          <a:p>
            <a:pPr marL="533520" indent="-440640" algn="just">
              <a:lnSpc>
                <a:spcPct val="100000"/>
              </a:lnSpc>
              <a:spcBef>
                <a:spcPts val="479"/>
              </a:spcBef>
              <a:buClr>
                <a:srgbClr val="694f07"/>
              </a:buClr>
              <a:buSzPct val="75000"/>
              <a:buFont typeface="Wingdings" charset="2"/>
              <a:buChar char=""/>
            </a:pPr>
            <a:r>
              <a:rPr b="1" lang="en-US" sz="2400" spc="-1" strike="noStrike">
                <a:solidFill>
                  <a:srgbClr val="694f07"/>
                </a:solidFill>
                <a:latin typeface="Arial"/>
                <a:ea typeface="DejaVu Sans"/>
              </a:rPr>
              <a:t>An outline saves time for writers.  Preparing an </a:t>
            </a:r>
            <a:endParaRPr b="0" lang="en-US" sz="2400" spc="-1" strike="noStrike">
              <a:latin typeface="Arial"/>
            </a:endParaRPr>
          </a:p>
          <a:p>
            <a:pPr marL="92160" algn="just">
              <a:lnSpc>
                <a:spcPct val="100000"/>
              </a:lnSpc>
              <a:spcBef>
                <a:spcPts val="479"/>
              </a:spcBef>
              <a:tabLst>
                <a:tab algn="l" pos="0"/>
              </a:tabLst>
            </a:pPr>
            <a:r>
              <a:rPr b="1" lang="en-US" sz="2400" spc="-1" strike="noStrike">
                <a:solidFill>
                  <a:srgbClr val="694f07"/>
                </a:solidFill>
                <a:latin typeface="Arial"/>
                <a:ea typeface="DejaVu Sans"/>
              </a:rPr>
              <a:t> </a:t>
            </a:r>
            <a:r>
              <a:rPr b="1" lang="en-US" sz="2400" spc="-1" strike="noStrike">
                <a:solidFill>
                  <a:srgbClr val="694f07"/>
                </a:solidFill>
                <a:latin typeface="Arial"/>
                <a:ea typeface="DejaVu Sans"/>
              </a:rPr>
              <a:t>outline can take time, but when you are finished, you </a:t>
            </a:r>
            <a:endParaRPr b="0" lang="en-US" sz="2400" spc="-1" strike="noStrike">
              <a:latin typeface="Arial"/>
            </a:endParaRPr>
          </a:p>
          <a:p>
            <a:pPr marL="92160" algn="just">
              <a:lnSpc>
                <a:spcPct val="100000"/>
              </a:lnSpc>
              <a:spcBef>
                <a:spcPts val="479"/>
              </a:spcBef>
              <a:tabLst>
                <a:tab algn="l" pos="0"/>
              </a:tabLst>
            </a:pPr>
            <a:r>
              <a:rPr b="1" lang="en-US" sz="2400" spc="-1" strike="noStrike">
                <a:solidFill>
                  <a:srgbClr val="694f07"/>
                </a:solidFill>
                <a:latin typeface="Arial"/>
                <a:ea typeface="DejaVu Sans"/>
              </a:rPr>
              <a:t> </a:t>
            </a:r>
            <a:r>
              <a:rPr b="1" lang="en-US" sz="2400" spc="-1" strike="noStrike">
                <a:solidFill>
                  <a:srgbClr val="694f07"/>
                </a:solidFill>
                <a:latin typeface="Arial"/>
                <a:ea typeface="DejaVu Sans"/>
              </a:rPr>
              <a:t>will  be able to write the rough draft of your essay </a:t>
            </a:r>
            <a:endParaRPr b="0" lang="en-US" sz="2400" spc="-1" strike="noStrike">
              <a:latin typeface="Arial"/>
            </a:endParaRPr>
          </a:p>
          <a:p>
            <a:pPr marL="92160" algn="just">
              <a:lnSpc>
                <a:spcPct val="100000"/>
              </a:lnSpc>
              <a:spcBef>
                <a:spcPts val="479"/>
              </a:spcBef>
              <a:tabLst>
                <a:tab algn="l" pos="0"/>
              </a:tabLst>
            </a:pPr>
            <a:r>
              <a:rPr b="1" lang="en-US" sz="2400" spc="-1" strike="noStrike">
                <a:solidFill>
                  <a:srgbClr val="694f07"/>
                </a:solidFill>
                <a:latin typeface="Arial"/>
                <a:ea typeface="DejaVu Sans"/>
              </a:rPr>
              <a:t> </a:t>
            </a:r>
            <a:r>
              <a:rPr b="1" lang="en-US" sz="2400" spc="-1" strike="noStrike">
                <a:solidFill>
                  <a:srgbClr val="694f07"/>
                </a:solidFill>
                <a:latin typeface="Arial"/>
                <a:ea typeface="DejaVu Sans"/>
              </a:rPr>
              <a:t>more quickly than if you didn’t have an outline.</a:t>
            </a:r>
            <a:endParaRPr b="0" lang="en-US" sz="2400" spc="-1" strike="noStrike">
              <a:latin typeface="Arial"/>
            </a:endParaRPr>
          </a:p>
        </p:txBody>
      </p:sp>
      <p:sp>
        <p:nvSpPr>
          <p:cNvPr id="344" name="CustomShape 2"/>
          <p:cNvSpPr/>
          <p:nvPr/>
        </p:nvSpPr>
        <p:spPr>
          <a:xfrm>
            <a:off x="685800" y="275040"/>
            <a:ext cx="7768440" cy="638640"/>
          </a:xfrm>
          <a:prstGeom prst="rect">
            <a:avLst/>
          </a:prstGeom>
          <a:noFill/>
          <a:ln>
            <a:noFill/>
          </a:ln>
        </p:spPr>
        <p:style>
          <a:lnRef idx="0"/>
          <a:fillRef idx="0"/>
          <a:effectRef idx="0"/>
          <a:fontRef idx="minor"/>
        </p:style>
        <p:txBody>
          <a:bodyPr lIns="90000" rIns="90000" tIns="45000" bIns="45000" anchor="b">
            <a:spAutoFit/>
          </a:bodyPr>
          <a:p>
            <a:pPr algn="ctr">
              <a:lnSpc>
                <a:spcPct val="100000"/>
              </a:lnSpc>
            </a:pPr>
            <a:r>
              <a:rPr b="1" lang="en-GB" sz="3600" spc="-1" strike="noStrike">
                <a:solidFill>
                  <a:srgbClr val="7b9899"/>
                </a:solidFill>
                <a:latin typeface="Georgia"/>
                <a:ea typeface="DejaVu Sans"/>
              </a:rPr>
              <a:t>Benefits of an Outline</a:t>
            </a:r>
            <a:endParaRPr b="0" lang="en-US" sz="3600" spc="-1" strike="noStrike">
              <a:latin typeface="Arial"/>
            </a:endParaRPr>
          </a:p>
        </p:txBody>
      </p:sp>
      <p:sp>
        <p:nvSpPr>
          <p:cNvPr id="345" name="CustomShape 3"/>
          <p:cNvSpPr/>
          <p:nvPr/>
        </p:nvSpPr>
        <p:spPr>
          <a:xfrm>
            <a:off x="1181160" y="1247760"/>
            <a:ext cx="7848000" cy="82152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479"/>
              </a:spcBef>
            </a:pPr>
            <a:r>
              <a:rPr b="1" lang="en-US" sz="2400" spc="-1" strike="noStrike">
                <a:solidFill>
                  <a:srgbClr val="000000"/>
                </a:solidFill>
                <a:latin typeface="Arial"/>
                <a:ea typeface="DejaVu Sans"/>
              </a:rPr>
              <a:t>An outline of an essay can be very helpful for many reasons:</a:t>
            </a:r>
            <a:endParaRPr b="0" lang="en-US" sz="2400" spc="-1" strike="noStrike">
              <a:latin typeface="Arial"/>
            </a:endParaRPr>
          </a:p>
        </p:txBody>
      </p:sp>
      <p:sp>
        <p:nvSpPr>
          <p:cNvPr id="346" name="CustomShape 4"/>
          <p:cNvSpPr/>
          <p:nvPr/>
        </p:nvSpPr>
        <p:spPr>
          <a:xfrm>
            <a:off x="907560" y="2254320"/>
            <a:ext cx="8533800" cy="1186920"/>
          </a:xfrm>
          <a:prstGeom prst="rect">
            <a:avLst/>
          </a:prstGeom>
          <a:noFill/>
          <a:ln>
            <a:noFill/>
          </a:ln>
        </p:spPr>
        <p:style>
          <a:lnRef idx="0"/>
          <a:fillRef idx="0"/>
          <a:effectRef idx="0"/>
          <a:fontRef idx="minor"/>
        </p:style>
        <p:txBody>
          <a:bodyPr lIns="90000" rIns="90000" tIns="45000" bIns="45000">
            <a:spAutoFit/>
          </a:bodyPr>
          <a:p>
            <a:pPr marL="365040" indent="-364320">
              <a:lnSpc>
                <a:spcPct val="100000"/>
              </a:lnSpc>
              <a:spcBef>
                <a:spcPts val="479"/>
              </a:spcBef>
              <a:buClr>
                <a:srgbClr val="694f07"/>
              </a:buClr>
              <a:buSzPct val="75000"/>
              <a:buFont typeface="Wingdings" charset="2"/>
              <a:buChar char=""/>
            </a:pPr>
            <a:r>
              <a:rPr b="1" lang="en-US" sz="2400" spc="-1" strike="noStrike">
                <a:solidFill>
                  <a:srgbClr val="694f07"/>
                </a:solidFill>
                <a:latin typeface="Arial"/>
                <a:ea typeface="DejaVu Sans"/>
              </a:rPr>
              <a:t>An outline will help make your essay more organized.  A careful plan will help your body paragraphs stay focused on the ideas in your thesis statement.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17" dur="indefinite" restart="never" nodeType="tmRoot">
          <p:childTnLst>
            <p:seq>
              <p:cTn id="218" dur="indefinite" nodeType="mainSeq">
                <p:childTnLst>
                  <p:par>
                    <p:cTn id="219" nodeType="clickEffect" fill="hold">
                      <p:stCondLst>
                        <p:cond delay="indefinite"/>
                      </p:stCondLst>
                      <p:childTnLst>
                        <p:par>
                          <p:cTn id="220" nodeType="withEffect" fill="hold">
                            <p:stCondLst>
                              <p:cond delay="0"/>
                            </p:stCondLst>
                            <p:childTnLst>
                              <p:par>
                                <p:cTn id="221" nodeType="clickEffect" fill="hold" presetClass="entr" presetID="23" presetSubtype="16">
                                  <p:stCondLst>
                                    <p:cond delay="0"/>
                                  </p:stCondLst>
                                  <p:childTnLst>
                                    <p:set>
                                      <p:cBhvr>
                                        <p:cTn id="222" dur="1" fill="hold">
                                          <p:stCondLst>
                                            <p:cond delay="0"/>
                                          </p:stCondLst>
                                        </p:cTn>
                                        <p:tgtEl>
                                          <p:spTgt spid="343"/>
                                        </p:tgtEl>
                                        <p:attrNameLst>
                                          <p:attrName>style.visibility</p:attrName>
                                        </p:attrNameLst>
                                      </p:cBhvr>
                                      <p:to>
                                        <p:strVal val="visible"/>
                                      </p:to>
                                    </p:set>
                                    <p:anim calcmode="lin" valueType="num">
                                      <p:cBhvr additive="repl">
                                        <p:cTn id="223" dur="500" fill="hold"/>
                                        <p:tgtEl>
                                          <p:spTgt spid="343"/>
                                        </p:tgtEl>
                                        <p:attrNameLst>
                                          <p:attrName>ppt_w</p:attrName>
                                        </p:attrNameLst>
                                      </p:cBhvr>
                                      <p:tavLst>
                                        <p:tav tm="0">
                                          <p:val>
                                            <p:fltVal val="0"/>
                                          </p:val>
                                        </p:tav>
                                        <p:tav tm="100000">
                                          <p:val>
                                            <p:strVal val="#ppt_w"/>
                                          </p:val>
                                        </p:tav>
                                      </p:tavLst>
                                    </p:anim>
                                    <p:anim calcmode="lin" valueType="num">
                                      <p:cBhvr additive="repl">
                                        <p:cTn id="224" dur="500" fill="hold"/>
                                        <p:tgtEl>
                                          <p:spTgt spid="343"/>
                                        </p:tgtEl>
                                        <p:attrNameLst>
                                          <p:attrName>ppt_h</p:attrName>
                                        </p:attrNameLst>
                                      </p:cBhvr>
                                      <p:tavLst>
                                        <p:tav tm="0">
                                          <p:val>
                                            <p:fltVal val="0"/>
                                          </p:val>
                                        </p:tav>
                                        <p:tav tm="100000">
                                          <p:val>
                                            <p:strVal val="#ppt_h"/>
                                          </p:val>
                                        </p:tav>
                                      </p:tavLst>
                                    </p:anim>
                                  </p:childTnLst>
                                </p:cTn>
                              </p:par>
                              <p:par>
                                <p:cTn id="225" nodeType="withEffect" fill="hold" presetClass="entr" presetID="23" presetSubtype="16">
                                  <p:stCondLst>
                                    <p:cond delay="0"/>
                                  </p:stCondLst>
                                  <p:childTnLst>
                                    <p:set>
                                      <p:cBhvr>
                                        <p:cTn id="226" dur="1" fill="hold">
                                          <p:stCondLst>
                                            <p:cond delay="0"/>
                                          </p:stCondLst>
                                        </p:cTn>
                                        <p:tgtEl>
                                          <p:spTgt spid="346"/>
                                        </p:tgtEl>
                                        <p:attrNameLst>
                                          <p:attrName>style.visibility</p:attrName>
                                        </p:attrNameLst>
                                      </p:cBhvr>
                                      <p:to>
                                        <p:strVal val="visible"/>
                                      </p:to>
                                    </p:set>
                                    <p:anim calcmode="lin" valueType="num">
                                      <p:cBhvr additive="repl">
                                        <p:cTn id="227" dur="500" fill="hold"/>
                                        <p:tgtEl>
                                          <p:spTgt spid="346"/>
                                        </p:tgtEl>
                                        <p:attrNameLst>
                                          <p:attrName>ppt_w</p:attrName>
                                        </p:attrNameLst>
                                      </p:cBhvr>
                                      <p:tavLst>
                                        <p:tav tm="0">
                                          <p:val>
                                            <p:fltVal val="0"/>
                                          </p:val>
                                        </p:tav>
                                        <p:tav tm="100000">
                                          <p:val>
                                            <p:strVal val="#ppt_w"/>
                                          </p:val>
                                        </p:tav>
                                      </p:tavLst>
                                    </p:anim>
                                    <p:anim calcmode="lin" valueType="num">
                                      <p:cBhvr additive="repl">
                                        <p:cTn id="228" dur="500" fill="hold"/>
                                        <p:tgtEl>
                                          <p:spTgt spid="346"/>
                                        </p:tgtEl>
                                        <p:attrNameLst>
                                          <p:attrName>ppt_h</p:attrName>
                                        </p:attrNameLst>
                                      </p:cBhvr>
                                      <p:tavLst>
                                        <p:tav tm="0">
                                          <p:val>
                                            <p:fltVal val="0"/>
                                          </p:val>
                                        </p:tav>
                                        <p:tav tm="100000">
                                          <p:val>
                                            <p:strVal val="#ppt_h"/>
                                          </p:val>
                                        </p:tav>
                                      </p:tavLst>
                                    </p:anim>
                                  </p:childTnLst>
                                </p:cTn>
                              </p:par>
                              <p:par>
                                <p:cTn id="229" nodeType="withEffect" fill="hold" presetClass="entr" presetID="23" presetSubtype="16">
                                  <p:stCondLst>
                                    <p:cond delay="0"/>
                                  </p:stCondLst>
                                  <p:childTnLst>
                                    <p:set>
                                      <p:cBhvr>
                                        <p:cTn id="230" dur="1" fill="hold">
                                          <p:stCondLst>
                                            <p:cond delay="0"/>
                                          </p:stCondLst>
                                        </p:cTn>
                                        <p:tgtEl>
                                          <p:spTgt spid="345"/>
                                        </p:tgtEl>
                                        <p:attrNameLst>
                                          <p:attrName>style.visibility</p:attrName>
                                        </p:attrNameLst>
                                      </p:cBhvr>
                                      <p:to>
                                        <p:strVal val="visible"/>
                                      </p:to>
                                    </p:set>
                                    <p:anim calcmode="lin" valueType="num">
                                      <p:cBhvr additive="repl">
                                        <p:cTn id="231" dur="500" fill="hold"/>
                                        <p:tgtEl>
                                          <p:spTgt spid="345"/>
                                        </p:tgtEl>
                                        <p:attrNameLst>
                                          <p:attrName>ppt_w</p:attrName>
                                        </p:attrNameLst>
                                      </p:cBhvr>
                                      <p:tavLst>
                                        <p:tav tm="0">
                                          <p:val>
                                            <p:fltVal val="0"/>
                                          </p:val>
                                        </p:tav>
                                        <p:tav tm="100000">
                                          <p:val>
                                            <p:strVal val="#ppt_w"/>
                                          </p:val>
                                        </p:tav>
                                      </p:tavLst>
                                    </p:anim>
                                    <p:anim calcmode="lin" valueType="num">
                                      <p:cBhvr additive="repl">
                                        <p:cTn id="232" dur="500" fill="hold"/>
                                        <p:tgtEl>
                                          <p:spTgt spid="3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1219320" y="1676520"/>
            <a:ext cx="7390800" cy="4159440"/>
          </a:xfrm>
          <a:prstGeom prst="rect">
            <a:avLst/>
          </a:prstGeom>
          <a:noFill/>
          <a:ln>
            <a:noFill/>
          </a:ln>
        </p:spPr>
        <p:style>
          <a:lnRef idx="0"/>
          <a:fillRef idx="0"/>
          <a:effectRef idx="0"/>
          <a:fontRef idx="minor"/>
        </p:style>
        <p:txBody>
          <a:bodyPr lIns="90000" rIns="90000" tIns="45000" bIns="45000">
            <a:noAutofit/>
          </a:bodyPr>
          <a:p>
            <a:pPr marL="365760" indent="-282600">
              <a:lnSpc>
                <a:spcPct val="150000"/>
              </a:lnSpc>
              <a:spcBef>
                <a:spcPts val="601"/>
              </a:spcBef>
              <a:buClr>
                <a:srgbClr val="d16349"/>
              </a:buClr>
              <a:buFont typeface="Wingdings" charset="2"/>
              <a:buChar char=""/>
            </a:pPr>
            <a:r>
              <a:rPr b="1" lang="en-US" sz="2400" spc="-1" strike="noStrike">
                <a:solidFill>
                  <a:srgbClr val="694f07"/>
                </a:solidFill>
                <a:latin typeface="Arial"/>
              </a:rPr>
              <a:t>An outline shows logical relations between ideas (e.g. contrast, addition, result</a:t>
            </a:r>
            <a:r>
              <a:rPr b="1" lang="en-US" sz="2400" spc="-1" strike="noStrike">
                <a:solidFill>
                  <a:srgbClr val="694f07"/>
                </a:solidFill>
                <a:latin typeface="Gill Sans MT"/>
              </a:rPr>
              <a:t>)</a:t>
            </a:r>
            <a:endParaRPr b="0" lang="en-US" sz="2400" spc="-1" strike="noStrike">
              <a:latin typeface="Arial"/>
            </a:endParaRPr>
          </a:p>
          <a:p>
            <a:pPr marL="82440">
              <a:lnSpc>
                <a:spcPct val="150000"/>
              </a:lnSpc>
              <a:spcBef>
                <a:spcPts val="601"/>
              </a:spcBef>
              <a:tabLst>
                <a:tab algn="l" pos="0"/>
              </a:tabLst>
            </a:pPr>
            <a:endParaRPr b="0" lang="en-US" sz="2400" spc="-1" strike="noStrike">
              <a:latin typeface="Arial"/>
            </a:endParaRPr>
          </a:p>
          <a:p>
            <a:pPr marL="365760" indent="-282600">
              <a:lnSpc>
                <a:spcPct val="150000"/>
              </a:lnSpc>
              <a:spcBef>
                <a:spcPts val="601"/>
              </a:spcBef>
              <a:buClr>
                <a:srgbClr val="d16349"/>
              </a:buClr>
              <a:buFont typeface="Wingdings" charset="2"/>
              <a:buChar char=""/>
              <a:tabLst>
                <a:tab algn="l" pos="0"/>
              </a:tabLst>
            </a:pPr>
            <a:r>
              <a:rPr b="1" lang="en-US" sz="2400" spc="-1" strike="noStrike">
                <a:solidFill>
                  <a:srgbClr val="694f07"/>
                </a:solidFill>
                <a:latin typeface="Arial"/>
              </a:rPr>
              <a:t>Connects body paragraphs to the thesis statement (topic sentences of paragraphs are a break down of the thesis statement)</a:t>
            </a:r>
            <a:endParaRPr b="0" lang="en-US" sz="2400" spc="-1" strike="noStrike">
              <a:latin typeface="Arial"/>
            </a:endParaRPr>
          </a:p>
        </p:txBody>
      </p:sp>
      <p:sp>
        <p:nvSpPr>
          <p:cNvPr id="348" name="CustomShape 2"/>
          <p:cNvSpPr/>
          <p:nvPr/>
        </p:nvSpPr>
        <p:spPr>
          <a:xfrm>
            <a:off x="685800" y="275040"/>
            <a:ext cx="7768440" cy="638640"/>
          </a:xfrm>
          <a:prstGeom prst="rect">
            <a:avLst/>
          </a:prstGeom>
          <a:noFill/>
          <a:ln>
            <a:noFill/>
          </a:ln>
        </p:spPr>
        <p:style>
          <a:lnRef idx="0"/>
          <a:fillRef idx="0"/>
          <a:effectRef idx="0"/>
          <a:fontRef idx="minor"/>
        </p:style>
        <p:txBody>
          <a:bodyPr lIns="90000" rIns="90000" tIns="45000" bIns="45000" anchor="b">
            <a:spAutoFit/>
          </a:bodyPr>
          <a:p>
            <a:pPr algn="ctr">
              <a:lnSpc>
                <a:spcPct val="100000"/>
              </a:lnSpc>
            </a:pPr>
            <a:r>
              <a:rPr b="1" lang="en-GB" sz="3600" spc="-1" strike="noStrike">
                <a:solidFill>
                  <a:srgbClr val="7b9899"/>
                </a:solidFill>
                <a:latin typeface="Georgia"/>
                <a:ea typeface="DejaVu Sans"/>
              </a:rPr>
              <a:t>Benefits of an Outline</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233" dur="indefinite" restart="never" nodeType="tmRoot">
          <p:childTnLst>
            <p:seq>
              <p:cTn id="234" dur="indefinite" nodeType="mainSeq">
                <p:childTnLst>
                  <p:par>
                    <p:cTn id="235" nodeType="clickEffect" fill="hold">
                      <p:stCondLst>
                        <p:cond delay="indefinite"/>
                      </p:stCondLst>
                      <p:childTnLst>
                        <p:par>
                          <p:cTn id="236" nodeType="withEffect" fill="hold">
                            <p:stCondLst>
                              <p:cond delay="0"/>
                            </p:stCondLst>
                            <p:childTnLst>
                              <p:par>
                                <p:cTn id="237" nodeType="clickEffect" fill="hold" presetClass="entr" presetID="9">
                                  <p:stCondLst>
                                    <p:cond delay="0"/>
                                  </p:stCondLst>
                                  <p:childTnLst>
                                    <p:set>
                                      <p:cBhvr>
                                        <p:cTn id="238" dur="1" fill="hold">
                                          <p:stCondLst>
                                            <p:cond delay="0"/>
                                          </p:stCondLst>
                                        </p:cTn>
                                        <p:tgtEl>
                                          <p:spTgt spid="347">
                                            <p:txEl>
                                              <p:pRg st="0" end="0"/>
                                            </p:txEl>
                                          </p:spTgt>
                                        </p:tgtEl>
                                        <p:attrNameLst>
                                          <p:attrName>style.visibility</p:attrName>
                                        </p:attrNameLst>
                                      </p:cBhvr>
                                      <p:to>
                                        <p:strVal val="visible"/>
                                      </p:to>
                                    </p:set>
                                    <p:animEffect filter="dissolve" transition="in">
                                      <p:cBhvr additive="repl">
                                        <p:cTn id="239" dur="500"/>
                                        <p:tgtEl>
                                          <p:spTgt spid="347">
                                            <p:txEl>
                                              <p:pRg st="0" end="0"/>
                                            </p:txEl>
                                          </p:spTgt>
                                        </p:tgtEl>
                                      </p:cBhvr>
                                    </p:animEffect>
                                  </p:childTnLst>
                                </p:cTn>
                              </p:par>
                            </p:childTnLst>
                          </p:cTn>
                        </p:par>
                      </p:childTnLst>
                    </p:cTn>
                  </p:par>
                  <p:par>
                    <p:cTn id="240" nodeType="clickEffect" fill="hold">
                      <p:stCondLst>
                        <p:cond delay="indefinite"/>
                      </p:stCondLst>
                      <p:childTnLst>
                        <p:par>
                          <p:cTn id="241" nodeType="withEffect" fill="hold">
                            <p:stCondLst>
                              <p:cond delay="0"/>
                            </p:stCondLst>
                            <p:childTnLst>
                              <p:par>
                                <p:cTn id="242" nodeType="clickEffect" fill="hold" presetClass="entr" presetID="9">
                                  <p:stCondLst>
                                    <p:cond delay="0"/>
                                  </p:stCondLst>
                                  <p:childTnLst>
                                    <p:set>
                                      <p:cBhvr>
                                        <p:cTn id="243" dur="1" fill="hold">
                                          <p:stCondLst>
                                            <p:cond delay="0"/>
                                          </p:stCondLst>
                                        </p:cTn>
                                        <p:tgtEl>
                                          <p:spTgt spid="347">
                                            <p:txEl>
                                              <p:pRg st="2" end="2"/>
                                            </p:txEl>
                                          </p:spTgt>
                                        </p:tgtEl>
                                        <p:attrNameLst>
                                          <p:attrName>style.visibility</p:attrName>
                                        </p:attrNameLst>
                                      </p:cBhvr>
                                      <p:to>
                                        <p:strVal val="visible"/>
                                      </p:to>
                                    </p:set>
                                    <p:animEffect filter="dissolve" transition="in">
                                      <p:cBhvr additive="repl">
                                        <p:cTn id="244" dur="500"/>
                                        <p:tgtEl>
                                          <p:spTgt spid="34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762120" y="2059920"/>
            <a:ext cx="8152560" cy="425520"/>
          </a:xfrm>
          <a:prstGeom prst="rect">
            <a:avLst/>
          </a:prstGeom>
          <a:solidFill>
            <a:schemeClr val="bg1"/>
          </a:solidFill>
          <a:ln w="11520">
            <a:solidFill>
              <a:schemeClr val="tx1"/>
            </a:solidFill>
            <a:prstDash val="sysDash"/>
            <a:miter/>
          </a:ln>
        </p:spPr>
        <p:style>
          <a:lnRef idx="0"/>
          <a:fillRef idx="0"/>
          <a:effectRef idx="0"/>
          <a:fontRef idx="minor"/>
        </p:style>
        <p:txBody>
          <a:bodyPr lIns="90000" rIns="90000" tIns="45000" bIns="45000" anchor="ctr">
            <a:spAutoFit/>
          </a:bodyPr>
          <a:p>
            <a:pPr>
              <a:lnSpc>
                <a:spcPct val="100000"/>
              </a:lnSpc>
            </a:pPr>
            <a:r>
              <a:rPr b="1" lang="en-US" sz="2200" spc="-1" strike="noStrike">
                <a:solidFill>
                  <a:srgbClr val="ff0000"/>
                </a:solidFill>
                <a:latin typeface="Arial"/>
                <a:ea typeface="DejaVu Sans"/>
              </a:rPr>
              <a:t>Capital roman numbers for listing main heading of sections</a:t>
            </a:r>
            <a:endParaRPr b="0" lang="en-US" sz="2200" spc="-1" strike="noStrike">
              <a:latin typeface="Arial"/>
            </a:endParaRPr>
          </a:p>
        </p:txBody>
      </p:sp>
      <p:sp>
        <p:nvSpPr>
          <p:cNvPr id="350" name="CustomShape 2"/>
          <p:cNvSpPr/>
          <p:nvPr/>
        </p:nvSpPr>
        <p:spPr>
          <a:xfrm>
            <a:off x="990720" y="2672640"/>
            <a:ext cx="7923960" cy="760680"/>
          </a:xfrm>
          <a:prstGeom prst="rect">
            <a:avLst/>
          </a:prstGeom>
          <a:solidFill>
            <a:schemeClr val="bg1"/>
          </a:solidFill>
          <a:ln w="11520">
            <a:solidFill>
              <a:schemeClr val="tx1"/>
            </a:solidFill>
            <a:prstDash val="sysDash"/>
            <a:miter/>
          </a:ln>
        </p:spPr>
        <p:style>
          <a:lnRef idx="0"/>
          <a:fillRef idx="0"/>
          <a:effectRef idx="0"/>
          <a:fontRef idx="minor"/>
        </p:style>
        <p:txBody>
          <a:bodyPr lIns="90000" rIns="90000" tIns="45000" bIns="45000" anchor="ctr">
            <a:spAutoFit/>
          </a:bodyPr>
          <a:p>
            <a:pPr>
              <a:lnSpc>
                <a:spcPct val="100000"/>
              </a:lnSpc>
            </a:pPr>
            <a:r>
              <a:rPr b="1" lang="en-US" sz="2200" spc="-1" strike="noStrike">
                <a:solidFill>
                  <a:srgbClr val="7030a0"/>
                </a:solidFill>
                <a:latin typeface="Arial"/>
                <a:ea typeface="DejaVu Sans"/>
              </a:rPr>
              <a:t>Capital letters for listing subheadings of main section,</a:t>
            </a:r>
            <a:endParaRPr b="0" lang="en-US" sz="2200" spc="-1" strike="noStrike">
              <a:latin typeface="Arial"/>
            </a:endParaRPr>
          </a:p>
          <a:p>
            <a:pPr>
              <a:lnSpc>
                <a:spcPct val="100000"/>
              </a:lnSpc>
            </a:pPr>
            <a:r>
              <a:rPr b="1" lang="en-US" sz="2200" spc="-1" strike="noStrike">
                <a:solidFill>
                  <a:srgbClr val="7030a0"/>
                </a:solidFill>
                <a:latin typeface="Arial"/>
                <a:ea typeface="DejaVu Sans"/>
              </a:rPr>
              <a:t>(OR for listing main ideas of paragraphs inside section)</a:t>
            </a:r>
            <a:endParaRPr b="0" lang="en-US" sz="2200" spc="-1" strike="noStrike">
              <a:latin typeface="Arial"/>
            </a:endParaRPr>
          </a:p>
        </p:txBody>
      </p:sp>
      <p:sp>
        <p:nvSpPr>
          <p:cNvPr id="351" name="CustomShape 3"/>
          <p:cNvSpPr/>
          <p:nvPr/>
        </p:nvSpPr>
        <p:spPr>
          <a:xfrm>
            <a:off x="1295280" y="3652200"/>
            <a:ext cx="7619400" cy="760680"/>
          </a:xfrm>
          <a:prstGeom prst="rect">
            <a:avLst/>
          </a:prstGeom>
          <a:solidFill>
            <a:schemeClr val="bg1"/>
          </a:solidFill>
          <a:ln w="11520">
            <a:solidFill>
              <a:schemeClr val="tx1"/>
            </a:solidFill>
            <a:prstDash val="sysDash"/>
            <a:miter/>
          </a:ln>
        </p:spPr>
        <p:style>
          <a:lnRef idx="0"/>
          <a:fillRef idx="0"/>
          <a:effectRef idx="0"/>
          <a:fontRef idx="minor"/>
        </p:style>
        <p:txBody>
          <a:bodyPr lIns="90000" rIns="90000" tIns="45000" bIns="45000" anchor="ctr">
            <a:spAutoFit/>
          </a:bodyPr>
          <a:p>
            <a:pPr>
              <a:lnSpc>
                <a:spcPct val="100000"/>
              </a:lnSpc>
            </a:pPr>
            <a:r>
              <a:rPr b="1" lang="en-US" sz="2200" spc="-1" strike="noStrike">
                <a:solidFill>
                  <a:srgbClr val="008000"/>
                </a:solidFill>
                <a:latin typeface="Arial"/>
                <a:ea typeface="DejaVu Sans"/>
              </a:rPr>
              <a:t>Numbers for listing ideas of paragraphs inside section,</a:t>
            </a:r>
            <a:endParaRPr b="0" lang="en-US" sz="2200" spc="-1" strike="noStrike">
              <a:latin typeface="Arial"/>
            </a:endParaRPr>
          </a:p>
          <a:p>
            <a:pPr>
              <a:lnSpc>
                <a:spcPct val="100000"/>
              </a:lnSpc>
            </a:pPr>
            <a:r>
              <a:rPr b="1" lang="en-US" sz="2200" spc="-1" strike="noStrike">
                <a:solidFill>
                  <a:srgbClr val="008000"/>
                </a:solidFill>
                <a:latin typeface="Arial"/>
                <a:ea typeface="DejaVu Sans"/>
              </a:rPr>
              <a:t>(OR for listing main details inside paragraph)</a:t>
            </a:r>
            <a:endParaRPr b="0" lang="en-US" sz="2200" spc="-1" strike="noStrike">
              <a:latin typeface="Arial"/>
            </a:endParaRPr>
          </a:p>
        </p:txBody>
      </p:sp>
      <p:sp>
        <p:nvSpPr>
          <p:cNvPr id="352" name="CustomShape 4"/>
          <p:cNvSpPr/>
          <p:nvPr/>
        </p:nvSpPr>
        <p:spPr>
          <a:xfrm>
            <a:off x="1523880" y="4642920"/>
            <a:ext cx="7390800" cy="760680"/>
          </a:xfrm>
          <a:prstGeom prst="rect">
            <a:avLst/>
          </a:prstGeom>
          <a:solidFill>
            <a:schemeClr val="bg1"/>
          </a:solidFill>
          <a:ln w="11520">
            <a:solidFill>
              <a:schemeClr val="tx1"/>
            </a:solidFill>
            <a:prstDash val="sysDash"/>
            <a:miter/>
          </a:ln>
        </p:spPr>
        <p:style>
          <a:lnRef idx="0"/>
          <a:fillRef idx="0"/>
          <a:effectRef idx="0"/>
          <a:fontRef idx="minor"/>
        </p:style>
        <p:txBody>
          <a:bodyPr lIns="90000" rIns="90000" tIns="45000" bIns="45000" anchor="ctr">
            <a:spAutoFit/>
          </a:bodyPr>
          <a:p>
            <a:pPr>
              <a:lnSpc>
                <a:spcPct val="100000"/>
              </a:lnSpc>
            </a:pPr>
            <a:r>
              <a:rPr b="1" lang="en-US" sz="2200" spc="-1" strike="noStrike">
                <a:solidFill>
                  <a:srgbClr val="a96d2b"/>
                </a:solidFill>
                <a:latin typeface="Arial"/>
                <a:ea typeface="DejaVu Sans"/>
              </a:rPr>
              <a:t>Small letters for listing main details inside paragraph, </a:t>
            </a:r>
            <a:endParaRPr b="0" lang="en-US" sz="2200" spc="-1" strike="noStrike">
              <a:latin typeface="Arial"/>
            </a:endParaRPr>
          </a:p>
          <a:p>
            <a:pPr>
              <a:lnSpc>
                <a:spcPct val="100000"/>
              </a:lnSpc>
            </a:pPr>
            <a:r>
              <a:rPr b="1" lang="en-US" sz="2200" spc="-1" strike="noStrike">
                <a:solidFill>
                  <a:srgbClr val="a96d2b"/>
                </a:solidFill>
                <a:latin typeface="Arial"/>
                <a:ea typeface="DejaVu Sans"/>
              </a:rPr>
              <a:t>(OR for listing minor details inside paragraph)</a:t>
            </a:r>
            <a:endParaRPr b="0" lang="en-US" sz="2200" spc="-1" strike="noStrike">
              <a:latin typeface="Arial"/>
            </a:endParaRPr>
          </a:p>
        </p:txBody>
      </p:sp>
      <p:sp>
        <p:nvSpPr>
          <p:cNvPr id="353" name="CustomShape 5"/>
          <p:cNvSpPr/>
          <p:nvPr/>
        </p:nvSpPr>
        <p:spPr>
          <a:xfrm>
            <a:off x="333360" y="2057400"/>
            <a:ext cx="293400" cy="455760"/>
          </a:xfrm>
          <a:prstGeom prst="rect">
            <a:avLst/>
          </a:prstGeom>
          <a:solidFill>
            <a:schemeClr val="bg1"/>
          </a:solid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ff0000"/>
                </a:solidFill>
                <a:latin typeface="Verdana"/>
                <a:ea typeface="DejaVu Sans"/>
              </a:rPr>
              <a:t>I</a:t>
            </a:r>
            <a:endParaRPr b="0" lang="en-US" sz="2400" spc="-1" strike="noStrike">
              <a:latin typeface="Arial"/>
            </a:endParaRPr>
          </a:p>
        </p:txBody>
      </p:sp>
      <p:sp>
        <p:nvSpPr>
          <p:cNvPr id="354" name="CustomShape 6"/>
          <p:cNvSpPr/>
          <p:nvPr/>
        </p:nvSpPr>
        <p:spPr>
          <a:xfrm>
            <a:off x="495000" y="2678040"/>
            <a:ext cx="416880" cy="455760"/>
          </a:xfrm>
          <a:prstGeom prst="rect">
            <a:avLst/>
          </a:prstGeom>
          <a:solidFill>
            <a:schemeClr val="bg1"/>
          </a:solid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7030a0"/>
                </a:solidFill>
                <a:latin typeface="Verdana"/>
                <a:ea typeface="DejaVu Sans"/>
              </a:rPr>
              <a:t>A</a:t>
            </a:r>
            <a:endParaRPr b="0" lang="en-US" sz="2400" spc="-1" strike="noStrike">
              <a:latin typeface="Arial"/>
            </a:endParaRPr>
          </a:p>
        </p:txBody>
      </p:sp>
      <p:sp>
        <p:nvSpPr>
          <p:cNvPr id="355" name="CustomShape 7"/>
          <p:cNvSpPr/>
          <p:nvPr/>
        </p:nvSpPr>
        <p:spPr>
          <a:xfrm>
            <a:off x="766440" y="3686040"/>
            <a:ext cx="392400" cy="455760"/>
          </a:xfrm>
          <a:prstGeom prst="rect">
            <a:avLst/>
          </a:prstGeom>
          <a:solidFill>
            <a:schemeClr val="bg1"/>
          </a:solid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b050"/>
                </a:solidFill>
                <a:latin typeface="Verdana"/>
                <a:ea typeface="DejaVu Sans"/>
              </a:rPr>
              <a:t>1</a:t>
            </a:r>
            <a:endParaRPr b="0" lang="en-US" sz="2400" spc="-1" strike="noStrike">
              <a:latin typeface="Arial"/>
            </a:endParaRPr>
          </a:p>
        </p:txBody>
      </p:sp>
      <p:sp>
        <p:nvSpPr>
          <p:cNvPr id="356" name="CustomShape 8"/>
          <p:cNvSpPr/>
          <p:nvPr/>
        </p:nvSpPr>
        <p:spPr>
          <a:xfrm>
            <a:off x="990720" y="4648320"/>
            <a:ext cx="386640" cy="455760"/>
          </a:xfrm>
          <a:prstGeom prst="rect">
            <a:avLst/>
          </a:prstGeom>
          <a:solidFill>
            <a:schemeClr val="bg1"/>
          </a:solid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a96d2b"/>
                </a:solidFill>
                <a:latin typeface="Verdana"/>
                <a:ea typeface="DejaVu Sans"/>
              </a:rPr>
              <a:t>a</a:t>
            </a:r>
            <a:endParaRPr b="0" lang="en-US" sz="2400" spc="-1" strike="noStrike">
              <a:latin typeface="Arial"/>
            </a:endParaRPr>
          </a:p>
        </p:txBody>
      </p:sp>
      <p:sp>
        <p:nvSpPr>
          <p:cNvPr id="357" name="CustomShape 9"/>
          <p:cNvSpPr/>
          <p:nvPr/>
        </p:nvSpPr>
        <p:spPr>
          <a:xfrm>
            <a:off x="228600" y="1447920"/>
            <a:ext cx="8533800" cy="4860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519"/>
              </a:spcBef>
            </a:pPr>
            <a:r>
              <a:rPr b="1" lang="en-US" sz="2600" spc="-1" strike="noStrike">
                <a:solidFill>
                  <a:srgbClr val="a50021"/>
                </a:solidFill>
                <a:latin typeface="Arial"/>
                <a:ea typeface="DejaVu Sans"/>
              </a:rPr>
              <a:t>Levels of detail (from general to specific)</a:t>
            </a:r>
            <a:endParaRPr b="0" lang="en-US" sz="2600" spc="-1" strike="noStrike">
              <a:latin typeface="Arial"/>
            </a:endParaRPr>
          </a:p>
        </p:txBody>
      </p:sp>
      <p:sp>
        <p:nvSpPr>
          <p:cNvPr id="358" name="CustomShape 10"/>
          <p:cNvSpPr/>
          <p:nvPr/>
        </p:nvSpPr>
        <p:spPr>
          <a:xfrm>
            <a:off x="228600" y="5797080"/>
            <a:ext cx="8762400" cy="425520"/>
          </a:xfrm>
          <a:prstGeom prst="rect">
            <a:avLst/>
          </a:prstGeom>
          <a:solidFill>
            <a:schemeClr val="bg1"/>
          </a:solidFill>
          <a:ln w="11520">
            <a:solidFill>
              <a:schemeClr val="tx1"/>
            </a:solidFill>
            <a:prstDash val="sysDash"/>
            <a:miter/>
          </a:ln>
        </p:spPr>
        <p:style>
          <a:lnRef idx="0"/>
          <a:fillRef idx="0"/>
          <a:effectRef idx="0"/>
          <a:fontRef idx="minor"/>
        </p:style>
        <p:txBody>
          <a:bodyPr lIns="90000" rIns="90000" tIns="45000" bIns="45000" anchor="ctr">
            <a:spAutoFit/>
          </a:bodyPr>
          <a:p>
            <a:pPr>
              <a:lnSpc>
                <a:spcPct val="100000"/>
              </a:lnSpc>
            </a:pPr>
            <a:r>
              <a:rPr b="1" lang="en-US" sz="2200" spc="-1" strike="noStrike">
                <a:solidFill>
                  <a:srgbClr val="000000"/>
                </a:solidFill>
                <a:latin typeface="Arial"/>
                <a:ea typeface="DejaVu Sans"/>
              </a:rPr>
              <a:t>Higher levels of details (</a:t>
            </a:r>
            <a:r>
              <a:rPr b="1" lang="en-US" sz="2200" spc="-1" strike="noStrike">
                <a:solidFill>
                  <a:srgbClr val="000000"/>
                </a:solidFill>
                <a:latin typeface="Verdana"/>
                <a:ea typeface="DejaVu Sans"/>
              </a:rPr>
              <a:t>I</a:t>
            </a:r>
            <a:r>
              <a:rPr b="1" lang="en-US" sz="2200" spc="-1" strike="noStrike">
                <a:solidFill>
                  <a:srgbClr val="000000"/>
                </a:solidFill>
                <a:latin typeface="Arial"/>
                <a:ea typeface="DejaVu Sans"/>
              </a:rPr>
              <a:t>, A)     ;      Lower levels of details (1, a)</a:t>
            </a:r>
            <a:endParaRPr b="0" lang="en-US" sz="2200" spc="-1" strike="noStrike">
              <a:latin typeface="Arial"/>
            </a:endParaRPr>
          </a:p>
        </p:txBody>
      </p:sp>
      <p:sp>
        <p:nvSpPr>
          <p:cNvPr id="359" name="CustomShape 11"/>
          <p:cNvSpPr/>
          <p:nvPr/>
        </p:nvSpPr>
        <p:spPr>
          <a:xfrm>
            <a:off x="301680" y="107280"/>
            <a:ext cx="8533800" cy="1187280"/>
          </a:xfrm>
          <a:prstGeom prst="rect">
            <a:avLst/>
          </a:prstGeom>
          <a:noFill/>
          <a:ln>
            <a:noFill/>
          </a:ln>
        </p:spPr>
        <p:style>
          <a:lnRef idx="0"/>
          <a:fillRef idx="0"/>
          <a:effectRef idx="0"/>
          <a:fontRef idx="minor"/>
        </p:style>
        <p:txBody>
          <a:bodyPr lIns="90000" rIns="90000" tIns="45000" bIns="45000" anchor="b">
            <a:spAutoFit/>
          </a:bodyPr>
          <a:p>
            <a:pPr>
              <a:lnSpc>
                <a:spcPct val="100000"/>
              </a:lnSpc>
            </a:pPr>
            <a:r>
              <a:rPr b="0" lang="en-US" sz="3600" spc="-1" strike="noStrike">
                <a:solidFill>
                  <a:srgbClr val="0033cc"/>
                </a:solidFill>
                <a:latin typeface="Times New Roman"/>
                <a:ea typeface="DejaVu Sans"/>
              </a:rPr>
              <a:t>Prewriting Stage</a:t>
            </a:r>
            <a:br/>
            <a:r>
              <a:rPr b="0" lang="en-US" sz="3600" spc="-1" strike="noStrike">
                <a:solidFill>
                  <a:srgbClr val="0033cc"/>
                </a:solidFill>
                <a:latin typeface="Times New Roman"/>
                <a:ea typeface="DejaVu Sans"/>
              </a:rPr>
              <a:t>How To Develop an Outline?</a:t>
            </a:r>
            <a:endParaRPr b="0" lang="en-US" sz="3600" spc="-1" strike="noStrike">
              <a:latin typeface="Arial"/>
            </a:endParaRPr>
          </a:p>
        </p:txBody>
      </p:sp>
    </p:spTree>
  </p:cSld>
  <p:transition>
    <p:pull dir="ld"/>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2817720" y="2209680"/>
            <a:ext cx="3125160" cy="3978360"/>
          </a:xfrm>
          <a:prstGeom prst="rect">
            <a:avLst/>
          </a:prstGeom>
          <a:noFill/>
          <a:ln>
            <a:noFill/>
          </a:ln>
        </p:spPr>
        <p:style>
          <a:lnRef idx="0"/>
          <a:fillRef idx="0"/>
          <a:effectRef idx="0"/>
          <a:fontRef idx="minor"/>
        </p:style>
        <p:txBody>
          <a:bodyPr lIns="90000" rIns="90000" tIns="45000" bIns="45000">
            <a:noAutofit/>
          </a:bodyPr>
          <a:p>
            <a:pPr marL="272880" indent="-272160">
              <a:lnSpc>
                <a:spcPct val="150000"/>
              </a:lnSpc>
              <a:spcBef>
                <a:spcPts val="561"/>
              </a:spcBef>
              <a:buClr>
                <a:srgbClr val="d16349"/>
              </a:buClr>
              <a:buSzPct val="85000"/>
              <a:buFont typeface="Wingdings 2" charset="2"/>
              <a:buChar char=""/>
            </a:pPr>
            <a:r>
              <a:rPr b="1" lang="en-US" sz="2800" spc="-1" strike="noStrike">
                <a:solidFill>
                  <a:srgbClr val="000000"/>
                </a:solidFill>
                <a:latin typeface="Georgia"/>
              </a:rPr>
              <a:t>Parallelism</a:t>
            </a:r>
            <a:endParaRPr b="0" lang="en-US" sz="2800" spc="-1" strike="noStrike">
              <a:latin typeface="Arial"/>
            </a:endParaRPr>
          </a:p>
          <a:p>
            <a:pPr marL="272880" indent="-272160">
              <a:lnSpc>
                <a:spcPct val="150000"/>
              </a:lnSpc>
              <a:spcBef>
                <a:spcPts val="561"/>
              </a:spcBef>
              <a:buClr>
                <a:srgbClr val="d16349"/>
              </a:buClr>
              <a:buSzPct val="85000"/>
              <a:buFont typeface="Wingdings 2" charset="2"/>
              <a:buChar char=""/>
            </a:pPr>
            <a:r>
              <a:rPr b="1" lang="en-US" sz="2800" spc="-1" strike="noStrike">
                <a:solidFill>
                  <a:srgbClr val="000000"/>
                </a:solidFill>
                <a:latin typeface="Georgia"/>
              </a:rPr>
              <a:t>Coordination</a:t>
            </a:r>
            <a:endParaRPr b="0" lang="en-US" sz="2800" spc="-1" strike="noStrike">
              <a:latin typeface="Arial"/>
            </a:endParaRPr>
          </a:p>
          <a:p>
            <a:pPr marL="272880" indent="-272160">
              <a:lnSpc>
                <a:spcPct val="150000"/>
              </a:lnSpc>
              <a:spcBef>
                <a:spcPts val="561"/>
              </a:spcBef>
              <a:buClr>
                <a:srgbClr val="d16349"/>
              </a:buClr>
              <a:buSzPct val="85000"/>
              <a:buFont typeface="Wingdings 2" charset="2"/>
              <a:buChar char=""/>
            </a:pPr>
            <a:r>
              <a:rPr b="1" lang="en-US" sz="2800" spc="-1" strike="noStrike">
                <a:solidFill>
                  <a:srgbClr val="000000"/>
                </a:solidFill>
                <a:latin typeface="Georgia"/>
              </a:rPr>
              <a:t>Subordination</a:t>
            </a:r>
            <a:endParaRPr b="0" lang="en-US" sz="2800" spc="-1" strike="noStrike">
              <a:latin typeface="Arial"/>
            </a:endParaRPr>
          </a:p>
          <a:p>
            <a:pPr marL="272880" indent="-272160">
              <a:lnSpc>
                <a:spcPct val="150000"/>
              </a:lnSpc>
              <a:spcBef>
                <a:spcPts val="561"/>
              </a:spcBef>
              <a:buClr>
                <a:srgbClr val="d16349"/>
              </a:buClr>
              <a:buSzPct val="85000"/>
              <a:buFont typeface="Wingdings 2" charset="2"/>
              <a:buChar char=""/>
            </a:pPr>
            <a:r>
              <a:rPr b="1" lang="en-US" sz="2800" spc="-1" strike="noStrike">
                <a:solidFill>
                  <a:srgbClr val="000000"/>
                </a:solidFill>
                <a:latin typeface="Georgia"/>
              </a:rPr>
              <a:t> </a:t>
            </a:r>
            <a:endParaRPr b="0" lang="en-US" sz="2800" spc="-1" strike="noStrike">
              <a:latin typeface="Arial"/>
            </a:endParaRPr>
          </a:p>
        </p:txBody>
      </p:sp>
      <p:sp>
        <p:nvSpPr>
          <p:cNvPr id="361" name="CustomShape 2"/>
          <p:cNvSpPr/>
          <p:nvPr/>
        </p:nvSpPr>
        <p:spPr>
          <a:xfrm>
            <a:off x="685800" y="275040"/>
            <a:ext cx="7768440" cy="638640"/>
          </a:xfrm>
          <a:prstGeom prst="rect">
            <a:avLst/>
          </a:prstGeom>
          <a:noFill/>
          <a:ln>
            <a:noFill/>
          </a:ln>
        </p:spPr>
        <p:style>
          <a:lnRef idx="0"/>
          <a:fillRef idx="0"/>
          <a:effectRef idx="0"/>
          <a:fontRef idx="minor"/>
        </p:style>
        <p:txBody>
          <a:bodyPr lIns="90000" rIns="90000" tIns="45000" bIns="45000" anchor="b">
            <a:spAutoFit/>
          </a:bodyPr>
          <a:p>
            <a:pPr algn="ctr">
              <a:lnSpc>
                <a:spcPct val="100000"/>
              </a:lnSpc>
            </a:pPr>
            <a:r>
              <a:rPr b="1" lang="en-GB" sz="3600" spc="-1" strike="noStrike">
                <a:solidFill>
                  <a:srgbClr val="7b9899"/>
                </a:solidFill>
                <a:latin typeface="Georgia"/>
                <a:ea typeface="DejaVu Sans"/>
              </a:rPr>
              <a:t>How to Develop an Outline</a:t>
            </a:r>
            <a:endParaRPr b="0" lang="en-US" sz="3600" spc="-1" strike="noStrike">
              <a:latin typeface="Arial"/>
            </a:endParaRPr>
          </a:p>
        </p:txBody>
      </p:sp>
      <p:sp>
        <p:nvSpPr>
          <p:cNvPr id="362" name="CustomShape 3"/>
          <p:cNvSpPr/>
          <p:nvPr/>
        </p:nvSpPr>
        <p:spPr>
          <a:xfrm>
            <a:off x="1523880" y="1616400"/>
            <a:ext cx="6171480" cy="516600"/>
          </a:xfrm>
          <a:prstGeom prst="rect">
            <a:avLst/>
          </a:prstGeom>
          <a:noFill/>
          <a:ln>
            <a:noFill/>
          </a:ln>
        </p:spPr>
        <p:style>
          <a:lnRef idx="0"/>
          <a:fillRef idx="0"/>
          <a:effectRef idx="0"/>
          <a:fontRef idx="minor"/>
        </p:style>
        <p:txBody>
          <a:bodyPr lIns="90000" rIns="90000" tIns="45000" bIns="45000" anchor="b">
            <a:spAutoFit/>
          </a:bodyPr>
          <a:p>
            <a:pPr>
              <a:lnSpc>
                <a:spcPct val="100000"/>
              </a:lnSpc>
            </a:pPr>
            <a:r>
              <a:rPr b="1" lang="en-US" sz="2800" spc="-1" strike="noStrike">
                <a:solidFill>
                  <a:srgbClr val="ff0000"/>
                </a:solidFill>
                <a:latin typeface="Arial"/>
                <a:ea typeface="DejaVu Sans"/>
              </a:rPr>
              <a:t>Main Characteristics of an Outline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45" dur="indefinite" restart="never" nodeType="tmRoot">
          <p:childTnLst>
            <p:seq>
              <p:cTn id="246" dur="indefinite" nodeType="mainSeq">
                <p:childTnLst>
                  <p:par>
                    <p:cTn id="247" nodeType="clickEffect" fill="hold">
                      <p:stCondLst>
                        <p:cond delay="indefinite"/>
                      </p:stCondLst>
                      <p:childTnLst>
                        <p:par>
                          <p:cTn id="248" nodeType="withEffect" fill="hold">
                            <p:stCondLst>
                              <p:cond delay="0"/>
                            </p:stCondLst>
                            <p:childTnLst>
                              <p:par>
                                <p:cTn id="249" nodeType="clickEffect" fill="hold" presetClass="entr" presetID="9">
                                  <p:stCondLst>
                                    <p:cond delay="0"/>
                                  </p:stCondLst>
                                  <p:childTnLst>
                                    <p:set>
                                      <p:cBhvr>
                                        <p:cTn id="250" dur="1" fill="hold">
                                          <p:stCondLst>
                                            <p:cond delay="0"/>
                                          </p:stCondLst>
                                        </p:cTn>
                                        <p:tgtEl>
                                          <p:spTgt spid="360">
                                            <p:txEl>
                                              <p:pRg st="0" end="0"/>
                                            </p:txEl>
                                          </p:spTgt>
                                        </p:tgtEl>
                                        <p:attrNameLst>
                                          <p:attrName>style.visibility</p:attrName>
                                        </p:attrNameLst>
                                      </p:cBhvr>
                                      <p:to>
                                        <p:strVal val="visible"/>
                                      </p:to>
                                    </p:set>
                                    <p:animEffect filter="dissolve" transition="in">
                                      <p:cBhvr additive="repl">
                                        <p:cTn id="251" dur="500"/>
                                        <p:tgtEl>
                                          <p:spTgt spid="360">
                                            <p:txEl>
                                              <p:pRg st="0" end="0"/>
                                            </p:txEl>
                                          </p:spTgt>
                                        </p:tgtEl>
                                      </p:cBhvr>
                                    </p:animEffect>
                                  </p:childTnLst>
                                </p:cTn>
                              </p:par>
                            </p:childTnLst>
                          </p:cTn>
                        </p:par>
                      </p:childTnLst>
                    </p:cTn>
                  </p:par>
                  <p:par>
                    <p:cTn id="252" nodeType="clickEffect" fill="hold">
                      <p:stCondLst>
                        <p:cond delay="indefinite"/>
                      </p:stCondLst>
                      <p:childTnLst>
                        <p:par>
                          <p:cTn id="253" nodeType="withEffect" fill="hold">
                            <p:stCondLst>
                              <p:cond delay="0"/>
                            </p:stCondLst>
                            <p:childTnLst>
                              <p:par>
                                <p:cTn id="254" nodeType="clickEffect" fill="hold" presetClass="entr" presetID="9">
                                  <p:stCondLst>
                                    <p:cond delay="0"/>
                                  </p:stCondLst>
                                  <p:childTnLst>
                                    <p:set>
                                      <p:cBhvr>
                                        <p:cTn id="255" dur="1" fill="hold">
                                          <p:stCondLst>
                                            <p:cond delay="0"/>
                                          </p:stCondLst>
                                        </p:cTn>
                                        <p:tgtEl>
                                          <p:spTgt spid="360">
                                            <p:txEl>
                                              <p:pRg st="1" end="1"/>
                                            </p:txEl>
                                          </p:spTgt>
                                        </p:tgtEl>
                                        <p:attrNameLst>
                                          <p:attrName>style.visibility</p:attrName>
                                        </p:attrNameLst>
                                      </p:cBhvr>
                                      <p:to>
                                        <p:strVal val="visible"/>
                                      </p:to>
                                    </p:set>
                                    <p:animEffect filter="dissolve" transition="in">
                                      <p:cBhvr additive="repl">
                                        <p:cTn id="256" dur="500"/>
                                        <p:tgtEl>
                                          <p:spTgt spid="360">
                                            <p:txEl>
                                              <p:pRg st="1" end="1"/>
                                            </p:txEl>
                                          </p:spTgt>
                                        </p:tgtEl>
                                      </p:cBhvr>
                                    </p:animEffect>
                                  </p:childTnLst>
                                </p:cTn>
                              </p:par>
                            </p:childTnLst>
                          </p:cTn>
                        </p:par>
                      </p:childTnLst>
                    </p:cTn>
                  </p:par>
                  <p:par>
                    <p:cTn id="257" nodeType="clickEffect" fill="hold">
                      <p:stCondLst>
                        <p:cond delay="indefinite"/>
                      </p:stCondLst>
                      <p:childTnLst>
                        <p:par>
                          <p:cTn id="258" nodeType="withEffect" fill="hold">
                            <p:stCondLst>
                              <p:cond delay="0"/>
                            </p:stCondLst>
                            <p:childTnLst>
                              <p:par>
                                <p:cTn id="259" nodeType="clickEffect" fill="hold" presetClass="entr" presetID="9">
                                  <p:stCondLst>
                                    <p:cond delay="0"/>
                                  </p:stCondLst>
                                  <p:childTnLst>
                                    <p:set>
                                      <p:cBhvr>
                                        <p:cTn id="260" dur="1" fill="hold">
                                          <p:stCondLst>
                                            <p:cond delay="0"/>
                                          </p:stCondLst>
                                        </p:cTn>
                                        <p:tgtEl>
                                          <p:spTgt spid="360">
                                            <p:txEl>
                                              <p:pRg st="2" end="2"/>
                                            </p:txEl>
                                          </p:spTgt>
                                        </p:tgtEl>
                                        <p:attrNameLst>
                                          <p:attrName>style.visibility</p:attrName>
                                        </p:attrNameLst>
                                      </p:cBhvr>
                                      <p:to>
                                        <p:strVal val="visible"/>
                                      </p:to>
                                    </p:set>
                                    <p:animEffect filter="dissolve" transition="in">
                                      <p:cBhvr additive="repl">
                                        <p:cTn id="261" dur="500"/>
                                        <p:tgtEl>
                                          <p:spTgt spid="360">
                                            <p:txEl>
                                              <p:pRg st="2" end="2"/>
                                            </p:txEl>
                                          </p:spTgt>
                                        </p:tgtEl>
                                      </p:cBhvr>
                                    </p:animEffect>
                                  </p:childTnLst>
                                </p:cTn>
                              </p:par>
                            </p:childTnLst>
                          </p:cTn>
                        </p:par>
                      </p:childTnLst>
                    </p:cTn>
                  </p:par>
                  <p:par>
                    <p:cTn id="262" nodeType="clickEffect" fill="hold">
                      <p:stCondLst>
                        <p:cond delay="indefinite"/>
                      </p:stCondLst>
                      <p:childTnLst>
                        <p:par>
                          <p:cTn id="263" nodeType="withEffect" fill="hold">
                            <p:stCondLst>
                              <p:cond delay="0"/>
                            </p:stCondLst>
                            <p:childTnLst>
                              <p:par>
                                <p:cTn id="264" nodeType="clickEffect" fill="hold" presetClass="entr" presetID="9">
                                  <p:stCondLst>
                                    <p:cond delay="0"/>
                                  </p:stCondLst>
                                  <p:childTnLst>
                                    <p:set>
                                      <p:cBhvr>
                                        <p:cTn id="265" dur="1" fill="hold">
                                          <p:stCondLst>
                                            <p:cond delay="0"/>
                                          </p:stCondLst>
                                        </p:cTn>
                                        <p:tgtEl>
                                          <p:spTgt spid="360">
                                            <p:txEl>
                                              <p:pRg st="3" end="3"/>
                                            </p:txEl>
                                          </p:spTgt>
                                        </p:tgtEl>
                                        <p:attrNameLst>
                                          <p:attrName>style.visibility</p:attrName>
                                        </p:attrNameLst>
                                      </p:cBhvr>
                                      <p:to>
                                        <p:strVal val="visible"/>
                                      </p:to>
                                    </p:set>
                                    <p:animEffect filter="dissolve" transition="in">
                                      <p:cBhvr additive="repl">
                                        <p:cTn id="266" dur="500"/>
                                        <p:tgtEl>
                                          <p:spTgt spid="360">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380880" y="2209680"/>
            <a:ext cx="8109720" cy="3978360"/>
          </a:xfrm>
          <a:prstGeom prst="rect">
            <a:avLst/>
          </a:prstGeom>
          <a:noFill/>
          <a:ln>
            <a:noFill/>
          </a:ln>
        </p:spPr>
        <p:style>
          <a:lnRef idx="0"/>
          <a:fillRef idx="0"/>
          <a:effectRef idx="0"/>
          <a:fontRef idx="minor"/>
        </p:style>
        <p:txBody>
          <a:bodyPr lIns="90000" rIns="90000" tIns="45000" bIns="45000">
            <a:noAutofit/>
          </a:bodyPr>
          <a:p>
            <a:pPr marL="272880" indent="-272160">
              <a:lnSpc>
                <a:spcPct val="100000"/>
              </a:lnSpc>
              <a:spcBef>
                <a:spcPts val="541"/>
              </a:spcBef>
              <a:buClr>
                <a:srgbClr val="d16349"/>
              </a:buClr>
              <a:buSzPct val="85000"/>
              <a:buFont typeface="Wingdings 2" charset="2"/>
              <a:buChar char=""/>
            </a:pPr>
            <a:r>
              <a:rPr b="1" lang="en-US" sz="2700" spc="-1" strike="noStrike">
                <a:solidFill>
                  <a:srgbClr val="000000"/>
                </a:solidFill>
                <a:latin typeface="Georgia"/>
              </a:rPr>
              <a:t>Topic: Why study technical communication</a:t>
            </a:r>
            <a:endParaRPr b="0" lang="en-US" sz="2700" spc="-1" strike="noStrike">
              <a:latin typeface="Arial"/>
            </a:endParaRPr>
          </a:p>
          <a:p>
            <a:pPr marL="272880" indent="-272160">
              <a:lnSpc>
                <a:spcPct val="150000"/>
              </a:lnSpc>
              <a:spcBef>
                <a:spcPts val="479"/>
              </a:spcBef>
              <a:tabLst>
                <a:tab algn="l" pos="0"/>
              </a:tabLst>
            </a:pPr>
            <a:r>
              <a:rPr b="1" lang="en-US" sz="2400" spc="-1" strike="noStrike">
                <a:solidFill>
                  <a:srgbClr val="694f07"/>
                </a:solidFill>
                <a:latin typeface="Georgia"/>
              </a:rPr>
              <a:t>I. Importance of technical communication</a:t>
            </a:r>
            <a:endParaRPr b="0" lang="en-US" sz="2400" spc="-1" strike="noStrike">
              <a:latin typeface="Arial"/>
            </a:endParaRPr>
          </a:p>
          <a:p>
            <a:pPr marL="272880" indent="-272160">
              <a:lnSpc>
                <a:spcPct val="150000"/>
              </a:lnSpc>
              <a:spcBef>
                <a:spcPts val="479"/>
              </a:spcBef>
              <a:tabLst>
                <a:tab algn="l" pos="0"/>
              </a:tabLst>
            </a:pPr>
            <a:r>
              <a:rPr b="1" lang="en-US" sz="2400" spc="-1" strike="noStrike">
                <a:solidFill>
                  <a:srgbClr val="694f07"/>
                </a:solidFill>
                <a:latin typeface="Georgia"/>
              </a:rPr>
              <a:t>II. Frequency of technical communication</a:t>
            </a:r>
            <a:r>
              <a:rPr b="0" lang="en-US" sz="2400" spc="-1" strike="noStrike">
                <a:solidFill>
                  <a:srgbClr val="694f07"/>
                </a:solidFill>
                <a:latin typeface="Georgia"/>
              </a:rPr>
              <a:t> </a:t>
            </a:r>
            <a:endParaRPr b="0" lang="en-US" sz="2400" spc="-1" strike="noStrike">
              <a:latin typeface="Arial"/>
            </a:endParaRPr>
          </a:p>
          <a:p>
            <a:pPr marL="272880" indent="-272160">
              <a:lnSpc>
                <a:spcPct val="150000"/>
              </a:lnSpc>
              <a:spcBef>
                <a:spcPts val="479"/>
              </a:spcBef>
              <a:tabLst>
                <a:tab algn="l" pos="0"/>
              </a:tabLst>
            </a:pPr>
            <a:endParaRPr b="0" lang="en-US" sz="2400" spc="-1" strike="noStrike">
              <a:latin typeface="Arial"/>
            </a:endParaRPr>
          </a:p>
        </p:txBody>
      </p:sp>
      <p:sp>
        <p:nvSpPr>
          <p:cNvPr id="364" name="CustomShape 2"/>
          <p:cNvSpPr/>
          <p:nvPr/>
        </p:nvSpPr>
        <p:spPr>
          <a:xfrm>
            <a:off x="380880" y="5029200"/>
            <a:ext cx="8076600" cy="9432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400"/>
              </a:spcBef>
            </a:pPr>
            <a:r>
              <a:rPr b="1" lang="en-US" sz="2800" spc="-1" strike="noStrike">
                <a:solidFill>
                  <a:srgbClr val="694f07"/>
                </a:solidFill>
                <a:latin typeface="Verdana"/>
                <a:ea typeface="DejaVu Sans"/>
              </a:rPr>
              <a:t>Tip:</a:t>
            </a:r>
            <a:r>
              <a:rPr b="0" lang="en-US" sz="2800" spc="-1" strike="noStrike">
                <a:solidFill>
                  <a:srgbClr val="000000"/>
                </a:solidFill>
                <a:latin typeface="Verdana"/>
                <a:ea typeface="DejaVu Sans"/>
              </a:rPr>
              <a:t> If the first heading is a noun, the second heading should be a noun.</a:t>
            </a:r>
            <a:endParaRPr b="0" lang="en-US" sz="2800" spc="-1" strike="noStrike">
              <a:latin typeface="Arial"/>
            </a:endParaRPr>
          </a:p>
        </p:txBody>
      </p:sp>
      <p:sp>
        <p:nvSpPr>
          <p:cNvPr id="365" name="CustomShape 3"/>
          <p:cNvSpPr/>
          <p:nvPr/>
        </p:nvSpPr>
        <p:spPr>
          <a:xfrm>
            <a:off x="685800" y="275040"/>
            <a:ext cx="7768440" cy="638640"/>
          </a:xfrm>
          <a:prstGeom prst="rect">
            <a:avLst/>
          </a:prstGeom>
          <a:noFill/>
          <a:ln>
            <a:noFill/>
          </a:ln>
        </p:spPr>
        <p:style>
          <a:lnRef idx="0"/>
          <a:fillRef idx="0"/>
          <a:effectRef idx="0"/>
          <a:fontRef idx="minor"/>
        </p:style>
        <p:txBody>
          <a:bodyPr lIns="90000" rIns="90000" tIns="45000" bIns="45000" anchor="b">
            <a:spAutoFit/>
          </a:bodyPr>
          <a:p>
            <a:pPr algn="ctr">
              <a:lnSpc>
                <a:spcPct val="100000"/>
              </a:lnSpc>
            </a:pPr>
            <a:r>
              <a:rPr b="1" lang="en-GB" sz="3600" spc="-1" strike="noStrike">
                <a:solidFill>
                  <a:srgbClr val="7b9899"/>
                </a:solidFill>
                <a:latin typeface="Georgia"/>
                <a:ea typeface="DejaVu Sans"/>
              </a:rPr>
              <a:t>How to Develop an Outline</a:t>
            </a:r>
            <a:endParaRPr b="0" lang="en-US" sz="3600" spc="-1" strike="noStrike">
              <a:latin typeface="Arial"/>
            </a:endParaRPr>
          </a:p>
        </p:txBody>
      </p:sp>
      <p:sp>
        <p:nvSpPr>
          <p:cNvPr id="366" name="CustomShape 4"/>
          <p:cNvSpPr/>
          <p:nvPr/>
        </p:nvSpPr>
        <p:spPr>
          <a:xfrm>
            <a:off x="304920" y="1465200"/>
            <a:ext cx="6171480" cy="577440"/>
          </a:xfrm>
          <a:prstGeom prst="rect">
            <a:avLst/>
          </a:prstGeom>
          <a:noFill/>
          <a:ln>
            <a:noFill/>
          </a:ln>
        </p:spPr>
        <p:style>
          <a:lnRef idx="0"/>
          <a:fillRef idx="0"/>
          <a:effectRef idx="0"/>
          <a:fontRef idx="minor"/>
        </p:style>
        <p:txBody>
          <a:bodyPr lIns="90000" rIns="90000" tIns="45000" bIns="45000" anchor="b">
            <a:spAutoFit/>
          </a:bodyPr>
          <a:p>
            <a:pPr>
              <a:lnSpc>
                <a:spcPct val="100000"/>
              </a:lnSpc>
            </a:pPr>
            <a:r>
              <a:rPr b="1" lang="en-US" sz="3200" spc="-1" strike="noStrike">
                <a:solidFill>
                  <a:srgbClr val="ff0000"/>
                </a:solidFill>
                <a:latin typeface="Arial"/>
                <a:ea typeface="DejaVu Sans"/>
              </a:rPr>
              <a:t>Parallelism</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67" dur="indefinite" restart="never" nodeType="tmRoot">
          <p:childTnLst>
            <p:seq>
              <p:cTn id="268" dur="indefinite" nodeType="mainSeq">
                <p:childTnLst>
                  <p:par>
                    <p:cTn id="269" nodeType="clickEffect" fill="hold">
                      <p:stCondLst>
                        <p:cond delay="indefinite"/>
                      </p:stCondLst>
                      <p:childTnLst>
                        <p:par>
                          <p:cTn id="270" nodeType="withEffect" fill="hold">
                            <p:stCondLst>
                              <p:cond delay="0"/>
                            </p:stCondLst>
                            <p:childTnLst>
                              <p:par>
                                <p:cTn id="271" nodeType="clickEffect" fill="hold" presetClass="entr" presetID="9">
                                  <p:stCondLst>
                                    <p:cond delay="0"/>
                                  </p:stCondLst>
                                  <p:childTnLst>
                                    <p:set>
                                      <p:cBhvr>
                                        <p:cTn id="272" dur="1" fill="hold">
                                          <p:stCondLst>
                                            <p:cond delay="0"/>
                                          </p:stCondLst>
                                        </p:cTn>
                                        <p:tgtEl>
                                          <p:spTgt spid="363">
                                            <p:txEl>
                                              <p:pRg st="0" end="0"/>
                                            </p:txEl>
                                          </p:spTgt>
                                        </p:tgtEl>
                                        <p:attrNameLst>
                                          <p:attrName>style.visibility</p:attrName>
                                        </p:attrNameLst>
                                      </p:cBhvr>
                                      <p:to>
                                        <p:strVal val="visible"/>
                                      </p:to>
                                    </p:set>
                                    <p:animEffect filter="dissolve" transition="in">
                                      <p:cBhvr additive="repl">
                                        <p:cTn id="273" dur="500"/>
                                        <p:tgtEl>
                                          <p:spTgt spid="363">
                                            <p:txEl>
                                              <p:pRg st="0" end="0"/>
                                            </p:txEl>
                                          </p:spTgt>
                                        </p:tgtEl>
                                      </p:cBhvr>
                                    </p:animEffect>
                                  </p:childTnLst>
                                </p:cTn>
                              </p:par>
                            </p:childTnLst>
                          </p:cTn>
                        </p:par>
                      </p:childTnLst>
                    </p:cTn>
                  </p:par>
                  <p:par>
                    <p:cTn id="274" nodeType="clickEffect" fill="hold">
                      <p:stCondLst>
                        <p:cond delay="indefinite"/>
                      </p:stCondLst>
                      <p:childTnLst>
                        <p:par>
                          <p:cTn id="275" nodeType="withEffect" fill="hold">
                            <p:stCondLst>
                              <p:cond delay="0"/>
                            </p:stCondLst>
                            <p:childTnLst>
                              <p:par>
                                <p:cTn id="276" nodeType="clickEffect" fill="hold" presetClass="entr" presetID="9">
                                  <p:stCondLst>
                                    <p:cond delay="0"/>
                                  </p:stCondLst>
                                  <p:childTnLst>
                                    <p:set>
                                      <p:cBhvr>
                                        <p:cTn id="277" dur="1" fill="hold">
                                          <p:stCondLst>
                                            <p:cond delay="0"/>
                                          </p:stCondLst>
                                        </p:cTn>
                                        <p:tgtEl>
                                          <p:spTgt spid="363">
                                            <p:txEl>
                                              <p:pRg st="1" end="1"/>
                                            </p:txEl>
                                          </p:spTgt>
                                        </p:tgtEl>
                                        <p:attrNameLst>
                                          <p:attrName>style.visibility</p:attrName>
                                        </p:attrNameLst>
                                      </p:cBhvr>
                                      <p:to>
                                        <p:strVal val="visible"/>
                                      </p:to>
                                    </p:set>
                                    <p:animEffect filter="dissolve" transition="in">
                                      <p:cBhvr additive="repl">
                                        <p:cTn id="278" dur="500"/>
                                        <p:tgtEl>
                                          <p:spTgt spid="363">
                                            <p:txEl>
                                              <p:pRg st="1" end="1"/>
                                            </p:txEl>
                                          </p:spTgt>
                                        </p:tgtEl>
                                      </p:cBhvr>
                                    </p:animEffect>
                                  </p:childTnLst>
                                </p:cTn>
                              </p:par>
                            </p:childTnLst>
                          </p:cTn>
                        </p:par>
                      </p:childTnLst>
                    </p:cTn>
                  </p:par>
                  <p:par>
                    <p:cTn id="279" nodeType="clickEffect" fill="hold">
                      <p:stCondLst>
                        <p:cond delay="indefinite"/>
                      </p:stCondLst>
                      <p:childTnLst>
                        <p:par>
                          <p:cTn id="280" nodeType="withEffect" fill="hold">
                            <p:stCondLst>
                              <p:cond delay="0"/>
                            </p:stCondLst>
                            <p:childTnLst>
                              <p:par>
                                <p:cTn id="281" nodeType="clickEffect" fill="hold" presetClass="entr" presetID="9">
                                  <p:stCondLst>
                                    <p:cond delay="0"/>
                                  </p:stCondLst>
                                  <p:childTnLst>
                                    <p:set>
                                      <p:cBhvr>
                                        <p:cTn id="282" dur="1" fill="hold">
                                          <p:stCondLst>
                                            <p:cond delay="0"/>
                                          </p:stCondLst>
                                        </p:cTn>
                                        <p:tgtEl>
                                          <p:spTgt spid="363">
                                            <p:txEl>
                                              <p:pRg st="2" end="2"/>
                                            </p:txEl>
                                          </p:spTgt>
                                        </p:tgtEl>
                                        <p:attrNameLst>
                                          <p:attrName>style.visibility</p:attrName>
                                        </p:attrNameLst>
                                      </p:cBhvr>
                                      <p:to>
                                        <p:strVal val="visible"/>
                                      </p:to>
                                    </p:set>
                                    <p:animEffect filter="dissolve" transition="in">
                                      <p:cBhvr additive="repl">
                                        <p:cTn id="283" dur="500"/>
                                        <p:tgtEl>
                                          <p:spTgt spid="363">
                                            <p:txEl>
                                              <p:pRg st="2" end="2"/>
                                            </p:txEl>
                                          </p:spTgt>
                                        </p:tgtEl>
                                      </p:cBhvr>
                                    </p:animEffect>
                                  </p:childTnLst>
                                </p:cTn>
                              </p:par>
                            </p:childTnLst>
                          </p:cTn>
                        </p:par>
                      </p:childTnLst>
                    </p:cTn>
                  </p:par>
                  <p:par>
                    <p:cTn id="284" nodeType="clickEffect" fill="hold">
                      <p:stCondLst>
                        <p:cond delay="indefinite"/>
                      </p:stCondLst>
                      <p:childTnLst>
                        <p:par>
                          <p:cTn id="285" nodeType="withEffect" fill="hold">
                            <p:stCondLst>
                              <p:cond delay="0"/>
                            </p:stCondLst>
                            <p:childTnLst>
                              <p:par>
                                <p:cTn id="286" nodeType="clickEffect" fill="hold" presetClass="entr" presetID="9">
                                  <p:stCondLst>
                                    <p:cond delay="0"/>
                                  </p:stCondLst>
                                  <p:childTnLst>
                                    <p:set>
                                      <p:cBhvr>
                                        <p:cTn id="287" dur="1" fill="hold">
                                          <p:stCondLst>
                                            <p:cond delay="0"/>
                                          </p:stCondLst>
                                        </p:cTn>
                                        <p:tgtEl>
                                          <p:spTgt spid="363">
                                            <p:txEl>
                                              <p:pRg st="3" end="3"/>
                                            </p:txEl>
                                          </p:spTgt>
                                        </p:tgtEl>
                                        <p:attrNameLst>
                                          <p:attrName>style.visibility</p:attrName>
                                        </p:attrNameLst>
                                      </p:cBhvr>
                                      <p:to>
                                        <p:strVal val="visible"/>
                                      </p:to>
                                    </p:set>
                                    <p:animEffect filter="dissolve" transition="in">
                                      <p:cBhvr additive="repl">
                                        <p:cTn id="288" dur="500"/>
                                        <p:tgtEl>
                                          <p:spTgt spid="363">
                                            <p:txEl>
                                              <p:pRg st="3" end="3"/>
                                            </p:txEl>
                                          </p:spTgt>
                                        </p:tgtEl>
                                      </p:cBhvr>
                                    </p:animEffect>
                                  </p:childTnLst>
                                </p:cTn>
                              </p:par>
                            </p:childTnLst>
                          </p:cTn>
                        </p:par>
                      </p:childTnLst>
                    </p:cTn>
                  </p:par>
                  <p:par>
                    <p:cTn id="289" nodeType="clickEffect" fill="hold">
                      <p:stCondLst>
                        <p:cond delay="indefinite"/>
                      </p:stCondLst>
                      <p:childTnLst>
                        <p:par>
                          <p:cTn id="290" nodeType="withEffect" fill="hold">
                            <p:stCondLst>
                              <p:cond delay="0"/>
                            </p:stCondLst>
                            <p:childTnLst>
                              <p:par>
                                <p:cTn id="291" nodeType="clickEffect" fill="hold" presetClass="entr" presetID="22" presetSubtype="1">
                                  <p:stCondLst>
                                    <p:cond delay="0"/>
                                  </p:stCondLst>
                                  <p:childTnLst>
                                    <p:set>
                                      <p:cBhvr>
                                        <p:cTn id="292" dur="1" fill="hold">
                                          <p:stCondLst>
                                            <p:cond delay="0"/>
                                          </p:stCondLst>
                                        </p:cTn>
                                        <p:tgtEl>
                                          <p:spTgt spid="364"/>
                                        </p:tgtEl>
                                        <p:attrNameLst>
                                          <p:attrName>style.visibility</p:attrName>
                                        </p:attrNameLst>
                                      </p:cBhvr>
                                      <p:to>
                                        <p:strVal val="visible"/>
                                      </p:to>
                                    </p:set>
                                    <p:animEffect filter="wipe(up)" transition="in">
                                      <p:cBhvr additive="repl">
                                        <p:cTn id="293" dur="5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533520" y="304920"/>
            <a:ext cx="749736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i="1" lang="en-US" sz="4300" spc="-1" strike="noStrike">
                <a:solidFill>
                  <a:srgbClr val="ff0000"/>
                </a:solidFill>
                <a:latin typeface="comic"/>
              </a:rPr>
              <a:t>Today you will !</a:t>
            </a:r>
            <a:endParaRPr b="0" lang="en-US" sz="4300" spc="-1" strike="noStrike">
              <a:latin typeface="Arial"/>
            </a:endParaRPr>
          </a:p>
        </p:txBody>
      </p:sp>
      <p:sp>
        <p:nvSpPr>
          <p:cNvPr id="278" name="CustomShape 2"/>
          <p:cNvSpPr/>
          <p:nvPr/>
        </p:nvSpPr>
        <p:spPr>
          <a:xfrm>
            <a:off x="1295280" y="1752480"/>
            <a:ext cx="6857280" cy="3989160"/>
          </a:xfrm>
          <a:prstGeom prst="rect">
            <a:avLst/>
          </a:prstGeom>
          <a:noFill/>
          <a:ln>
            <a:noFill/>
          </a:ln>
        </p:spPr>
        <p:style>
          <a:lnRef idx="0"/>
          <a:fillRef idx="0"/>
          <a:effectRef idx="0"/>
          <a:fontRef idx="minor"/>
        </p:style>
        <p:txBody>
          <a:bodyPr lIns="90000" rIns="90000" tIns="45000" bIns="45000">
            <a:spAutoFit/>
          </a:bodyPr>
          <a:p>
            <a:pPr marL="457200" indent="-456480">
              <a:lnSpc>
                <a:spcPct val="100000"/>
              </a:lnSpc>
              <a:buClr>
                <a:srgbClr val="000000"/>
              </a:buClr>
              <a:buFont typeface="Wingdings" charset="2"/>
              <a:buChar char=""/>
            </a:pPr>
            <a:r>
              <a:rPr b="0" lang="en-US" sz="3200" spc="-1" strike="noStrike">
                <a:solidFill>
                  <a:srgbClr val="000000"/>
                </a:solidFill>
                <a:latin typeface="Gill Sans MT"/>
                <a:ea typeface="DejaVu Sans"/>
              </a:rPr>
              <a:t>Begin Your Research</a:t>
            </a:r>
            <a:endParaRPr b="0" lang="en-US" sz="3200" spc="-1" strike="noStrike">
              <a:latin typeface="Arial"/>
            </a:endParaRPr>
          </a:p>
          <a:p>
            <a:pPr marL="457200" indent="-456480">
              <a:lnSpc>
                <a:spcPct val="100000"/>
              </a:lnSpc>
              <a:buClr>
                <a:srgbClr val="000000"/>
              </a:buClr>
              <a:buFont typeface="Wingdings" charset="2"/>
              <a:buChar char=""/>
            </a:pPr>
            <a:r>
              <a:rPr b="0" lang="en-US" sz="3200" spc="-1" strike="noStrike">
                <a:solidFill>
                  <a:srgbClr val="000000"/>
                </a:solidFill>
                <a:latin typeface="Gill Sans MT"/>
                <a:ea typeface="DejaVu Sans"/>
              </a:rPr>
              <a:t>Define Your </a:t>
            </a:r>
            <a:r>
              <a:rPr b="0" i="1" lang="en-US" sz="3200" spc="-1" strike="noStrike">
                <a:solidFill>
                  <a:srgbClr val="ff0000"/>
                </a:solidFill>
                <a:latin typeface="Gill Sans MT"/>
                <a:ea typeface="DejaVu Sans"/>
              </a:rPr>
              <a:t>Research Subject</a:t>
            </a:r>
            <a:endParaRPr b="0" lang="en-US" sz="3200" spc="-1" strike="noStrike">
              <a:latin typeface="Arial"/>
            </a:endParaRPr>
          </a:p>
          <a:p>
            <a:pPr marL="457200" indent="-456480">
              <a:lnSpc>
                <a:spcPct val="100000"/>
              </a:lnSpc>
              <a:buClr>
                <a:srgbClr val="000000"/>
              </a:buClr>
              <a:buFont typeface="Wingdings" charset="2"/>
              <a:buChar char=""/>
            </a:pPr>
            <a:r>
              <a:rPr b="0" lang="en-US" sz="3200" spc="-1" strike="noStrike">
                <a:solidFill>
                  <a:srgbClr val="000000"/>
                </a:solidFill>
                <a:latin typeface="Gill Sans MT"/>
                <a:ea typeface="DejaVu Sans"/>
              </a:rPr>
              <a:t>Formulate</a:t>
            </a:r>
            <a:r>
              <a:rPr b="0" lang="en-US" sz="3200" spc="-1" strike="noStrike">
                <a:solidFill>
                  <a:srgbClr val="000000"/>
                </a:solidFill>
                <a:latin typeface="AR BLANCA"/>
                <a:ea typeface="DejaVu Sans"/>
              </a:rPr>
              <a:t> </a:t>
            </a:r>
            <a:r>
              <a:rPr b="0" lang="en-US" sz="3200" spc="-1" strike="noStrike">
                <a:solidFill>
                  <a:srgbClr val="000000"/>
                </a:solidFill>
                <a:latin typeface="Gill Sans MT"/>
                <a:ea typeface="DejaVu Sans"/>
              </a:rPr>
              <a:t>a</a:t>
            </a:r>
            <a:r>
              <a:rPr b="0" lang="en-US" sz="3200" spc="-1" strike="noStrike">
                <a:solidFill>
                  <a:srgbClr val="000000"/>
                </a:solidFill>
                <a:latin typeface="AR BLANCA"/>
                <a:ea typeface="DejaVu Sans"/>
              </a:rPr>
              <a:t> </a:t>
            </a:r>
            <a:r>
              <a:rPr b="0" i="1" lang="en-US" sz="3200" spc="-1" strike="noStrike">
                <a:solidFill>
                  <a:srgbClr val="ff0000"/>
                </a:solidFill>
                <a:latin typeface="Gill Sans MT"/>
                <a:ea typeface="DejaVu Sans"/>
              </a:rPr>
              <a:t>Research Question or Hypothesis</a:t>
            </a:r>
            <a:endParaRPr b="0" lang="en-US" sz="3200" spc="-1" strike="noStrike">
              <a:latin typeface="Arial"/>
            </a:endParaRPr>
          </a:p>
          <a:p>
            <a:pPr marL="457200" indent="-456480">
              <a:lnSpc>
                <a:spcPct val="100000"/>
              </a:lnSpc>
              <a:buClr>
                <a:srgbClr val="000000"/>
              </a:buClr>
              <a:buFont typeface="Wingdings" charset="2"/>
              <a:buChar char=""/>
            </a:pPr>
            <a:r>
              <a:rPr b="0" lang="en-US" sz="3200" spc="-1" strike="noStrike">
                <a:solidFill>
                  <a:srgbClr val="000000"/>
                </a:solidFill>
                <a:latin typeface="Gill Sans MT"/>
                <a:ea typeface="DejaVu Sans"/>
              </a:rPr>
              <a:t>Developing</a:t>
            </a:r>
            <a:r>
              <a:rPr b="0" lang="en-US" sz="3200" spc="-1" strike="noStrike">
                <a:solidFill>
                  <a:srgbClr val="000000"/>
                </a:solidFill>
                <a:latin typeface="AR BLANCA"/>
                <a:ea typeface="DejaVu Sans"/>
              </a:rPr>
              <a:t> </a:t>
            </a:r>
            <a:r>
              <a:rPr b="0" i="1" lang="en-US" sz="3200" spc="-1" strike="noStrike">
                <a:solidFill>
                  <a:srgbClr val="ff0000"/>
                </a:solidFill>
                <a:latin typeface="Gill Sans MT"/>
                <a:ea typeface="DejaVu Sans"/>
              </a:rPr>
              <a:t>a Research Methodology [characteristics of an outline]</a:t>
            </a:r>
            <a:endParaRPr b="0" lang="en-US" sz="3200" spc="-1" strike="noStrike">
              <a:latin typeface="Arial"/>
            </a:endParaRPr>
          </a:p>
          <a:p>
            <a:pPr marL="457200" indent="-456480">
              <a:lnSpc>
                <a:spcPct val="100000"/>
              </a:lnSpc>
              <a:buClr>
                <a:srgbClr val="000000"/>
              </a:buClr>
              <a:buFont typeface="Wingdings" charset="2"/>
              <a:buChar char=""/>
            </a:pPr>
            <a:r>
              <a:rPr b="0" i="1" lang="en-US" sz="3200" spc="-1" strike="noStrike">
                <a:solidFill>
                  <a:srgbClr val="ff0000"/>
                </a:solidFill>
                <a:latin typeface="Gill Sans MT"/>
                <a:ea typeface="DejaVu Sans"/>
              </a:rPr>
              <a:t>Triangulating</a:t>
            </a:r>
            <a:r>
              <a:rPr b="0" lang="en-US" sz="3200" spc="-1" strike="noStrike">
                <a:solidFill>
                  <a:srgbClr val="000000"/>
                </a:solidFill>
                <a:latin typeface="AR BLANCA"/>
                <a:ea typeface="DejaVu Sans"/>
              </a:rPr>
              <a:t> </a:t>
            </a:r>
            <a:r>
              <a:rPr b="0" lang="en-US" sz="3200" spc="-1" strike="noStrike">
                <a:solidFill>
                  <a:srgbClr val="000000"/>
                </a:solidFill>
                <a:latin typeface="Gill Sans MT"/>
                <a:ea typeface="DejaVu Sans"/>
              </a:rPr>
              <a:t>Materials</a:t>
            </a:r>
            <a:endParaRPr b="0" lang="en-US" sz="3200" spc="-1" strike="noStrike">
              <a:latin typeface="Arial"/>
            </a:endParaRPr>
          </a:p>
        </p:txBody>
      </p:sp>
      <p:sp>
        <p:nvSpPr>
          <p:cNvPr id="279" name="CustomShape 3"/>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304920" y="2133720"/>
            <a:ext cx="8109720" cy="3978360"/>
          </a:xfrm>
          <a:prstGeom prst="rect">
            <a:avLst/>
          </a:prstGeom>
          <a:noFill/>
          <a:ln>
            <a:noFill/>
          </a:ln>
        </p:spPr>
        <p:style>
          <a:lnRef idx="0"/>
          <a:fillRef idx="0"/>
          <a:effectRef idx="0"/>
          <a:fontRef idx="minor"/>
        </p:style>
        <p:txBody>
          <a:bodyPr lIns="90000" rIns="90000" tIns="45000" bIns="45000">
            <a:noAutofit/>
          </a:bodyPr>
          <a:p>
            <a:pPr marL="272880" indent="-272160">
              <a:lnSpc>
                <a:spcPct val="100000"/>
              </a:lnSpc>
              <a:spcBef>
                <a:spcPts val="479"/>
              </a:spcBef>
              <a:buClr>
                <a:srgbClr val="d16349"/>
              </a:buClr>
              <a:buSzPct val="85000"/>
              <a:buFont typeface="Wingdings 2" charset="2"/>
              <a:buChar char=""/>
            </a:pPr>
            <a:r>
              <a:rPr b="1" lang="en-US" sz="2400" spc="-1" strike="noStrike">
                <a:solidFill>
                  <a:srgbClr val="000000"/>
                </a:solidFill>
                <a:latin typeface="Georgia"/>
              </a:rPr>
              <a:t>Topic: Why study technical communication</a:t>
            </a:r>
            <a:endParaRPr b="0" lang="en-US" sz="2400" spc="-1" strike="noStrike">
              <a:latin typeface="Arial"/>
            </a:endParaRPr>
          </a:p>
          <a:p>
            <a:pPr marL="272880" indent="-272160">
              <a:lnSpc>
                <a:spcPct val="150000"/>
              </a:lnSpc>
              <a:spcBef>
                <a:spcPts val="479"/>
              </a:spcBef>
              <a:tabLst>
                <a:tab algn="l" pos="0"/>
              </a:tabLst>
            </a:pPr>
            <a:r>
              <a:rPr b="1" lang="en-US" sz="2400" spc="-1" strike="noStrike">
                <a:solidFill>
                  <a:srgbClr val="694f07"/>
                </a:solidFill>
                <a:latin typeface="Georgia"/>
              </a:rPr>
              <a:t>I. Importance of technical communication</a:t>
            </a:r>
            <a:endParaRPr b="0" lang="en-US" sz="2400" spc="-1" strike="noStrike">
              <a:latin typeface="Arial"/>
            </a:endParaRPr>
          </a:p>
          <a:p>
            <a:pPr marL="272880" indent="-272160">
              <a:lnSpc>
                <a:spcPct val="150000"/>
              </a:lnSpc>
              <a:spcBef>
                <a:spcPts val="479"/>
              </a:spcBef>
              <a:tabLst>
                <a:tab algn="l" pos="0"/>
              </a:tabLst>
            </a:pPr>
            <a:r>
              <a:rPr b="1" lang="en-US" sz="2400" spc="-1" strike="noStrike">
                <a:solidFill>
                  <a:srgbClr val="694f07"/>
                </a:solidFill>
                <a:latin typeface="Georgia"/>
              </a:rPr>
              <a:t>II. Frequency of technical communication </a:t>
            </a:r>
            <a:endParaRPr b="0" lang="en-US" sz="2400" spc="-1" strike="noStrike">
              <a:latin typeface="Arial"/>
            </a:endParaRPr>
          </a:p>
          <a:p>
            <a:pPr marL="272880" indent="-272160">
              <a:lnSpc>
                <a:spcPct val="150000"/>
              </a:lnSpc>
              <a:spcBef>
                <a:spcPts val="479"/>
              </a:spcBef>
              <a:tabLst>
                <a:tab algn="l" pos="0"/>
              </a:tabLst>
            </a:pPr>
            <a:endParaRPr b="0" lang="en-US" sz="2400" spc="-1" strike="noStrike">
              <a:latin typeface="Arial"/>
            </a:endParaRPr>
          </a:p>
        </p:txBody>
      </p:sp>
      <p:sp>
        <p:nvSpPr>
          <p:cNvPr id="368" name="CustomShape 2"/>
          <p:cNvSpPr/>
          <p:nvPr/>
        </p:nvSpPr>
        <p:spPr>
          <a:xfrm>
            <a:off x="304920" y="4851360"/>
            <a:ext cx="8533800" cy="1241280"/>
          </a:xfrm>
          <a:prstGeom prst="rect">
            <a:avLst/>
          </a:prstGeom>
          <a:noFill/>
          <a:ln>
            <a:noFill/>
          </a:ln>
        </p:spPr>
        <p:style>
          <a:lnRef idx="0"/>
          <a:fillRef idx="0"/>
          <a:effectRef idx="0"/>
          <a:fontRef idx="minor"/>
        </p:style>
        <p:txBody>
          <a:bodyPr lIns="90000" rIns="90000" tIns="45000" bIns="45000">
            <a:spAutoFit/>
          </a:bodyPr>
          <a:p>
            <a:pPr>
              <a:lnSpc>
                <a:spcPct val="90000"/>
              </a:lnSpc>
              <a:spcBef>
                <a:spcPts val="561"/>
              </a:spcBef>
            </a:pPr>
            <a:r>
              <a:rPr b="1" lang="en-US" sz="2800" spc="-1" strike="noStrike">
                <a:solidFill>
                  <a:srgbClr val="694f07"/>
                </a:solidFill>
                <a:latin typeface="Verdana"/>
                <a:ea typeface="DejaVu Sans"/>
              </a:rPr>
              <a:t>Tip:</a:t>
            </a:r>
            <a:r>
              <a:rPr b="0" lang="en-US" sz="2800" spc="-1" strike="noStrike">
                <a:solidFill>
                  <a:srgbClr val="000000"/>
                </a:solidFill>
                <a:latin typeface="Verdana"/>
                <a:ea typeface="DejaVu Sans"/>
              </a:rPr>
              <a:t> All information contained in Heading 1 should have the same significance as the information contained in Heading 2. </a:t>
            </a:r>
            <a:endParaRPr b="0" lang="en-US" sz="2800" spc="-1" strike="noStrike">
              <a:latin typeface="Arial"/>
            </a:endParaRPr>
          </a:p>
        </p:txBody>
      </p:sp>
      <p:sp>
        <p:nvSpPr>
          <p:cNvPr id="369" name="CustomShape 3"/>
          <p:cNvSpPr/>
          <p:nvPr/>
        </p:nvSpPr>
        <p:spPr>
          <a:xfrm>
            <a:off x="685800" y="275040"/>
            <a:ext cx="7768440" cy="638640"/>
          </a:xfrm>
          <a:prstGeom prst="rect">
            <a:avLst/>
          </a:prstGeom>
          <a:noFill/>
          <a:ln>
            <a:noFill/>
          </a:ln>
        </p:spPr>
        <p:style>
          <a:lnRef idx="0"/>
          <a:fillRef idx="0"/>
          <a:effectRef idx="0"/>
          <a:fontRef idx="minor"/>
        </p:style>
        <p:txBody>
          <a:bodyPr lIns="90000" rIns="90000" tIns="45000" bIns="45000" anchor="b">
            <a:spAutoFit/>
          </a:bodyPr>
          <a:p>
            <a:pPr algn="ctr">
              <a:lnSpc>
                <a:spcPct val="100000"/>
              </a:lnSpc>
            </a:pPr>
            <a:r>
              <a:rPr b="1" lang="en-GB" sz="3600" spc="-1" strike="noStrike">
                <a:solidFill>
                  <a:srgbClr val="7b9899"/>
                </a:solidFill>
                <a:latin typeface="Georgia"/>
                <a:ea typeface="DejaVu Sans"/>
              </a:rPr>
              <a:t>How to Develop an Outline</a:t>
            </a:r>
            <a:endParaRPr b="0" lang="en-US" sz="3600" spc="-1" strike="noStrike">
              <a:latin typeface="Arial"/>
            </a:endParaRPr>
          </a:p>
        </p:txBody>
      </p:sp>
      <p:sp>
        <p:nvSpPr>
          <p:cNvPr id="370" name="CustomShape 4"/>
          <p:cNvSpPr/>
          <p:nvPr/>
        </p:nvSpPr>
        <p:spPr>
          <a:xfrm>
            <a:off x="304920" y="1465200"/>
            <a:ext cx="6171480" cy="577440"/>
          </a:xfrm>
          <a:prstGeom prst="rect">
            <a:avLst/>
          </a:prstGeom>
          <a:noFill/>
          <a:ln>
            <a:noFill/>
          </a:ln>
        </p:spPr>
        <p:style>
          <a:lnRef idx="0"/>
          <a:fillRef idx="0"/>
          <a:effectRef idx="0"/>
          <a:fontRef idx="minor"/>
        </p:style>
        <p:txBody>
          <a:bodyPr lIns="90000" rIns="90000" tIns="45000" bIns="45000" anchor="b">
            <a:spAutoFit/>
          </a:bodyPr>
          <a:p>
            <a:pPr>
              <a:lnSpc>
                <a:spcPct val="100000"/>
              </a:lnSpc>
            </a:pPr>
            <a:r>
              <a:rPr b="1" lang="en-US" sz="3200" spc="-1" strike="noStrike">
                <a:solidFill>
                  <a:srgbClr val="ff0000"/>
                </a:solidFill>
                <a:latin typeface="Arial"/>
                <a:ea typeface="DejaVu Sans"/>
              </a:rPr>
              <a:t>Coordination</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94" dur="indefinite" restart="never" nodeType="tmRoot">
          <p:childTnLst>
            <p:seq>
              <p:cTn id="295" dur="indefinite" nodeType="mainSeq">
                <p:childTnLst>
                  <p:par>
                    <p:cTn id="296" nodeType="clickEffect" fill="hold">
                      <p:stCondLst>
                        <p:cond delay="indefinite"/>
                      </p:stCondLst>
                      <p:childTnLst>
                        <p:par>
                          <p:cTn id="297" nodeType="withEffect" fill="hold">
                            <p:stCondLst>
                              <p:cond delay="0"/>
                            </p:stCondLst>
                            <p:childTnLst>
                              <p:par>
                                <p:cTn id="298" nodeType="clickEffect" fill="hold" presetClass="entr" presetID="9">
                                  <p:stCondLst>
                                    <p:cond delay="0"/>
                                  </p:stCondLst>
                                  <p:childTnLst>
                                    <p:set>
                                      <p:cBhvr>
                                        <p:cTn id="299" dur="1" fill="hold">
                                          <p:stCondLst>
                                            <p:cond delay="0"/>
                                          </p:stCondLst>
                                        </p:cTn>
                                        <p:tgtEl>
                                          <p:spTgt spid="367">
                                            <p:txEl>
                                              <p:pRg st="0" end="0"/>
                                            </p:txEl>
                                          </p:spTgt>
                                        </p:tgtEl>
                                        <p:attrNameLst>
                                          <p:attrName>style.visibility</p:attrName>
                                        </p:attrNameLst>
                                      </p:cBhvr>
                                      <p:to>
                                        <p:strVal val="visible"/>
                                      </p:to>
                                    </p:set>
                                    <p:animEffect filter="dissolve" transition="in">
                                      <p:cBhvr additive="repl">
                                        <p:cTn id="300" dur="500"/>
                                        <p:tgtEl>
                                          <p:spTgt spid="367">
                                            <p:txEl>
                                              <p:pRg st="0" end="0"/>
                                            </p:txEl>
                                          </p:spTgt>
                                        </p:tgtEl>
                                      </p:cBhvr>
                                    </p:animEffect>
                                  </p:childTnLst>
                                </p:cTn>
                              </p:par>
                            </p:childTnLst>
                          </p:cTn>
                        </p:par>
                      </p:childTnLst>
                    </p:cTn>
                  </p:par>
                  <p:par>
                    <p:cTn id="301" nodeType="clickEffect" fill="hold">
                      <p:stCondLst>
                        <p:cond delay="indefinite"/>
                      </p:stCondLst>
                      <p:childTnLst>
                        <p:par>
                          <p:cTn id="302" nodeType="withEffect" fill="hold">
                            <p:stCondLst>
                              <p:cond delay="0"/>
                            </p:stCondLst>
                            <p:childTnLst>
                              <p:par>
                                <p:cTn id="303" nodeType="clickEffect" fill="hold" presetClass="entr" presetID="9">
                                  <p:stCondLst>
                                    <p:cond delay="0"/>
                                  </p:stCondLst>
                                  <p:childTnLst>
                                    <p:set>
                                      <p:cBhvr>
                                        <p:cTn id="304" dur="1" fill="hold">
                                          <p:stCondLst>
                                            <p:cond delay="0"/>
                                          </p:stCondLst>
                                        </p:cTn>
                                        <p:tgtEl>
                                          <p:spTgt spid="367">
                                            <p:txEl>
                                              <p:pRg st="1" end="1"/>
                                            </p:txEl>
                                          </p:spTgt>
                                        </p:tgtEl>
                                        <p:attrNameLst>
                                          <p:attrName>style.visibility</p:attrName>
                                        </p:attrNameLst>
                                      </p:cBhvr>
                                      <p:to>
                                        <p:strVal val="visible"/>
                                      </p:to>
                                    </p:set>
                                    <p:animEffect filter="dissolve" transition="in">
                                      <p:cBhvr additive="repl">
                                        <p:cTn id="305" dur="500"/>
                                        <p:tgtEl>
                                          <p:spTgt spid="367">
                                            <p:txEl>
                                              <p:pRg st="1" end="1"/>
                                            </p:txEl>
                                          </p:spTgt>
                                        </p:tgtEl>
                                      </p:cBhvr>
                                    </p:animEffect>
                                  </p:childTnLst>
                                </p:cTn>
                              </p:par>
                            </p:childTnLst>
                          </p:cTn>
                        </p:par>
                      </p:childTnLst>
                    </p:cTn>
                  </p:par>
                  <p:par>
                    <p:cTn id="306" nodeType="clickEffect" fill="hold">
                      <p:stCondLst>
                        <p:cond delay="indefinite"/>
                      </p:stCondLst>
                      <p:childTnLst>
                        <p:par>
                          <p:cTn id="307" nodeType="withEffect" fill="hold">
                            <p:stCondLst>
                              <p:cond delay="0"/>
                            </p:stCondLst>
                            <p:childTnLst>
                              <p:par>
                                <p:cTn id="308" nodeType="clickEffect" fill="hold" presetClass="entr" presetID="9">
                                  <p:stCondLst>
                                    <p:cond delay="0"/>
                                  </p:stCondLst>
                                  <p:childTnLst>
                                    <p:set>
                                      <p:cBhvr>
                                        <p:cTn id="309" dur="1" fill="hold">
                                          <p:stCondLst>
                                            <p:cond delay="0"/>
                                          </p:stCondLst>
                                        </p:cTn>
                                        <p:tgtEl>
                                          <p:spTgt spid="367">
                                            <p:txEl>
                                              <p:pRg st="2" end="2"/>
                                            </p:txEl>
                                          </p:spTgt>
                                        </p:tgtEl>
                                        <p:attrNameLst>
                                          <p:attrName>style.visibility</p:attrName>
                                        </p:attrNameLst>
                                      </p:cBhvr>
                                      <p:to>
                                        <p:strVal val="visible"/>
                                      </p:to>
                                    </p:set>
                                    <p:animEffect filter="dissolve" transition="in">
                                      <p:cBhvr additive="repl">
                                        <p:cTn id="310" dur="500"/>
                                        <p:tgtEl>
                                          <p:spTgt spid="367">
                                            <p:txEl>
                                              <p:pRg st="2" end="2"/>
                                            </p:txEl>
                                          </p:spTgt>
                                        </p:tgtEl>
                                      </p:cBhvr>
                                    </p:animEffect>
                                  </p:childTnLst>
                                </p:cTn>
                              </p:par>
                            </p:childTnLst>
                          </p:cTn>
                        </p:par>
                      </p:childTnLst>
                    </p:cTn>
                  </p:par>
                  <p:par>
                    <p:cTn id="311" nodeType="clickEffect" fill="hold">
                      <p:stCondLst>
                        <p:cond delay="indefinite"/>
                      </p:stCondLst>
                      <p:childTnLst>
                        <p:par>
                          <p:cTn id="312" nodeType="withEffect" fill="hold">
                            <p:stCondLst>
                              <p:cond delay="0"/>
                            </p:stCondLst>
                            <p:childTnLst>
                              <p:par>
                                <p:cTn id="313" nodeType="clickEffect" fill="hold" presetClass="entr" presetID="9">
                                  <p:stCondLst>
                                    <p:cond delay="0"/>
                                  </p:stCondLst>
                                  <p:childTnLst>
                                    <p:set>
                                      <p:cBhvr>
                                        <p:cTn id="314" dur="1" fill="hold">
                                          <p:stCondLst>
                                            <p:cond delay="0"/>
                                          </p:stCondLst>
                                        </p:cTn>
                                        <p:tgtEl>
                                          <p:spTgt spid="367">
                                            <p:txEl>
                                              <p:pRg st="3" end="3"/>
                                            </p:txEl>
                                          </p:spTgt>
                                        </p:tgtEl>
                                        <p:attrNameLst>
                                          <p:attrName>style.visibility</p:attrName>
                                        </p:attrNameLst>
                                      </p:cBhvr>
                                      <p:to>
                                        <p:strVal val="visible"/>
                                      </p:to>
                                    </p:set>
                                    <p:animEffect filter="dissolve" transition="in">
                                      <p:cBhvr additive="repl">
                                        <p:cTn id="315" dur="500"/>
                                        <p:tgtEl>
                                          <p:spTgt spid="367">
                                            <p:txEl>
                                              <p:pRg st="3" end="3"/>
                                            </p:txEl>
                                          </p:spTgt>
                                        </p:tgtEl>
                                      </p:cBhvr>
                                    </p:animEffect>
                                  </p:childTnLst>
                                </p:cTn>
                              </p:par>
                            </p:childTnLst>
                          </p:cTn>
                        </p:par>
                      </p:childTnLst>
                    </p:cTn>
                  </p:par>
                  <p:par>
                    <p:cTn id="316" nodeType="clickEffect" fill="hold">
                      <p:stCondLst>
                        <p:cond delay="indefinite"/>
                      </p:stCondLst>
                      <p:childTnLst>
                        <p:par>
                          <p:cTn id="317" nodeType="withEffect" fill="hold">
                            <p:stCondLst>
                              <p:cond delay="0"/>
                            </p:stCondLst>
                            <p:childTnLst>
                              <p:par>
                                <p:cTn id="318" nodeType="clickEffect" fill="hold" presetClass="entr" presetID="22" presetSubtype="8">
                                  <p:stCondLst>
                                    <p:cond delay="0"/>
                                  </p:stCondLst>
                                  <p:childTnLst>
                                    <p:set>
                                      <p:cBhvr>
                                        <p:cTn id="319" dur="1" fill="hold">
                                          <p:stCondLst>
                                            <p:cond delay="0"/>
                                          </p:stCondLst>
                                        </p:cTn>
                                        <p:tgtEl>
                                          <p:spTgt spid="368"/>
                                        </p:tgtEl>
                                        <p:attrNameLst>
                                          <p:attrName>style.visibility</p:attrName>
                                        </p:attrNameLst>
                                      </p:cBhvr>
                                      <p:to>
                                        <p:strVal val="visible"/>
                                      </p:to>
                                    </p:set>
                                    <p:animEffect filter="wipe(left)" transition="in">
                                      <p:cBhvr additive="repl">
                                        <p:cTn id="320" dur="5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304920" y="2209680"/>
            <a:ext cx="8533800" cy="3978360"/>
          </a:xfrm>
          <a:prstGeom prst="rect">
            <a:avLst/>
          </a:prstGeom>
          <a:noFill/>
          <a:ln>
            <a:noFill/>
          </a:ln>
        </p:spPr>
        <p:style>
          <a:lnRef idx="0"/>
          <a:fillRef idx="0"/>
          <a:effectRef idx="0"/>
          <a:fontRef idx="minor"/>
        </p:style>
        <p:txBody>
          <a:bodyPr lIns="90000" rIns="90000" tIns="45000" bIns="45000">
            <a:noAutofit/>
          </a:bodyPr>
          <a:p>
            <a:pPr marL="272880" indent="-272160">
              <a:lnSpc>
                <a:spcPct val="90000"/>
              </a:lnSpc>
              <a:spcBef>
                <a:spcPts val="561"/>
              </a:spcBef>
              <a:buClr>
                <a:srgbClr val="d16349"/>
              </a:buClr>
              <a:buSzPct val="85000"/>
              <a:buFont typeface="Wingdings 2" charset="2"/>
              <a:buChar char=""/>
            </a:pPr>
            <a:r>
              <a:rPr b="1" lang="en-US" sz="2800" spc="-1" strike="noStrike">
                <a:solidFill>
                  <a:srgbClr val="000000"/>
                </a:solidFill>
                <a:latin typeface="Georgia"/>
              </a:rPr>
              <a:t>Topic: Why study technical  Communication</a:t>
            </a:r>
            <a:endParaRPr b="0" lang="en-US" sz="2800" spc="-1" strike="noStrike">
              <a:latin typeface="Arial"/>
            </a:endParaRPr>
          </a:p>
          <a:p>
            <a:pPr marL="272880" indent="-272160">
              <a:lnSpc>
                <a:spcPct val="100000"/>
              </a:lnSpc>
              <a:spcBef>
                <a:spcPts val="561"/>
              </a:spcBef>
              <a:tabLst>
                <a:tab algn="l" pos="0"/>
              </a:tabLst>
            </a:pPr>
            <a:r>
              <a:rPr b="1" lang="en-US" sz="2800" spc="-1" strike="noStrike">
                <a:solidFill>
                  <a:srgbClr val="694f07"/>
                </a:solidFill>
                <a:latin typeface="Georgia"/>
              </a:rPr>
              <a:t>I. Importance of technical communication</a:t>
            </a:r>
            <a:endParaRPr b="0" lang="en-US" sz="2800" spc="-1" strike="noStrike">
              <a:latin typeface="Arial"/>
            </a:endParaRPr>
          </a:p>
          <a:p>
            <a:pPr marL="272880" indent="-272160">
              <a:lnSpc>
                <a:spcPct val="90000"/>
              </a:lnSpc>
              <a:spcBef>
                <a:spcPts val="561"/>
              </a:spcBef>
              <a:tabLst>
                <a:tab algn="l" pos="0"/>
              </a:tabLst>
            </a:pPr>
            <a:r>
              <a:rPr b="0" lang="en-US" sz="2800" spc="-1" strike="noStrike">
                <a:solidFill>
                  <a:srgbClr val="000000"/>
                </a:solidFill>
                <a:latin typeface="Georgia"/>
              </a:rPr>
              <a:t>	</a:t>
            </a:r>
            <a:r>
              <a:rPr b="0" lang="en-US" sz="2400" spc="-1" strike="noStrike">
                <a:solidFill>
                  <a:srgbClr val="000000"/>
                </a:solidFill>
                <a:latin typeface="Georgia"/>
              </a:rPr>
              <a:t>A. Communication skills rank higher than other skills</a:t>
            </a:r>
            <a:endParaRPr b="0" lang="en-US" sz="2400" spc="-1" strike="noStrike">
              <a:latin typeface="Arial"/>
            </a:endParaRPr>
          </a:p>
          <a:p>
            <a:pPr marL="272880" indent="-272160">
              <a:lnSpc>
                <a:spcPct val="90000"/>
              </a:lnSpc>
              <a:spcBef>
                <a:spcPts val="479"/>
              </a:spcBef>
              <a:tabLst>
                <a:tab algn="l" pos="0"/>
              </a:tabLst>
            </a:pPr>
            <a:endParaRPr b="0" lang="en-US" sz="2400" spc="-1" strike="noStrike">
              <a:latin typeface="Arial"/>
            </a:endParaRPr>
          </a:p>
        </p:txBody>
      </p:sp>
      <p:sp>
        <p:nvSpPr>
          <p:cNvPr id="372" name="CustomShape 2"/>
          <p:cNvSpPr/>
          <p:nvPr/>
        </p:nvSpPr>
        <p:spPr>
          <a:xfrm>
            <a:off x="289800" y="5433480"/>
            <a:ext cx="8305200" cy="1241280"/>
          </a:xfrm>
          <a:prstGeom prst="rect">
            <a:avLst/>
          </a:prstGeom>
          <a:noFill/>
          <a:ln>
            <a:noFill/>
          </a:ln>
        </p:spPr>
        <p:style>
          <a:lnRef idx="0"/>
          <a:fillRef idx="0"/>
          <a:effectRef idx="0"/>
          <a:fontRef idx="minor"/>
        </p:style>
        <p:txBody>
          <a:bodyPr lIns="90000" rIns="90000" tIns="45000" bIns="45000">
            <a:spAutoFit/>
          </a:bodyPr>
          <a:p>
            <a:pPr>
              <a:lnSpc>
                <a:spcPct val="90000"/>
              </a:lnSpc>
              <a:spcBef>
                <a:spcPts val="561"/>
              </a:spcBef>
            </a:pPr>
            <a:r>
              <a:rPr b="1" lang="en-US" sz="2800" spc="-1" strike="noStrike">
                <a:solidFill>
                  <a:srgbClr val="694f07"/>
                </a:solidFill>
                <a:latin typeface="Verdana"/>
                <a:ea typeface="DejaVu Sans"/>
              </a:rPr>
              <a:t>Tip:</a:t>
            </a:r>
            <a:r>
              <a:rPr b="0" lang="en-US" sz="2800" spc="-1" strike="noStrike">
                <a:solidFill>
                  <a:srgbClr val="000000"/>
                </a:solidFill>
                <a:latin typeface="Verdana"/>
                <a:ea typeface="DejaVu Sans"/>
              </a:rPr>
              <a:t> The information in the headings should be more general, while the information in paragraphs should be more specific.</a:t>
            </a:r>
            <a:endParaRPr b="0" lang="en-US" sz="2800" spc="-1" strike="noStrike">
              <a:latin typeface="Arial"/>
            </a:endParaRPr>
          </a:p>
        </p:txBody>
      </p:sp>
      <p:sp>
        <p:nvSpPr>
          <p:cNvPr id="373" name="CustomShape 3"/>
          <p:cNvSpPr/>
          <p:nvPr/>
        </p:nvSpPr>
        <p:spPr>
          <a:xfrm>
            <a:off x="685800" y="275040"/>
            <a:ext cx="7768440" cy="638640"/>
          </a:xfrm>
          <a:prstGeom prst="rect">
            <a:avLst/>
          </a:prstGeom>
          <a:noFill/>
          <a:ln>
            <a:noFill/>
          </a:ln>
        </p:spPr>
        <p:style>
          <a:lnRef idx="0"/>
          <a:fillRef idx="0"/>
          <a:effectRef idx="0"/>
          <a:fontRef idx="minor"/>
        </p:style>
        <p:txBody>
          <a:bodyPr lIns="90000" rIns="90000" tIns="45000" bIns="45000" anchor="b">
            <a:spAutoFit/>
          </a:bodyPr>
          <a:p>
            <a:pPr algn="ctr">
              <a:lnSpc>
                <a:spcPct val="100000"/>
              </a:lnSpc>
            </a:pPr>
            <a:r>
              <a:rPr b="1" lang="en-GB" sz="3600" spc="-1" strike="noStrike">
                <a:solidFill>
                  <a:srgbClr val="7b9899"/>
                </a:solidFill>
                <a:latin typeface="Georgia"/>
                <a:ea typeface="DejaVu Sans"/>
              </a:rPr>
              <a:t>How to Develop an Outline</a:t>
            </a:r>
            <a:endParaRPr b="0" lang="en-US" sz="3600" spc="-1" strike="noStrike">
              <a:latin typeface="Arial"/>
            </a:endParaRPr>
          </a:p>
        </p:txBody>
      </p:sp>
      <p:sp>
        <p:nvSpPr>
          <p:cNvPr id="374" name="CustomShape 4"/>
          <p:cNvSpPr/>
          <p:nvPr/>
        </p:nvSpPr>
        <p:spPr>
          <a:xfrm>
            <a:off x="304920" y="1465200"/>
            <a:ext cx="6171480" cy="577440"/>
          </a:xfrm>
          <a:prstGeom prst="rect">
            <a:avLst/>
          </a:prstGeom>
          <a:noFill/>
          <a:ln>
            <a:noFill/>
          </a:ln>
        </p:spPr>
        <p:style>
          <a:lnRef idx="0"/>
          <a:fillRef idx="0"/>
          <a:effectRef idx="0"/>
          <a:fontRef idx="minor"/>
        </p:style>
        <p:txBody>
          <a:bodyPr lIns="90000" rIns="90000" tIns="45000" bIns="45000" anchor="b">
            <a:spAutoFit/>
          </a:bodyPr>
          <a:p>
            <a:pPr>
              <a:lnSpc>
                <a:spcPct val="100000"/>
              </a:lnSpc>
            </a:pPr>
            <a:r>
              <a:rPr b="1" lang="en-US" sz="3200" spc="-1" strike="noStrike">
                <a:solidFill>
                  <a:srgbClr val="ff0000"/>
                </a:solidFill>
                <a:latin typeface="Arial"/>
                <a:ea typeface="DejaVu Sans"/>
              </a:rPr>
              <a:t>Subordination</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21" dur="indefinite" restart="never" nodeType="tmRoot">
          <p:childTnLst>
            <p:seq>
              <p:cTn id="322" dur="indefinite" nodeType="mainSeq">
                <p:childTnLst>
                  <p:par>
                    <p:cTn id="323" nodeType="clickEffect" fill="hold">
                      <p:stCondLst>
                        <p:cond delay="indefinite"/>
                      </p:stCondLst>
                      <p:childTnLst>
                        <p:par>
                          <p:cTn id="324" nodeType="withEffect" fill="hold">
                            <p:stCondLst>
                              <p:cond delay="0"/>
                            </p:stCondLst>
                            <p:childTnLst>
                              <p:par>
                                <p:cTn id="325" nodeType="clickEffect" fill="hold" presetClass="entr" presetID="9">
                                  <p:stCondLst>
                                    <p:cond delay="0"/>
                                  </p:stCondLst>
                                  <p:childTnLst>
                                    <p:set>
                                      <p:cBhvr>
                                        <p:cTn id="326" dur="1" fill="hold">
                                          <p:stCondLst>
                                            <p:cond delay="0"/>
                                          </p:stCondLst>
                                        </p:cTn>
                                        <p:tgtEl>
                                          <p:spTgt spid="371">
                                            <p:txEl>
                                              <p:pRg st="0" end="0"/>
                                            </p:txEl>
                                          </p:spTgt>
                                        </p:tgtEl>
                                        <p:attrNameLst>
                                          <p:attrName>style.visibility</p:attrName>
                                        </p:attrNameLst>
                                      </p:cBhvr>
                                      <p:to>
                                        <p:strVal val="visible"/>
                                      </p:to>
                                    </p:set>
                                    <p:animEffect filter="dissolve" transition="in">
                                      <p:cBhvr additive="repl">
                                        <p:cTn id="327" dur="500"/>
                                        <p:tgtEl>
                                          <p:spTgt spid="371">
                                            <p:txEl>
                                              <p:pRg st="0" end="0"/>
                                            </p:txEl>
                                          </p:spTgt>
                                        </p:tgtEl>
                                      </p:cBhvr>
                                    </p:animEffect>
                                  </p:childTnLst>
                                </p:cTn>
                              </p:par>
                            </p:childTnLst>
                          </p:cTn>
                        </p:par>
                      </p:childTnLst>
                    </p:cTn>
                  </p:par>
                  <p:par>
                    <p:cTn id="328" nodeType="clickEffect" fill="hold">
                      <p:stCondLst>
                        <p:cond delay="indefinite"/>
                      </p:stCondLst>
                      <p:childTnLst>
                        <p:par>
                          <p:cTn id="329" nodeType="withEffect" fill="hold">
                            <p:stCondLst>
                              <p:cond delay="0"/>
                            </p:stCondLst>
                            <p:childTnLst>
                              <p:par>
                                <p:cTn id="330" nodeType="clickEffect" fill="hold" presetClass="entr" presetID="9">
                                  <p:stCondLst>
                                    <p:cond delay="0"/>
                                  </p:stCondLst>
                                  <p:childTnLst>
                                    <p:set>
                                      <p:cBhvr>
                                        <p:cTn id="331" dur="1" fill="hold">
                                          <p:stCondLst>
                                            <p:cond delay="0"/>
                                          </p:stCondLst>
                                        </p:cTn>
                                        <p:tgtEl>
                                          <p:spTgt spid="371">
                                            <p:txEl>
                                              <p:pRg st="1" end="1"/>
                                            </p:txEl>
                                          </p:spTgt>
                                        </p:tgtEl>
                                        <p:attrNameLst>
                                          <p:attrName>style.visibility</p:attrName>
                                        </p:attrNameLst>
                                      </p:cBhvr>
                                      <p:to>
                                        <p:strVal val="visible"/>
                                      </p:to>
                                    </p:set>
                                    <p:animEffect filter="dissolve" transition="in">
                                      <p:cBhvr additive="repl">
                                        <p:cTn id="332" dur="500"/>
                                        <p:tgtEl>
                                          <p:spTgt spid="371">
                                            <p:txEl>
                                              <p:pRg st="1" end="1"/>
                                            </p:txEl>
                                          </p:spTgt>
                                        </p:tgtEl>
                                      </p:cBhvr>
                                    </p:animEffect>
                                  </p:childTnLst>
                                </p:cTn>
                              </p:par>
                            </p:childTnLst>
                          </p:cTn>
                        </p:par>
                      </p:childTnLst>
                    </p:cTn>
                  </p:par>
                  <p:par>
                    <p:cTn id="333" nodeType="clickEffect" fill="hold">
                      <p:stCondLst>
                        <p:cond delay="indefinite"/>
                      </p:stCondLst>
                      <p:childTnLst>
                        <p:par>
                          <p:cTn id="334" nodeType="withEffect" fill="hold">
                            <p:stCondLst>
                              <p:cond delay="0"/>
                            </p:stCondLst>
                            <p:childTnLst>
                              <p:par>
                                <p:cTn id="335" nodeType="clickEffect" fill="hold" presetClass="entr" presetID="9">
                                  <p:stCondLst>
                                    <p:cond delay="0"/>
                                  </p:stCondLst>
                                  <p:childTnLst>
                                    <p:set>
                                      <p:cBhvr>
                                        <p:cTn id="336" dur="1" fill="hold">
                                          <p:stCondLst>
                                            <p:cond delay="0"/>
                                          </p:stCondLst>
                                        </p:cTn>
                                        <p:tgtEl>
                                          <p:spTgt spid="371">
                                            <p:txEl>
                                              <p:pRg st="2" end="2"/>
                                            </p:txEl>
                                          </p:spTgt>
                                        </p:tgtEl>
                                        <p:attrNameLst>
                                          <p:attrName>style.visibility</p:attrName>
                                        </p:attrNameLst>
                                      </p:cBhvr>
                                      <p:to>
                                        <p:strVal val="visible"/>
                                      </p:to>
                                    </p:set>
                                    <p:animEffect filter="dissolve" transition="in">
                                      <p:cBhvr additive="repl">
                                        <p:cTn id="337" dur="500"/>
                                        <p:tgtEl>
                                          <p:spTgt spid="371">
                                            <p:txEl>
                                              <p:pRg st="2" end="2"/>
                                            </p:txEl>
                                          </p:spTgt>
                                        </p:tgtEl>
                                      </p:cBhvr>
                                    </p:animEffect>
                                  </p:childTnLst>
                                </p:cTn>
                              </p:par>
                            </p:childTnLst>
                          </p:cTn>
                        </p:par>
                      </p:childTnLst>
                    </p:cTn>
                  </p:par>
                  <p:par>
                    <p:cTn id="338" nodeType="clickEffect" fill="hold">
                      <p:stCondLst>
                        <p:cond delay="indefinite"/>
                      </p:stCondLst>
                      <p:childTnLst>
                        <p:par>
                          <p:cTn id="339" nodeType="withEffect" fill="hold">
                            <p:stCondLst>
                              <p:cond delay="0"/>
                            </p:stCondLst>
                            <p:childTnLst>
                              <p:par>
                                <p:cTn id="340" nodeType="clickEffect" fill="hold" presetClass="entr" presetID="9">
                                  <p:stCondLst>
                                    <p:cond delay="0"/>
                                  </p:stCondLst>
                                  <p:childTnLst>
                                    <p:set>
                                      <p:cBhvr>
                                        <p:cTn id="341" dur="1" fill="hold">
                                          <p:stCondLst>
                                            <p:cond delay="0"/>
                                          </p:stCondLst>
                                        </p:cTn>
                                        <p:tgtEl>
                                          <p:spTgt spid="371">
                                            <p:txEl>
                                              <p:pRg st="3" end="3"/>
                                            </p:txEl>
                                          </p:spTgt>
                                        </p:tgtEl>
                                        <p:attrNameLst>
                                          <p:attrName>style.visibility</p:attrName>
                                        </p:attrNameLst>
                                      </p:cBhvr>
                                      <p:to>
                                        <p:strVal val="visible"/>
                                      </p:to>
                                    </p:set>
                                    <p:animEffect filter="dissolve" transition="in">
                                      <p:cBhvr additive="repl">
                                        <p:cTn id="342" dur="500"/>
                                        <p:tgtEl>
                                          <p:spTgt spid="371">
                                            <p:txEl>
                                              <p:pRg st="3" end="3"/>
                                            </p:txEl>
                                          </p:spTgt>
                                        </p:tgtEl>
                                      </p:cBhvr>
                                    </p:animEffect>
                                  </p:childTnLst>
                                </p:cTn>
                              </p:par>
                            </p:childTnLst>
                          </p:cTn>
                        </p:par>
                      </p:childTnLst>
                    </p:cTn>
                  </p:par>
                  <p:par>
                    <p:cTn id="343" nodeType="clickEffect" fill="hold">
                      <p:stCondLst>
                        <p:cond delay="indefinite"/>
                      </p:stCondLst>
                      <p:childTnLst>
                        <p:par>
                          <p:cTn id="344" nodeType="withEffect" fill="hold">
                            <p:stCondLst>
                              <p:cond delay="0"/>
                            </p:stCondLst>
                            <p:childTnLst>
                              <p:par>
                                <p:cTn id="345" nodeType="clickEffect" fill="hold" presetClass="entr" presetID="22" presetSubtype="1">
                                  <p:stCondLst>
                                    <p:cond delay="0"/>
                                  </p:stCondLst>
                                  <p:childTnLst>
                                    <p:set>
                                      <p:cBhvr>
                                        <p:cTn id="346" dur="1" fill="hold">
                                          <p:stCondLst>
                                            <p:cond delay="0"/>
                                          </p:stCondLst>
                                        </p:cTn>
                                        <p:tgtEl>
                                          <p:spTgt spid="372"/>
                                        </p:tgtEl>
                                        <p:attrNameLst>
                                          <p:attrName>style.visibility</p:attrName>
                                        </p:attrNameLst>
                                      </p:cBhvr>
                                      <p:to>
                                        <p:strVal val="visible"/>
                                      </p:to>
                                    </p:set>
                                    <p:animEffect filter="wipe(up)" transition="in">
                                      <p:cBhvr additive="repl">
                                        <p:cTn id="347" dur="500"/>
                                        <p:tgtEl>
                                          <p:spTgt spid="3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304920" y="2209680"/>
            <a:ext cx="8533800" cy="3978360"/>
          </a:xfrm>
          <a:prstGeom prst="rect">
            <a:avLst/>
          </a:prstGeom>
          <a:noFill/>
          <a:ln>
            <a:noFill/>
          </a:ln>
        </p:spPr>
        <p:style>
          <a:lnRef idx="0"/>
          <a:fillRef idx="0"/>
          <a:effectRef idx="0"/>
          <a:fontRef idx="minor"/>
        </p:style>
        <p:txBody>
          <a:bodyPr lIns="90000" rIns="90000" tIns="45000" bIns="45000">
            <a:noAutofit/>
          </a:bodyPr>
          <a:p>
            <a:pPr marL="272880" indent="-272160">
              <a:lnSpc>
                <a:spcPct val="100000"/>
              </a:lnSpc>
              <a:spcBef>
                <a:spcPts val="561"/>
              </a:spcBef>
              <a:buClr>
                <a:srgbClr val="d16349"/>
              </a:buClr>
              <a:buSzPct val="85000"/>
              <a:buFont typeface="Wingdings 2" charset="2"/>
              <a:buChar char=""/>
            </a:pPr>
            <a:r>
              <a:rPr b="1" lang="en-US" sz="2800" spc="-1" strike="noStrike">
                <a:solidFill>
                  <a:srgbClr val="000000"/>
                </a:solidFill>
                <a:latin typeface="Georgia"/>
              </a:rPr>
              <a:t>Topic: Why study technical communication</a:t>
            </a:r>
            <a:endParaRPr b="0" lang="en-US" sz="2800" spc="-1" strike="noStrike">
              <a:latin typeface="Arial"/>
            </a:endParaRPr>
          </a:p>
          <a:p>
            <a:pPr marL="272880" indent="-272160">
              <a:lnSpc>
                <a:spcPct val="100000"/>
              </a:lnSpc>
              <a:spcBef>
                <a:spcPts val="561"/>
              </a:spcBef>
              <a:tabLst>
                <a:tab algn="l" pos="0"/>
              </a:tabLst>
            </a:pPr>
            <a:r>
              <a:rPr b="1" lang="en-US" sz="2800" spc="-1" strike="noStrike">
                <a:solidFill>
                  <a:srgbClr val="694f07"/>
                </a:solidFill>
                <a:latin typeface="Georgia"/>
              </a:rPr>
              <a:t>I. Importance of technical communication</a:t>
            </a:r>
            <a:endParaRPr b="0" lang="en-US" sz="2800" spc="-1" strike="noStrike">
              <a:latin typeface="Arial"/>
            </a:endParaRPr>
          </a:p>
          <a:p>
            <a:pPr marL="272880" indent="-272160">
              <a:lnSpc>
                <a:spcPct val="100000"/>
              </a:lnSpc>
              <a:spcBef>
                <a:spcPts val="479"/>
              </a:spcBef>
              <a:tabLst>
                <a:tab algn="l" pos="0"/>
              </a:tabLst>
            </a:pPr>
            <a:r>
              <a:rPr b="0" lang="en-US" sz="2400" spc="-1" strike="noStrike">
                <a:solidFill>
                  <a:srgbClr val="000000"/>
                </a:solidFill>
                <a:latin typeface="Georgia"/>
              </a:rPr>
              <a:t>	</a:t>
            </a:r>
            <a:r>
              <a:rPr b="0" lang="en-US" sz="2400" spc="-1" strike="noStrike">
                <a:solidFill>
                  <a:srgbClr val="000000"/>
                </a:solidFill>
                <a:latin typeface="Georgia"/>
              </a:rPr>
              <a:t>A. Communication skills rank higher than other skills</a:t>
            </a:r>
            <a:endParaRPr b="0" lang="en-US" sz="2400" spc="-1" strike="noStrike">
              <a:latin typeface="Arial"/>
            </a:endParaRPr>
          </a:p>
          <a:p>
            <a:pPr marL="272880" indent="-272160">
              <a:lnSpc>
                <a:spcPct val="100000"/>
              </a:lnSpc>
              <a:spcBef>
                <a:spcPts val="479"/>
              </a:spcBef>
              <a:tabLst>
                <a:tab algn="l" pos="0"/>
              </a:tabLst>
            </a:pPr>
            <a:endParaRPr b="0" lang="en-US" sz="2400" spc="-1" strike="noStrike">
              <a:latin typeface="Arial"/>
            </a:endParaRPr>
          </a:p>
        </p:txBody>
      </p:sp>
      <p:sp>
        <p:nvSpPr>
          <p:cNvPr id="376" name="CustomShape 2"/>
          <p:cNvSpPr/>
          <p:nvPr/>
        </p:nvSpPr>
        <p:spPr>
          <a:xfrm>
            <a:off x="380880" y="5577840"/>
            <a:ext cx="8228880" cy="9432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561"/>
              </a:spcBef>
            </a:pPr>
            <a:r>
              <a:rPr b="1" lang="en-US" sz="2800" spc="-1" strike="noStrike">
                <a:solidFill>
                  <a:srgbClr val="694f07"/>
                </a:solidFill>
                <a:latin typeface="Verdana"/>
                <a:ea typeface="DejaVu Sans"/>
              </a:rPr>
              <a:t>Tip:</a:t>
            </a:r>
            <a:r>
              <a:rPr b="0" lang="en-US" sz="2800" spc="-1" strike="noStrike">
                <a:solidFill>
                  <a:srgbClr val="000000"/>
                </a:solidFill>
                <a:latin typeface="Verdana"/>
                <a:ea typeface="DejaVu Sans"/>
              </a:rPr>
              <a:t> Each heading should be divided into 2 or more paragraphs. </a:t>
            </a:r>
            <a:endParaRPr b="0" lang="en-US" sz="2800" spc="-1" strike="noStrike">
              <a:latin typeface="Arial"/>
            </a:endParaRPr>
          </a:p>
        </p:txBody>
      </p:sp>
      <p:sp>
        <p:nvSpPr>
          <p:cNvPr id="377" name="CustomShape 3"/>
          <p:cNvSpPr/>
          <p:nvPr/>
        </p:nvSpPr>
        <p:spPr>
          <a:xfrm>
            <a:off x="685800" y="275040"/>
            <a:ext cx="7768440" cy="638640"/>
          </a:xfrm>
          <a:prstGeom prst="rect">
            <a:avLst/>
          </a:prstGeom>
          <a:noFill/>
          <a:ln>
            <a:noFill/>
          </a:ln>
        </p:spPr>
        <p:style>
          <a:lnRef idx="0"/>
          <a:fillRef idx="0"/>
          <a:effectRef idx="0"/>
          <a:fontRef idx="minor"/>
        </p:style>
        <p:txBody>
          <a:bodyPr lIns="90000" rIns="90000" tIns="45000" bIns="45000" anchor="b">
            <a:spAutoFit/>
          </a:bodyPr>
          <a:p>
            <a:pPr algn="ctr">
              <a:lnSpc>
                <a:spcPct val="100000"/>
              </a:lnSpc>
            </a:pPr>
            <a:r>
              <a:rPr b="1" lang="en-GB" sz="3600" spc="-1" strike="noStrike">
                <a:solidFill>
                  <a:srgbClr val="7b9899"/>
                </a:solidFill>
                <a:latin typeface="Georgia"/>
                <a:ea typeface="DejaVu Sans"/>
              </a:rPr>
              <a:t>How to Develop an Outline</a:t>
            </a:r>
            <a:endParaRPr b="0" lang="en-US" sz="3600" spc="-1" strike="noStrike">
              <a:latin typeface="Arial"/>
            </a:endParaRPr>
          </a:p>
        </p:txBody>
      </p:sp>
      <p:sp>
        <p:nvSpPr>
          <p:cNvPr id="378" name="CustomShape 4"/>
          <p:cNvSpPr/>
          <p:nvPr/>
        </p:nvSpPr>
        <p:spPr>
          <a:xfrm>
            <a:off x="304920" y="1465200"/>
            <a:ext cx="6171480" cy="577440"/>
          </a:xfrm>
          <a:prstGeom prst="rect">
            <a:avLst/>
          </a:prstGeom>
          <a:noFill/>
          <a:ln>
            <a:noFill/>
          </a:ln>
        </p:spPr>
        <p:style>
          <a:lnRef idx="0"/>
          <a:fillRef idx="0"/>
          <a:effectRef idx="0"/>
          <a:fontRef idx="minor"/>
        </p:style>
        <p:txBody>
          <a:bodyPr lIns="90000" rIns="90000" tIns="45000" bIns="45000" anchor="b">
            <a:spAutoFit/>
          </a:bodyPr>
          <a:p>
            <a:pPr>
              <a:lnSpc>
                <a:spcPct val="100000"/>
              </a:lnSpc>
            </a:pPr>
            <a:r>
              <a:rPr b="1" lang="en-US" sz="3200" spc="-1" strike="noStrike">
                <a:solidFill>
                  <a:srgbClr val="ff0000"/>
                </a:solidFill>
                <a:latin typeface="Arial"/>
                <a:ea typeface="DejaVu Sans"/>
              </a:rPr>
              <a:t>Division</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48" dur="indefinite" restart="never" nodeType="tmRoot">
          <p:childTnLst>
            <p:seq>
              <p:cTn id="349" dur="indefinite" nodeType="mainSeq">
                <p:childTnLst>
                  <p:par>
                    <p:cTn id="350" nodeType="clickEffect" fill="hold">
                      <p:stCondLst>
                        <p:cond delay="indefinite"/>
                      </p:stCondLst>
                      <p:childTnLst>
                        <p:par>
                          <p:cTn id="351" nodeType="withEffect" fill="hold">
                            <p:stCondLst>
                              <p:cond delay="0"/>
                            </p:stCondLst>
                            <p:childTnLst>
                              <p:par>
                                <p:cTn id="352" nodeType="clickEffect" fill="hold" presetClass="entr" presetID="9">
                                  <p:stCondLst>
                                    <p:cond delay="0"/>
                                  </p:stCondLst>
                                  <p:childTnLst>
                                    <p:set>
                                      <p:cBhvr>
                                        <p:cTn id="353" dur="1" fill="hold">
                                          <p:stCondLst>
                                            <p:cond delay="0"/>
                                          </p:stCondLst>
                                        </p:cTn>
                                        <p:tgtEl>
                                          <p:spTgt spid="375">
                                            <p:txEl>
                                              <p:pRg st="0" end="0"/>
                                            </p:txEl>
                                          </p:spTgt>
                                        </p:tgtEl>
                                        <p:attrNameLst>
                                          <p:attrName>style.visibility</p:attrName>
                                        </p:attrNameLst>
                                      </p:cBhvr>
                                      <p:to>
                                        <p:strVal val="visible"/>
                                      </p:to>
                                    </p:set>
                                    <p:animEffect filter="dissolve" transition="in">
                                      <p:cBhvr additive="repl">
                                        <p:cTn id="354" dur="500"/>
                                        <p:tgtEl>
                                          <p:spTgt spid="375">
                                            <p:txEl>
                                              <p:pRg st="0" end="0"/>
                                            </p:txEl>
                                          </p:spTgt>
                                        </p:tgtEl>
                                      </p:cBhvr>
                                    </p:animEffect>
                                  </p:childTnLst>
                                </p:cTn>
                              </p:par>
                            </p:childTnLst>
                          </p:cTn>
                        </p:par>
                      </p:childTnLst>
                    </p:cTn>
                  </p:par>
                  <p:par>
                    <p:cTn id="355" nodeType="clickEffect" fill="hold">
                      <p:stCondLst>
                        <p:cond delay="indefinite"/>
                      </p:stCondLst>
                      <p:childTnLst>
                        <p:par>
                          <p:cTn id="356" nodeType="withEffect" fill="hold">
                            <p:stCondLst>
                              <p:cond delay="0"/>
                            </p:stCondLst>
                            <p:childTnLst>
                              <p:par>
                                <p:cTn id="357" nodeType="clickEffect" fill="hold" presetClass="entr" presetID="9">
                                  <p:stCondLst>
                                    <p:cond delay="0"/>
                                  </p:stCondLst>
                                  <p:childTnLst>
                                    <p:set>
                                      <p:cBhvr>
                                        <p:cTn id="358" dur="1" fill="hold">
                                          <p:stCondLst>
                                            <p:cond delay="0"/>
                                          </p:stCondLst>
                                        </p:cTn>
                                        <p:tgtEl>
                                          <p:spTgt spid="375">
                                            <p:txEl>
                                              <p:pRg st="1" end="1"/>
                                            </p:txEl>
                                          </p:spTgt>
                                        </p:tgtEl>
                                        <p:attrNameLst>
                                          <p:attrName>style.visibility</p:attrName>
                                        </p:attrNameLst>
                                      </p:cBhvr>
                                      <p:to>
                                        <p:strVal val="visible"/>
                                      </p:to>
                                    </p:set>
                                    <p:animEffect filter="dissolve" transition="in">
                                      <p:cBhvr additive="repl">
                                        <p:cTn id="359" dur="500"/>
                                        <p:tgtEl>
                                          <p:spTgt spid="375">
                                            <p:txEl>
                                              <p:pRg st="1" end="1"/>
                                            </p:txEl>
                                          </p:spTgt>
                                        </p:tgtEl>
                                      </p:cBhvr>
                                    </p:animEffect>
                                  </p:childTnLst>
                                </p:cTn>
                              </p:par>
                            </p:childTnLst>
                          </p:cTn>
                        </p:par>
                      </p:childTnLst>
                    </p:cTn>
                  </p:par>
                  <p:par>
                    <p:cTn id="360" nodeType="clickEffect" fill="hold">
                      <p:stCondLst>
                        <p:cond delay="indefinite"/>
                      </p:stCondLst>
                      <p:childTnLst>
                        <p:par>
                          <p:cTn id="361" nodeType="withEffect" fill="hold">
                            <p:stCondLst>
                              <p:cond delay="0"/>
                            </p:stCondLst>
                            <p:childTnLst>
                              <p:par>
                                <p:cTn id="362" nodeType="clickEffect" fill="hold" presetClass="entr" presetID="9">
                                  <p:stCondLst>
                                    <p:cond delay="0"/>
                                  </p:stCondLst>
                                  <p:childTnLst>
                                    <p:set>
                                      <p:cBhvr>
                                        <p:cTn id="363" dur="1" fill="hold">
                                          <p:stCondLst>
                                            <p:cond delay="0"/>
                                          </p:stCondLst>
                                        </p:cTn>
                                        <p:tgtEl>
                                          <p:spTgt spid="375">
                                            <p:txEl>
                                              <p:pRg st="2" end="2"/>
                                            </p:txEl>
                                          </p:spTgt>
                                        </p:tgtEl>
                                        <p:attrNameLst>
                                          <p:attrName>style.visibility</p:attrName>
                                        </p:attrNameLst>
                                      </p:cBhvr>
                                      <p:to>
                                        <p:strVal val="visible"/>
                                      </p:to>
                                    </p:set>
                                    <p:animEffect filter="dissolve" transition="in">
                                      <p:cBhvr additive="repl">
                                        <p:cTn id="364" dur="500"/>
                                        <p:tgtEl>
                                          <p:spTgt spid="375">
                                            <p:txEl>
                                              <p:pRg st="2" end="2"/>
                                            </p:txEl>
                                          </p:spTgt>
                                        </p:tgtEl>
                                      </p:cBhvr>
                                    </p:animEffect>
                                  </p:childTnLst>
                                </p:cTn>
                              </p:par>
                            </p:childTnLst>
                          </p:cTn>
                        </p:par>
                      </p:childTnLst>
                    </p:cTn>
                  </p:par>
                  <p:par>
                    <p:cTn id="365" nodeType="clickEffect" fill="hold">
                      <p:stCondLst>
                        <p:cond delay="indefinite"/>
                      </p:stCondLst>
                      <p:childTnLst>
                        <p:par>
                          <p:cTn id="366" nodeType="withEffect" fill="hold">
                            <p:stCondLst>
                              <p:cond delay="0"/>
                            </p:stCondLst>
                            <p:childTnLst>
                              <p:par>
                                <p:cTn id="367" nodeType="clickEffect" fill="hold" presetClass="entr" presetID="9">
                                  <p:stCondLst>
                                    <p:cond delay="0"/>
                                  </p:stCondLst>
                                  <p:childTnLst>
                                    <p:set>
                                      <p:cBhvr>
                                        <p:cTn id="368" dur="1" fill="hold">
                                          <p:stCondLst>
                                            <p:cond delay="0"/>
                                          </p:stCondLst>
                                        </p:cTn>
                                        <p:tgtEl>
                                          <p:spTgt spid="375">
                                            <p:txEl>
                                              <p:pRg st="3" end="3"/>
                                            </p:txEl>
                                          </p:spTgt>
                                        </p:tgtEl>
                                        <p:attrNameLst>
                                          <p:attrName>style.visibility</p:attrName>
                                        </p:attrNameLst>
                                      </p:cBhvr>
                                      <p:to>
                                        <p:strVal val="visible"/>
                                      </p:to>
                                    </p:set>
                                    <p:animEffect filter="dissolve" transition="in">
                                      <p:cBhvr additive="repl">
                                        <p:cTn id="369" dur="500"/>
                                        <p:tgtEl>
                                          <p:spTgt spid="375">
                                            <p:txEl>
                                              <p:pRg st="3" end="3"/>
                                            </p:txEl>
                                          </p:spTgt>
                                        </p:tgtEl>
                                      </p:cBhvr>
                                    </p:animEffect>
                                  </p:childTnLst>
                                </p:cTn>
                              </p:par>
                            </p:childTnLst>
                          </p:cTn>
                        </p:par>
                      </p:childTnLst>
                    </p:cTn>
                  </p:par>
                  <p:par>
                    <p:cTn id="370" nodeType="clickEffect" fill="hold">
                      <p:stCondLst>
                        <p:cond delay="indefinite"/>
                      </p:stCondLst>
                      <p:childTnLst>
                        <p:par>
                          <p:cTn id="371" nodeType="withEffect" fill="hold">
                            <p:stCondLst>
                              <p:cond delay="0"/>
                            </p:stCondLst>
                            <p:childTnLst>
                              <p:par>
                                <p:cTn id="372" nodeType="clickEffect" fill="hold" presetClass="entr" presetID="22" presetSubtype="8">
                                  <p:stCondLst>
                                    <p:cond delay="0"/>
                                  </p:stCondLst>
                                  <p:childTnLst>
                                    <p:set>
                                      <p:cBhvr>
                                        <p:cTn id="373" dur="1" fill="hold">
                                          <p:stCondLst>
                                            <p:cond delay="0"/>
                                          </p:stCondLst>
                                        </p:cTn>
                                        <p:tgtEl>
                                          <p:spTgt spid="376"/>
                                        </p:tgtEl>
                                        <p:attrNameLst>
                                          <p:attrName>style.visibility</p:attrName>
                                        </p:attrNameLst>
                                      </p:cBhvr>
                                      <p:to>
                                        <p:strVal val="visible"/>
                                      </p:to>
                                    </p:set>
                                    <p:animEffect filter="wipe(left)" transition="in">
                                      <p:cBhvr additive="repl">
                                        <p:cTn id="374" dur="5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1143000" y="304920"/>
            <a:ext cx="749736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800" spc="-1" strike="noStrike" u="sng">
                <a:solidFill>
                  <a:srgbClr val="002060"/>
                </a:solidFill>
                <a:uFillTx/>
                <a:latin typeface="Gill Sans MT"/>
              </a:rPr>
              <a:t>4-Triangulating Materials</a:t>
            </a:r>
            <a:endParaRPr b="0" lang="en-US" sz="4800" spc="-1" strike="noStrike">
              <a:latin typeface="Arial"/>
            </a:endParaRPr>
          </a:p>
        </p:txBody>
      </p:sp>
      <p:sp>
        <p:nvSpPr>
          <p:cNvPr id="380" name="CustomShape 2"/>
          <p:cNvSpPr/>
          <p:nvPr/>
        </p:nvSpPr>
        <p:spPr>
          <a:xfrm>
            <a:off x="1143000" y="1219320"/>
            <a:ext cx="8076600" cy="5576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Gill Sans MT"/>
                <a:ea typeface="DejaVu Sans"/>
              </a:rPr>
              <a:t>Solid Research Draws from 3 Kinds </a:t>
            </a:r>
            <a:br/>
            <a:r>
              <a:rPr b="0" lang="en-US" sz="2400" spc="-1" strike="noStrike">
                <a:solidFill>
                  <a:srgbClr val="000000"/>
                </a:solidFill>
                <a:latin typeface="Gill Sans MT"/>
                <a:ea typeface="DejaVu Sans"/>
              </a:rPr>
              <a:t>of Information</a:t>
            </a:r>
            <a:endParaRPr b="0" lang="en-US" sz="2400" spc="-1" strike="noStrike">
              <a:latin typeface="Arial"/>
            </a:endParaRPr>
          </a:p>
          <a:p>
            <a:pPr marL="457200" indent="-456480">
              <a:lnSpc>
                <a:spcPct val="100000"/>
              </a:lnSpc>
              <a:buClr>
                <a:srgbClr val="ff0000"/>
              </a:buClr>
              <a:buFont typeface="Arial"/>
              <a:buChar char="•"/>
            </a:pPr>
            <a:r>
              <a:rPr b="0" lang="en-US" sz="2400" spc="-1" strike="noStrike">
                <a:solidFill>
                  <a:srgbClr val="ff0000"/>
                </a:solidFill>
                <a:latin typeface="Gill Sans MT"/>
                <a:ea typeface="DejaVu Sans"/>
              </a:rPr>
              <a:t>Electronic sources </a:t>
            </a:r>
            <a:endParaRPr b="0" lang="en-US" sz="2400" spc="-1" strike="noStrike">
              <a:latin typeface="Arial"/>
            </a:endParaRPr>
          </a:p>
          <a:p>
            <a:pPr>
              <a:lnSpc>
                <a:spcPct val="100000"/>
              </a:lnSpc>
            </a:pPr>
            <a:r>
              <a:rPr b="0" lang="en-US" sz="2400" spc="-1" strike="noStrike">
                <a:solidFill>
                  <a:srgbClr val="000000"/>
                </a:solidFill>
                <a:latin typeface="Gill Sans MT"/>
                <a:ea typeface="DejaVu Sans"/>
              </a:rPr>
              <a:t>[ DVDs- websites- research databases- television – </a:t>
            </a:r>
            <a:endParaRPr b="0" lang="en-US" sz="2400" spc="-1" strike="noStrike">
              <a:latin typeface="Arial"/>
            </a:endParaRPr>
          </a:p>
          <a:p>
            <a:pPr>
              <a:lnSpc>
                <a:spcPct val="100000"/>
              </a:lnSpc>
            </a:pPr>
            <a:r>
              <a:rPr b="0" lang="en-US" sz="2400" spc="-1" strike="noStrike">
                <a:solidFill>
                  <a:srgbClr val="000000"/>
                </a:solidFill>
                <a:latin typeface="Gill Sans MT"/>
                <a:ea typeface="DejaVu Sans"/>
              </a:rPr>
              <a:t>radio- blogs]</a:t>
            </a:r>
            <a:endParaRPr b="0" lang="en-US" sz="2400" spc="-1" strike="noStrike">
              <a:latin typeface="Arial"/>
            </a:endParaRPr>
          </a:p>
          <a:p>
            <a:pPr marL="457200" indent="-456480">
              <a:lnSpc>
                <a:spcPct val="100000"/>
              </a:lnSpc>
              <a:buClr>
                <a:srgbClr val="ff0000"/>
              </a:buClr>
              <a:buFont typeface="Arial"/>
              <a:buChar char="•"/>
            </a:pPr>
            <a:r>
              <a:rPr b="0" lang="en-US" sz="2400" spc="-1" strike="noStrike">
                <a:solidFill>
                  <a:srgbClr val="ff0000"/>
                </a:solidFill>
                <a:latin typeface="Gill Sans MT"/>
                <a:ea typeface="DejaVu Sans"/>
              </a:rPr>
              <a:t>Print sources</a:t>
            </a:r>
            <a:endParaRPr b="0" lang="en-US" sz="2400" spc="-1" strike="noStrike">
              <a:latin typeface="Arial"/>
            </a:endParaRPr>
          </a:p>
          <a:p>
            <a:pPr>
              <a:lnSpc>
                <a:spcPct val="100000"/>
              </a:lnSpc>
            </a:pPr>
            <a:r>
              <a:rPr b="0" lang="en-US" sz="2400" spc="-1" strike="noStrike">
                <a:solidFill>
                  <a:srgbClr val="000000"/>
                </a:solidFill>
                <a:latin typeface="Gill Sans MT"/>
                <a:ea typeface="DejaVu Sans"/>
              </a:rPr>
              <a:t>[ books- journals- magazines- newspapers- microfiche]</a:t>
            </a:r>
            <a:endParaRPr b="0" lang="en-US" sz="2400" spc="-1" strike="noStrike">
              <a:latin typeface="Arial"/>
            </a:endParaRPr>
          </a:p>
          <a:p>
            <a:pPr marL="457200" indent="-456480">
              <a:lnSpc>
                <a:spcPct val="100000"/>
              </a:lnSpc>
              <a:buClr>
                <a:srgbClr val="ff0000"/>
              </a:buClr>
              <a:buFont typeface="Arial"/>
              <a:buChar char="•"/>
            </a:pPr>
            <a:r>
              <a:rPr b="0" lang="en-US" sz="2400" spc="-1" strike="noStrike">
                <a:solidFill>
                  <a:srgbClr val="ff0000"/>
                </a:solidFill>
                <a:latin typeface="Gill Sans MT"/>
                <a:ea typeface="DejaVu Sans"/>
              </a:rPr>
              <a:t>Empirical sources</a:t>
            </a:r>
            <a:endParaRPr b="0" lang="en-US" sz="2400" spc="-1" strike="noStrike">
              <a:latin typeface="Arial"/>
            </a:endParaRPr>
          </a:p>
          <a:p>
            <a:pPr>
              <a:lnSpc>
                <a:spcPct val="100000"/>
              </a:lnSpc>
            </a:pPr>
            <a:r>
              <a:rPr b="0" lang="en-US" sz="2400" spc="-1" strike="noStrike">
                <a:solidFill>
                  <a:srgbClr val="000000"/>
                </a:solidFill>
                <a:latin typeface="Gill Sans MT"/>
                <a:ea typeface="DejaVu Sans"/>
              </a:rPr>
              <a:t>( studies can be: quantitative -&gt; trends – qualitative-&gt; behavior) [ Experiments- Field Observation- Interviews- Surveys- Ethnographies- Case Studies]</a:t>
            </a:r>
            <a:endParaRPr b="0" lang="en-US" sz="2400" spc="-1" strike="noStrike">
              <a:latin typeface="Arial"/>
            </a:endParaRPr>
          </a:p>
          <a:p>
            <a:pPr>
              <a:lnSpc>
                <a:spcPct val="100000"/>
              </a:lnSpc>
            </a:pPr>
            <a:r>
              <a:rPr b="0" lang="en-US" sz="2400" spc="-1" strike="noStrike">
                <a:solidFill>
                  <a:srgbClr val="002060"/>
                </a:solidFill>
                <a:latin typeface="AR CENA"/>
                <a:ea typeface="DejaVu Sans"/>
              </a:rPr>
              <a:t>3= confident – reliable       2= less confident – reliable   </a:t>
            </a:r>
            <a:r>
              <a:rPr b="0" lang="en-US" sz="2400" spc="-1" strike="noStrike">
                <a:solidFill>
                  <a:srgbClr val="000000"/>
                </a:solidFill>
                <a:latin typeface="Gill Sans MT"/>
                <a:ea typeface="DejaVu Sans"/>
              </a:rPr>
              <a:t>    </a:t>
            </a:r>
            <a:endParaRPr b="0" lang="en-US" sz="2400" spc="-1" strike="noStrike">
              <a:latin typeface="Arial"/>
            </a:endParaRPr>
          </a:p>
        </p:txBody>
      </p:sp>
      <p:sp>
        <p:nvSpPr>
          <p:cNvPr id="381" name="CustomShape 3"/>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375" dur="indefinite" restart="never" nodeType="tmRoot">
          <p:childTnLst>
            <p:seq>
              <p:cTn id="376" dur="indefinite" nodeType="mainSeq">
                <p:childTnLst>
                  <p:par>
                    <p:cTn id="377" fill="hold">
                      <p:stCondLst>
                        <p:cond delay="indefinite"/>
                      </p:stCondLst>
                      <p:childTnLst>
                        <p:par>
                          <p:cTn id="378" fill="hold">
                            <p:stCondLst>
                              <p:cond delay="0"/>
                            </p:stCondLst>
                            <p:childTnLst>
                              <p:par>
                                <p:cTn id="379" nodeType="clickEffect" fill="hold" presetClass="entr" presetID="2" presetSubtype="4">
                                  <p:stCondLst>
                                    <p:cond delay="0"/>
                                  </p:stCondLst>
                                  <p:childTnLst>
                                    <p:set>
                                      <p:cBhvr>
                                        <p:cTn id="380" dur="1" fill="hold">
                                          <p:stCondLst>
                                            <p:cond delay="0"/>
                                          </p:stCondLst>
                                        </p:cTn>
                                        <p:tgtEl>
                                          <p:spTgt spid="380">
                                            <p:txEl>
                                              <p:pRg st="1" end="1"/>
                                            </p:txEl>
                                          </p:spTgt>
                                        </p:tgtEl>
                                        <p:attrNameLst>
                                          <p:attrName>style.visibility</p:attrName>
                                        </p:attrNameLst>
                                      </p:cBhvr>
                                      <p:to>
                                        <p:strVal val="visible"/>
                                      </p:to>
                                    </p:set>
                                    <p:anim calcmode="lin" valueType="num">
                                      <p:cBhvr additive="repl">
                                        <p:cTn id="381" dur="500" fill="hold"/>
                                        <p:tgtEl>
                                          <p:spTgt spid="380">
                                            <p:txEl>
                                              <p:pRg st="1" end="1"/>
                                            </p:txEl>
                                          </p:spTgt>
                                        </p:tgtEl>
                                        <p:attrNameLst>
                                          <p:attrName>ppt_x</p:attrName>
                                        </p:attrNameLst>
                                      </p:cBhvr>
                                      <p:tavLst>
                                        <p:tav tm="0">
                                          <p:val>
                                            <p:strVal val="#ppt_x"/>
                                          </p:val>
                                        </p:tav>
                                        <p:tav tm="100000">
                                          <p:val>
                                            <p:strVal val="#ppt_x"/>
                                          </p:val>
                                        </p:tav>
                                      </p:tavLst>
                                    </p:anim>
                                    <p:anim calcmode="lin" valueType="num">
                                      <p:cBhvr additive="repl">
                                        <p:cTn id="382" dur="500" fill="hold"/>
                                        <p:tgtEl>
                                          <p:spTgt spid="380">
                                            <p:txEl>
                                              <p:pRg st="1" end="1"/>
                                            </p:txEl>
                                          </p:spTgt>
                                        </p:tgtEl>
                                        <p:attrNameLst>
                                          <p:attrName>ppt_y</p:attrName>
                                        </p:attrNameLst>
                                      </p:cBhvr>
                                      <p:tavLst>
                                        <p:tav tm="0">
                                          <p:val>
                                            <p:strVal val="1+#ppt_h/2"/>
                                          </p:val>
                                        </p:tav>
                                        <p:tav tm="100000">
                                          <p:val>
                                            <p:strVal val="#ppt_y"/>
                                          </p:val>
                                        </p:tav>
                                      </p:tavLst>
                                    </p:anim>
                                  </p:childTnLst>
                                </p:cTn>
                              </p:par>
                              <p:par>
                                <p:cTn id="383" nodeType="withEffect" fill="hold" presetClass="entr" presetID="2" presetSubtype="4">
                                  <p:stCondLst>
                                    <p:cond delay="0"/>
                                  </p:stCondLst>
                                  <p:childTnLst>
                                    <p:set>
                                      <p:cBhvr>
                                        <p:cTn id="384" dur="1" fill="hold">
                                          <p:stCondLst>
                                            <p:cond delay="0"/>
                                          </p:stCondLst>
                                        </p:cTn>
                                        <p:tgtEl>
                                          <p:spTgt spid="380">
                                            <p:txEl>
                                              <p:pRg st="2" end="2"/>
                                            </p:txEl>
                                          </p:spTgt>
                                        </p:tgtEl>
                                        <p:attrNameLst>
                                          <p:attrName>style.visibility</p:attrName>
                                        </p:attrNameLst>
                                      </p:cBhvr>
                                      <p:to>
                                        <p:strVal val="visible"/>
                                      </p:to>
                                    </p:set>
                                    <p:anim calcmode="lin" valueType="num">
                                      <p:cBhvr additive="repl">
                                        <p:cTn id="385" dur="500" fill="hold"/>
                                        <p:tgtEl>
                                          <p:spTgt spid="380">
                                            <p:txEl>
                                              <p:pRg st="2" end="2"/>
                                            </p:txEl>
                                          </p:spTgt>
                                        </p:tgtEl>
                                        <p:attrNameLst>
                                          <p:attrName>ppt_x</p:attrName>
                                        </p:attrNameLst>
                                      </p:cBhvr>
                                      <p:tavLst>
                                        <p:tav tm="0">
                                          <p:val>
                                            <p:strVal val="#ppt_x"/>
                                          </p:val>
                                        </p:tav>
                                        <p:tav tm="100000">
                                          <p:val>
                                            <p:strVal val="#ppt_x"/>
                                          </p:val>
                                        </p:tav>
                                      </p:tavLst>
                                    </p:anim>
                                    <p:anim calcmode="lin" valueType="num">
                                      <p:cBhvr additive="repl">
                                        <p:cTn id="386" dur="500" fill="hold"/>
                                        <p:tgtEl>
                                          <p:spTgt spid="380">
                                            <p:txEl>
                                              <p:pRg st="2" end="2"/>
                                            </p:txEl>
                                          </p:spTgt>
                                        </p:tgtEl>
                                        <p:attrNameLst>
                                          <p:attrName>ppt_y</p:attrName>
                                        </p:attrNameLst>
                                      </p:cBhvr>
                                      <p:tavLst>
                                        <p:tav tm="0">
                                          <p:val>
                                            <p:strVal val="1+#ppt_h/2"/>
                                          </p:val>
                                        </p:tav>
                                        <p:tav tm="100000">
                                          <p:val>
                                            <p:strVal val="#ppt_y"/>
                                          </p:val>
                                        </p:tav>
                                      </p:tavLst>
                                    </p:anim>
                                  </p:childTnLst>
                                </p:cTn>
                              </p:par>
                              <p:par>
                                <p:cTn id="387" nodeType="withEffect" fill="hold" presetClass="entr" presetID="2" presetSubtype="4">
                                  <p:stCondLst>
                                    <p:cond delay="0"/>
                                  </p:stCondLst>
                                  <p:childTnLst>
                                    <p:set>
                                      <p:cBhvr>
                                        <p:cTn id="388" dur="1" fill="hold">
                                          <p:stCondLst>
                                            <p:cond delay="0"/>
                                          </p:stCondLst>
                                        </p:cTn>
                                        <p:tgtEl>
                                          <p:spTgt spid="380">
                                            <p:txEl>
                                              <p:pRg st="3" end="3"/>
                                            </p:txEl>
                                          </p:spTgt>
                                        </p:tgtEl>
                                        <p:attrNameLst>
                                          <p:attrName>style.visibility</p:attrName>
                                        </p:attrNameLst>
                                      </p:cBhvr>
                                      <p:to>
                                        <p:strVal val="visible"/>
                                      </p:to>
                                    </p:set>
                                    <p:anim calcmode="lin" valueType="num">
                                      <p:cBhvr additive="repl">
                                        <p:cTn id="389" dur="500" fill="hold"/>
                                        <p:tgtEl>
                                          <p:spTgt spid="380">
                                            <p:txEl>
                                              <p:pRg st="3" end="3"/>
                                            </p:txEl>
                                          </p:spTgt>
                                        </p:tgtEl>
                                        <p:attrNameLst>
                                          <p:attrName>ppt_x</p:attrName>
                                        </p:attrNameLst>
                                      </p:cBhvr>
                                      <p:tavLst>
                                        <p:tav tm="0">
                                          <p:val>
                                            <p:strVal val="#ppt_x"/>
                                          </p:val>
                                        </p:tav>
                                        <p:tav tm="100000">
                                          <p:val>
                                            <p:strVal val="#ppt_x"/>
                                          </p:val>
                                        </p:tav>
                                      </p:tavLst>
                                    </p:anim>
                                    <p:anim calcmode="lin" valueType="num">
                                      <p:cBhvr additive="repl">
                                        <p:cTn id="390" dur="500" fill="hold"/>
                                        <p:tgtEl>
                                          <p:spTgt spid="38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2" presetSubtype="4">
                                  <p:stCondLst>
                                    <p:cond delay="0"/>
                                  </p:stCondLst>
                                  <p:childTnLst>
                                    <p:set>
                                      <p:cBhvr>
                                        <p:cTn id="394" dur="1" fill="hold">
                                          <p:stCondLst>
                                            <p:cond delay="0"/>
                                          </p:stCondLst>
                                        </p:cTn>
                                        <p:tgtEl>
                                          <p:spTgt spid="380">
                                            <p:txEl>
                                              <p:pRg st="4" end="4"/>
                                            </p:txEl>
                                          </p:spTgt>
                                        </p:tgtEl>
                                        <p:attrNameLst>
                                          <p:attrName>style.visibility</p:attrName>
                                        </p:attrNameLst>
                                      </p:cBhvr>
                                      <p:to>
                                        <p:strVal val="visible"/>
                                      </p:to>
                                    </p:set>
                                    <p:anim calcmode="lin" valueType="num">
                                      <p:cBhvr additive="repl">
                                        <p:cTn id="395" dur="500" fill="hold"/>
                                        <p:tgtEl>
                                          <p:spTgt spid="380">
                                            <p:txEl>
                                              <p:pRg st="4" end="4"/>
                                            </p:txEl>
                                          </p:spTgt>
                                        </p:tgtEl>
                                        <p:attrNameLst>
                                          <p:attrName>ppt_x</p:attrName>
                                        </p:attrNameLst>
                                      </p:cBhvr>
                                      <p:tavLst>
                                        <p:tav tm="0">
                                          <p:val>
                                            <p:strVal val="#ppt_x"/>
                                          </p:val>
                                        </p:tav>
                                        <p:tav tm="100000">
                                          <p:val>
                                            <p:strVal val="#ppt_x"/>
                                          </p:val>
                                        </p:tav>
                                      </p:tavLst>
                                    </p:anim>
                                    <p:anim calcmode="lin" valueType="num">
                                      <p:cBhvr additive="repl">
                                        <p:cTn id="396" dur="500" fill="hold"/>
                                        <p:tgtEl>
                                          <p:spTgt spid="380">
                                            <p:txEl>
                                              <p:pRg st="4" end="4"/>
                                            </p:txEl>
                                          </p:spTgt>
                                        </p:tgtEl>
                                        <p:attrNameLst>
                                          <p:attrName>ppt_y</p:attrName>
                                        </p:attrNameLst>
                                      </p:cBhvr>
                                      <p:tavLst>
                                        <p:tav tm="0">
                                          <p:val>
                                            <p:strVal val="1+#ppt_h/2"/>
                                          </p:val>
                                        </p:tav>
                                        <p:tav tm="100000">
                                          <p:val>
                                            <p:strVal val="#ppt_y"/>
                                          </p:val>
                                        </p:tav>
                                      </p:tavLst>
                                    </p:anim>
                                  </p:childTnLst>
                                </p:cTn>
                              </p:par>
                              <p:par>
                                <p:cTn id="397" nodeType="withEffect" fill="hold" presetClass="entr" presetID="2" presetSubtype="4">
                                  <p:stCondLst>
                                    <p:cond delay="0"/>
                                  </p:stCondLst>
                                  <p:childTnLst>
                                    <p:set>
                                      <p:cBhvr>
                                        <p:cTn id="398" dur="1" fill="hold">
                                          <p:stCondLst>
                                            <p:cond delay="0"/>
                                          </p:stCondLst>
                                        </p:cTn>
                                        <p:tgtEl>
                                          <p:spTgt spid="380">
                                            <p:txEl>
                                              <p:pRg st="5" end="5"/>
                                            </p:txEl>
                                          </p:spTgt>
                                        </p:tgtEl>
                                        <p:attrNameLst>
                                          <p:attrName>style.visibility</p:attrName>
                                        </p:attrNameLst>
                                      </p:cBhvr>
                                      <p:to>
                                        <p:strVal val="visible"/>
                                      </p:to>
                                    </p:set>
                                    <p:anim calcmode="lin" valueType="num">
                                      <p:cBhvr additive="repl">
                                        <p:cTn id="399" dur="500" fill="hold"/>
                                        <p:tgtEl>
                                          <p:spTgt spid="380">
                                            <p:txEl>
                                              <p:pRg st="5" end="5"/>
                                            </p:txEl>
                                          </p:spTgt>
                                        </p:tgtEl>
                                        <p:attrNameLst>
                                          <p:attrName>ppt_x</p:attrName>
                                        </p:attrNameLst>
                                      </p:cBhvr>
                                      <p:tavLst>
                                        <p:tav tm="0">
                                          <p:val>
                                            <p:strVal val="#ppt_x"/>
                                          </p:val>
                                        </p:tav>
                                        <p:tav tm="100000">
                                          <p:val>
                                            <p:strVal val="#ppt_x"/>
                                          </p:val>
                                        </p:tav>
                                      </p:tavLst>
                                    </p:anim>
                                    <p:anim calcmode="lin" valueType="num">
                                      <p:cBhvr additive="repl">
                                        <p:cTn id="400" dur="500" fill="hold"/>
                                        <p:tgtEl>
                                          <p:spTgt spid="3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1" fill="hold">
                      <p:stCondLst>
                        <p:cond delay="indefinite"/>
                      </p:stCondLst>
                      <p:childTnLst>
                        <p:par>
                          <p:cTn id="402" fill="hold">
                            <p:stCondLst>
                              <p:cond delay="0"/>
                            </p:stCondLst>
                            <p:childTnLst>
                              <p:par>
                                <p:cTn id="403" nodeType="clickEffect" fill="hold" presetClass="entr" presetID="2" presetSubtype="4">
                                  <p:stCondLst>
                                    <p:cond delay="0"/>
                                  </p:stCondLst>
                                  <p:childTnLst>
                                    <p:set>
                                      <p:cBhvr>
                                        <p:cTn id="404" dur="1" fill="hold">
                                          <p:stCondLst>
                                            <p:cond delay="0"/>
                                          </p:stCondLst>
                                        </p:cTn>
                                        <p:tgtEl>
                                          <p:spTgt spid="380">
                                            <p:txEl>
                                              <p:pRg st="6" end="6"/>
                                            </p:txEl>
                                          </p:spTgt>
                                        </p:tgtEl>
                                        <p:attrNameLst>
                                          <p:attrName>style.visibility</p:attrName>
                                        </p:attrNameLst>
                                      </p:cBhvr>
                                      <p:to>
                                        <p:strVal val="visible"/>
                                      </p:to>
                                    </p:set>
                                    <p:anim calcmode="lin" valueType="num">
                                      <p:cBhvr additive="repl">
                                        <p:cTn id="405" dur="500" fill="hold"/>
                                        <p:tgtEl>
                                          <p:spTgt spid="380">
                                            <p:txEl>
                                              <p:pRg st="6" end="6"/>
                                            </p:txEl>
                                          </p:spTgt>
                                        </p:tgtEl>
                                        <p:attrNameLst>
                                          <p:attrName>ppt_x</p:attrName>
                                        </p:attrNameLst>
                                      </p:cBhvr>
                                      <p:tavLst>
                                        <p:tav tm="0">
                                          <p:val>
                                            <p:strVal val="#ppt_x"/>
                                          </p:val>
                                        </p:tav>
                                        <p:tav tm="100000">
                                          <p:val>
                                            <p:strVal val="#ppt_x"/>
                                          </p:val>
                                        </p:tav>
                                      </p:tavLst>
                                    </p:anim>
                                    <p:anim calcmode="lin" valueType="num">
                                      <p:cBhvr additive="repl">
                                        <p:cTn id="406" dur="500" fill="hold"/>
                                        <p:tgtEl>
                                          <p:spTgt spid="380">
                                            <p:txEl>
                                              <p:pRg st="6" end="6"/>
                                            </p:txEl>
                                          </p:spTgt>
                                        </p:tgtEl>
                                        <p:attrNameLst>
                                          <p:attrName>ppt_y</p:attrName>
                                        </p:attrNameLst>
                                      </p:cBhvr>
                                      <p:tavLst>
                                        <p:tav tm="0">
                                          <p:val>
                                            <p:strVal val="1+#ppt_h/2"/>
                                          </p:val>
                                        </p:tav>
                                        <p:tav tm="100000">
                                          <p:val>
                                            <p:strVal val="#ppt_y"/>
                                          </p:val>
                                        </p:tav>
                                      </p:tavLst>
                                    </p:anim>
                                  </p:childTnLst>
                                </p:cTn>
                              </p:par>
                              <p:par>
                                <p:cTn id="407" nodeType="withEffect" fill="hold" presetClass="entr" presetID="2" presetSubtype="4">
                                  <p:stCondLst>
                                    <p:cond delay="0"/>
                                  </p:stCondLst>
                                  <p:childTnLst>
                                    <p:set>
                                      <p:cBhvr>
                                        <p:cTn id="408" dur="1" fill="hold">
                                          <p:stCondLst>
                                            <p:cond delay="0"/>
                                          </p:stCondLst>
                                        </p:cTn>
                                        <p:tgtEl>
                                          <p:spTgt spid="380">
                                            <p:txEl>
                                              <p:pRg st="7" end="7"/>
                                            </p:txEl>
                                          </p:spTgt>
                                        </p:tgtEl>
                                        <p:attrNameLst>
                                          <p:attrName>style.visibility</p:attrName>
                                        </p:attrNameLst>
                                      </p:cBhvr>
                                      <p:to>
                                        <p:strVal val="visible"/>
                                      </p:to>
                                    </p:set>
                                    <p:anim calcmode="lin" valueType="num">
                                      <p:cBhvr additive="repl">
                                        <p:cTn id="409" dur="500" fill="hold"/>
                                        <p:tgtEl>
                                          <p:spTgt spid="380">
                                            <p:txEl>
                                              <p:pRg st="7" end="7"/>
                                            </p:txEl>
                                          </p:spTgt>
                                        </p:tgtEl>
                                        <p:attrNameLst>
                                          <p:attrName>ppt_x</p:attrName>
                                        </p:attrNameLst>
                                      </p:cBhvr>
                                      <p:tavLst>
                                        <p:tav tm="0">
                                          <p:val>
                                            <p:strVal val="#ppt_x"/>
                                          </p:val>
                                        </p:tav>
                                        <p:tav tm="100000">
                                          <p:val>
                                            <p:strVal val="#ppt_x"/>
                                          </p:val>
                                        </p:tav>
                                      </p:tavLst>
                                    </p:anim>
                                    <p:anim calcmode="lin" valueType="num">
                                      <p:cBhvr additive="repl">
                                        <p:cTn id="410" dur="500" fill="hold"/>
                                        <p:tgtEl>
                                          <p:spTgt spid="38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2" presetSubtype="4">
                                  <p:stCondLst>
                                    <p:cond delay="0"/>
                                  </p:stCondLst>
                                  <p:childTnLst>
                                    <p:set>
                                      <p:cBhvr>
                                        <p:cTn id="414" dur="1" fill="hold">
                                          <p:stCondLst>
                                            <p:cond delay="0"/>
                                          </p:stCondLst>
                                        </p:cTn>
                                        <p:tgtEl>
                                          <p:spTgt spid="380">
                                            <p:txEl>
                                              <p:pRg st="8" end="8"/>
                                            </p:txEl>
                                          </p:spTgt>
                                        </p:tgtEl>
                                        <p:attrNameLst>
                                          <p:attrName>style.visibility</p:attrName>
                                        </p:attrNameLst>
                                      </p:cBhvr>
                                      <p:to>
                                        <p:strVal val="visible"/>
                                      </p:to>
                                    </p:set>
                                    <p:anim calcmode="lin" valueType="num">
                                      <p:cBhvr additive="repl">
                                        <p:cTn id="415" dur="500" fill="hold"/>
                                        <p:tgtEl>
                                          <p:spTgt spid="380">
                                            <p:txEl>
                                              <p:pRg st="8" end="8"/>
                                            </p:txEl>
                                          </p:spTgt>
                                        </p:tgtEl>
                                        <p:attrNameLst>
                                          <p:attrName>ppt_x</p:attrName>
                                        </p:attrNameLst>
                                      </p:cBhvr>
                                      <p:tavLst>
                                        <p:tav tm="0">
                                          <p:val>
                                            <p:strVal val="#ppt_x"/>
                                          </p:val>
                                        </p:tav>
                                        <p:tav tm="100000">
                                          <p:val>
                                            <p:strVal val="#ppt_x"/>
                                          </p:val>
                                        </p:tav>
                                      </p:tavLst>
                                    </p:anim>
                                    <p:anim calcmode="lin" valueType="num">
                                      <p:cBhvr additive="repl">
                                        <p:cTn id="416" dur="500" fill="hold"/>
                                        <p:tgtEl>
                                          <p:spTgt spid="38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82" name="CustomShape 1"/>
          <p:cNvSpPr/>
          <p:nvPr/>
        </p:nvSpPr>
        <p:spPr>
          <a:xfrm>
            <a:off x="1143000" y="304920"/>
            <a:ext cx="7497360" cy="15231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300" spc="-1" strike="noStrike">
                <a:solidFill>
                  <a:srgbClr val="5f688b"/>
                </a:solidFill>
                <a:latin typeface="Gill Sans MT"/>
              </a:rPr>
              <a:t>A survey is which type </a:t>
            </a:r>
            <a:br/>
            <a:r>
              <a:rPr b="0" lang="en-US" sz="4300" spc="-1" strike="noStrike">
                <a:solidFill>
                  <a:srgbClr val="5f688b"/>
                </a:solidFill>
                <a:latin typeface="Gill Sans MT"/>
              </a:rPr>
              <a:t>of source?</a:t>
            </a:r>
            <a:endParaRPr b="0" lang="en-US" sz="4300" spc="-1" strike="noStrike">
              <a:latin typeface="Arial"/>
            </a:endParaRPr>
          </a:p>
        </p:txBody>
      </p:sp>
      <p:sp>
        <p:nvSpPr>
          <p:cNvPr id="383" name="CustomShape 2"/>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
        <p:nvSpPr>
          <p:cNvPr id="384" name="CustomShape 3"/>
          <p:cNvSpPr/>
          <p:nvPr/>
        </p:nvSpPr>
        <p:spPr>
          <a:xfrm>
            <a:off x="1523880" y="2438280"/>
            <a:ext cx="6705000" cy="3502800"/>
          </a:xfrm>
          <a:prstGeom prst="rect">
            <a:avLst/>
          </a:prstGeom>
          <a:noFill/>
          <a:ln>
            <a:noFill/>
          </a:ln>
        </p:spPr>
        <p:style>
          <a:lnRef idx="0"/>
          <a:fillRef idx="0"/>
          <a:effectRef idx="0"/>
          <a:fontRef idx="minor"/>
        </p:style>
        <p:txBody>
          <a:bodyPr lIns="90000" rIns="90000" tIns="45000" bIns="45000">
            <a:spAutoFit/>
          </a:bodyPr>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Electronic</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Empirical</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Secondary</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Print </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385" name="CustomShape 1"/>
          <p:cNvSpPr/>
          <p:nvPr/>
        </p:nvSpPr>
        <p:spPr>
          <a:xfrm>
            <a:off x="1143000" y="304920"/>
            <a:ext cx="7497360" cy="15231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300" spc="-1" strike="noStrike">
                <a:solidFill>
                  <a:srgbClr val="5f688b"/>
                </a:solidFill>
                <a:latin typeface="Gill Sans MT"/>
              </a:rPr>
              <a:t>A survey is which type </a:t>
            </a:r>
            <a:br/>
            <a:r>
              <a:rPr b="0" lang="en-US" sz="4300" spc="-1" strike="noStrike">
                <a:solidFill>
                  <a:srgbClr val="5f688b"/>
                </a:solidFill>
                <a:latin typeface="Gill Sans MT"/>
              </a:rPr>
              <a:t>of source?</a:t>
            </a:r>
            <a:endParaRPr b="0" lang="en-US" sz="4300" spc="-1" strike="noStrike">
              <a:latin typeface="Arial"/>
            </a:endParaRPr>
          </a:p>
        </p:txBody>
      </p:sp>
      <p:sp>
        <p:nvSpPr>
          <p:cNvPr id="386" name="CustomShape 2"/>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
        <p:nvSpPr>
          <p:cNvPr id="387" name="CustomShape 3"/>
          <p:cNvSpPr/>
          <p:nvPr/>
        </p:nvSpPr>
        <p:spPr>
          <a:xfrm>
            <a:off x="1523880" y="2438280"/>
            <a:ext cx="6705000" cy="3502800"/>
          </a:xfrm>
          <a:prstGeom prst="rect">
            <a:avLst/>
          </a:prstGeom>
          <a:noFill/>
          <a:ln>
            <a:noFill/>
          </a:ln>
        </p:spPr>
        <p:style>
          <a:lnRef idx="0"/>
          <a:fillRef idx="0"/>
          <a:effectRef idx="0"/>
          <a:fontRef idx="minor"/>
        </p:style>
        <p:txBody>
          <a:bodyPr lIns="90000" rIns="90000" tIns="45000" bIns="45000">
            <a:spAutoFit/>
          </a:bodyPr>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Electronic</a:t>
            </a:r>
            <a:endParaRPr b="0" lang="en-US" sz="2800" spc="-1" strike="noStrike">
              <a:latin typeface="Arial"/>
            </a:endParaRPr>
          </a:p>
          <a:p>
            <a:pPr marL="514440" indent="-513720">
              <a:lnSpc>
                <a:spcPct val="100000"/>
              </a:lnSpc>
              <a:buClr>
                <a:srgbClr val="ff0000"/>
              </a:buClr>
              <a:buFont typeface="StarSymbol"/>
              <a:buAutoNum type="alphaUcPeriod"/>
            </a:pPr>
            <a:r>
              <a:rPr b="0" lang="en-US" sz="2800" spc="-1" strike="noStrike">
                <a:solidFill>
                  <a:srgbClr val="ff0000"/>
                </a:solidFill>
                <a:latin typeface="Gill Sans MT"/>
                <a:ea typeface="DejaVu Sans"/>
              </a:rPr>
              <a:t>Empirical</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Secondary</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Print </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143000" y="304920"/>
            <a:ext cx="749736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300" spc="-1" strike="noStrike">
                <a:solidFill>
                  <a:srgbClr val="ff0000"/>
                </a:solidFill>
                <a:latin typeface="Gill Sans MT"/>
              </a:rPr>
              <a:t>Beginning Your Research</a:t>
            </a:r>
            <a:endParaRPr b="0" lang="en-US" sz="4300" spc="-1" strike="noStrike">
              <a:latin typeface="Arial"/>
            </a:endParaRPr>
          </a:p>
        </p:txBody>
      </p:sp>
      <p:sp>
        <p:nvSpPr>
          <p:cNvPr id="281" name="CustomShape 2"/>
          <p:cNvSpPr/>
          <p:nvPr/>
        </p:nvSpPr>
        <p:spPr>
          <a:xfrm>
            <a:off x="1143000" y="1482120"/>
            <a:ext cx="7848000" cy="447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2060"/>
                </a:solidFill>
                <a:latin typeface="Gill Sans MT"/>
                <a:ea typeface="DejaVu Sans"/>
              </a:rPr>
              <a:t>Did you start to research and collect information?</a:t>
            </a:r>
            <a:endParaRPr b="0" lang="en-US" sz="3200" spc="-1" strike="noStrike">
              <a:latin typeface="Arial"/>
            </a:endParaRPr>
          </a:p>
          <a:p>
            <a:pPr>
              <a:lnSpc>
                <a:spcPct val="100000"/>
              </a:lnSpc>
            </a:pPr>
            <a:r>
              <a:rPr b="0" lang="en-US" sz="3200" spc="-1" strike="noStrike">
                <a:solidFill>
                  <a:srgbClr val="000000"/>
                </a:solidFill>
                <a:latin typeface="Gill Sans MT"/>
                <a:ea typeface="DejaVu Sans"/>
              </a:rPr>
              <a:t>Have you faced </a:t>
            </a:r>
            <a:r>
              <a:rPr b="0" lang="en-US" sz="3200" spc="-1" strike="noStrike">
                <a:solidFill>
                  <a:srgbClr val="ff0000"/>
                </a:solidFill>
                <a:latin typeface="Gill Sans MT"/>
                <a:ea typeface="DejaVu Sans"/>
              </a:rPr>
              <a:t>Information Glut</a:t>
            </a:r>
            <a:r>
              <a:rPr b="0" lang="en-US" sz="3200" spc="-1" strike="noStrike">
                <a:solidFill>
                  <a:srgbClr val="000000"/>
                </a:solidFill>
                <a:latin typeface="Gill Sans MT"/>
                <a:ea typeface="DejaVu Sans"/>
              </a:rPr>
              <a:t>? How did you overcome that?</a:t>
            </a:r>
            <a:endParaRPr b="0" lang="en-US" sz="3200" spc="-1" strike="noStrike">
              <a:latin typeface="Arial"/>
            </a:endParaRPr>
          </a:p>
          <a:p>
            <a:pPr>
              <a:lnSpc>
                <a:spcPct val="100000"/>
              </a:lnSpc>
            </a:pPr>
            <a:r>
              <a:rPr b="0" lang="en-US" sz="3200" spc="-1" strike="noStrike">
                <a:solidFill>
                  <a:srgbClr val="000000"/>
                </a:solidFill>
                <a:latin typeface="Gill Sans MT"/>
                <a:ea typeface="DejaVu Sans"/>
              </a:rPr>
              <a:t> </a:t>
            </a:r>
            <a:r>
              <a:rPr b="0" lang="en-US" sz="3200" spc="-1" strike="noStrike">
                <a:solidFill>
                  <a:srgbClr val="000000"/>
                </a:solidFill>
                <a:latin typeface="Gill Sans MT"/>
                <a:ea typeface="DejaVu Sans"/>
              </a:rPr>
              <a:t>[Information &gt;Time Available to Collect, Interpret, and Synthesize that Information]</a:t>
            </a:r>
            <a:endParaRPr b="0" lang="en-US" sz="3200" spc="-1" strike="noStrike">
              <a:latin typeface="Arial"/>
            </a:endParaRPr>
          </a:p>
          <a:p>
            <a:pPr>
              <a:lnSpc>
                <a:spcPct val="100000"/>
              </a:lnSpc>
            </a:pPr>
            <a:r>
              <a:rPr b="0" lang="en-US" sz="3200" spc="-1" strike="noStrike">
                <a:solidFill>
                  <a:srgbClr val="000000"/>
                </a:solidFill>
                <a:latin typeface="Gill Sans MT"/>
                <a:ea typeface="DejaVu Sans"/>
              </a:rPr>
              <a:t>View “Research” as </a:t>
            </a:r>
            <a:r>
              <a:rPr b="0" i="1" lang="en-US" sz="3200" spc="-1" strike="noStrike">
                <a:solidFill>
                  <a:srgbClr val="ff0000"/>
                </a:solidFill>
                <a:latin typeface="Gill Sans MT"/>
                <a:ea typeface="DejaVu Sans"/>
              </a:rPr>
              <a:t>Information Management</a:t>
            </a:r>
            <a:endParaRPr b="0" lang="en-US" sz="3200" spc="-1" strike="noStrike">
              <a:latin typeface="Arial"/>
            </a:endParaRPr>
          </a:p>
        </p:txBody>
      </p:sp>
      <p:sp>
        <p:nvSpPr>
          <p:cNvPr id="282" name="CustomShape 3"/>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pic>
        <p:nvPicPr>
          <p:cNvPr id="283" name="Picture 2" descr="C:\Users\Ezekiel\Pictures\brain storm2.jpg"/>
          <p:cNvPicPr/>
          <p:nvPr/>
        </p:nvPicPr>
        <p:blipFill>
          <a:blip r:embed="rId1"/>
          <a:stretch/>
        </p:blipFill>
        <p:spPr>
          <a:xfrm>
            <a:off x="990720" y="5215680"/>
            <a:ext cx="4190400" cy="164160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anim calcmode="lin" valueType="num">
                                      <p:cBhvr additive="repl">
                                        <p:cTn id="7" dur="500" fill="hold"/>
                                        <p:tgtEl>
                                          <p:spTgt spid="281">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2" presetSubtype="4">
                                  <p:stCondLst>
                                    <p:cond delay="0"/>
                                  </p:stCondLst>
                                  <p:childTnLst>
                                    <p:set>
                                      <p:cBhvr>
                                        <p:cTn id="12" dur="1" fill="hold">
                                          <p:stCondLst>
                                            <p:cond delay="0"/>
                                          </p:stCondLst>
                                        </p:cTn>
                                        <p:tgtEl>
                                          <p:spTgt spid="281">
                                            <p:txEl>
                                              <p:pRg st="1" end="1"/>
                                            </p:txEl>
                                          </p:spTgt>
                                        </p:tgtEl>
                                        <p:attrNameLst>
                                          <p:attrName>style.visibility</p:attrName>
                                        </p:attrNameLst>
                                      </p:cBhvr>
                                      <p:to>
                                        <p:strVal val="visible"/>
                                      </p:to>
                                    </p:set>
                                    <p:anim calcmode="lin" valueType="num">
                                      <p:cBhvr additive="repl">
                                        <p:cTn id="13" dur="500" fill="hold"/>
                                        <p:tgtEl>
                                          <p:spTgt spid="281">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2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2" presetSubtype="4">
                                  <p:stCondLst>
                                    <p:cond delay="0"/>
                                  </p:stCondLst>
                                  <p:childTnLst>
                                    <p:set>
                                      <p:cBhvr>
                                        <p:cTn id="18" dur="1" fill="hold">
                                          <p:stCondLst>
                                            <p:cond delay="0"/>
                                          </p:stCondLst>
                                        </p:cTn>
                                        <p:tgtEl>
                                          <p:spTgt spid="281">
                                            <p:txEl>
                                              <p:pRg st="2" end="2"/>
                                            </p:txEl>
                                          </p:spTgt>
                                        </p:tgtEl>
                                        <p:attrNameLst>
                                          <p:attrName>style.visibility</p:attrName>
                                        </p:attrNameLst>
                                      </p:cBhvr>
                                      <p:to>
                                        <p:strVal val="visible"/>
                                      </p:to>
                                    </p:set>
                                    <p:anim calcmode="lin" valueType="num">
                                      <p:cBhvr additive="repl">
                                        <p:cTn id="19" dur="500" fill="hold"/>
                                        <p:tgtEl>
                                          <p:spTgt spid="281">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2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2" presetSubtype="4">
                                  <p:stCondLst>
                                    <p:cond delay="0"/>
                                  </p:stCondLst>
                                  <p:childTnLst>
                                    <p:set>
                                      <p:cBhvr>
                                        <p:cTn id="24" dur="1" fill="hold">
                                          <p:stCondLst>
                                            <p:cond delay="0"/>
                                          </p:stCondLst>
                                        </p:cTn>
                                        <p:tgtEl>
                                          <p:spTgt spid="281">
                                            <p:txEl>
                                              <p:pRg st="3" end="3"/>
                                            </p:txEl>
                                          </p:spTgt>
                                        </p:tgtEl>
                                        <p:attrNameLst>
                                          <p:attrName>style.visibility</p:attrName>
                                        </p:attrNameLst>
                                      </p:cBhvr>
                                      <p:to>
                                        <p:strVal val="visible"/>
                                      </p:to>
                                    </p:set>
                                    <p:anim calcmode="lin" valueType="num">
                                      <p:cBhvr additive="repl">
                                        <p:cTn id="25" dur="500" fill="hold"/>
                                        <p:tgtEl>
                                          <p:spTgt spid="281">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8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1143000" y="304920"/>
            <a:ext cx="749736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300" spc="-1" strike="noStrike">
                <a:solidFill>
                  <a:srgbClr val="ff0000"/>
                </a:solidFill>
                <a:latin typeface="Gill Sans MT"/>
              </a:rPr>
              <a:t>Beginning Your Research</a:t>
            </a:r>
            <a:endParaRPr b="0" lang="en-US" sz="4300" spc="-1" strike="noStrike">
              <a:latin typeface="Arial"/>
            </a:endParaRPr>
          </a:p>
        </p:txBody>
      </p:sp>
      <p:sp>
        <p:nvSpPr>
          <p:cNvPr id="285" name="CustomShape 2"/>
          <p:cNvSpPr/>
          <p:nvPr/>
        </p:nvSpPr>
        <p:spPr>
          <a:xfrm>
            <a:off x="1143000" y="1676520"/>
            <a:ext cx="7848000" cy="447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US" sz="3200" spc="-1" strike="noStrike">
                <a:solidFill>
                  <a:srgbClr val="ff0000"/>
                </a:solidFill>
                <a:latin typeface="Gill Sans MT"/>
                <a:ea typeface="DejaVu Sans"/>
              </a:rPr>
              <a:t>Research:</a:t>
            </a:r>
            <a:r>
              <a:rPr b="0" lang="en-US" sz="3200" spc="-1" strike="noStrike">
                <a:solidFill>
                  <a:srgbClr val="002060"/>
                </a:solidFill>
                <a:latin typeface="Gill Sans MT"/>
                <a:ea typeface="DejaVu Sans"/>
              </a:rPr>
              <a:t> </a:t>
            </a:r>
            <a:r>
              <a:rPr b="0" lang="en-US" sz="3200" spc="-1" strike="noStrike">
                <a:solidFill>
                  <a:srgbClr val="000000"/>
                </a:solidFill>
                <a:latin typeface="Gill Sans MT"/>
                <a:ea typeface="DejaVu Sans"/>
              </a:rPr>
              <a:t>is a process of shaping the flow of information so that you can locate and use the information you need</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Gill Sans MT"/>
                <a:ea typeface="DejaVu Sans"/>
              </a:rPr>
              <a:t>As </a:t>
            </a:r>
            <a:r>
              <a:rPr b="0" i="1" lang="en-US" sz="3200" spc="-1" strike="noStrike">
                <a:solidFill>
                  <a:srgbClr val="ff0000"/>
                </a:solidFill>
                <a:latin typeface="Gill Sans MT"/>
                <a:ea typeface="DejaVu Sans"/>
              </a:rPr>
              <a:t>an information manager, </a:t>
            </a:r>
            <a:r>
              <a:rPr b="0" lang="en-US" sz="3200" spc="-1" strike="noStrike">
                <a:solidFill>
                  <a:srgbClr val="000000"/>
                </a:solidFill>
                <a:latin typeface="Gill Sans MT"/>
                <a:ea typeface="DejaVu Sans"/>
              </a:rPr>
              <a:t>you need to evaluate, prioritize, interpret, and store that information so you can use it effectively</a:t>
            </a:r>
            <a:endParaRPr b="0" lang="en-US" sz="3200" spc="-1" strike="noStrike">
              <a:latin typeface="Arial"/>
            </a:endParaRPr>
          </a:p>
        </p:txBody>
      </p:sp>
      <p:sp>
        <p:nvSpPr>
          <p:cNvPr id="286" name="CustomShape 3"/>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2" presetSubtype="4">
                                  <p:stCondLst>
                                    <p:cond delay="0"/>
                                  </p:stCondLst>
                                  <p:childTnLst>
                                    <p:set>
                                      <p:cBhvr>
                                        <p:cTn id="32" dur="1" fill="hold">
                                          <p:stCondLst>
                                            <p:cond delay="0"/>
                                          </p:stCondLst>
                                        </p:cTn>
                                        <p:tgtEl>
                                          <p:spTgt spid="285">
                                            <p:txEl>
                                              <p:pRg st="0" end="0"/>
                                            </p:txEl>
                                          </p:spTgt>
                                        </p:tgtEl>
                                        <p:attrNameLst>
                                          <p:attrName>style.visibility</p:attrName>
                                        </p:attrNameLst>
                                      </p:cBhvr>
                                      <p:to>
                                        <p:strVal val="visible"/>
                                      </p:to>
                                    </p:set>
                                    <p:anim calcmode="lin" valueType="num">
                                      <p:cBhvr additive="repl">
                                        <p:cTn id="33" dur="500" fill="hold"/>
                                        <p:tgtEl>
                                          <p:spTgt spid="285">
                                            <p:txEl>
                                              <p:pRg st="0" end="0"/>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2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2" presetSubtype="4">
                                  <p:stCondLst>
                                    <p:cond delay="0"/>
                                  </p:stCondLst>
                                  <p:childTnLst>
                                    <p:set>
                                      <p:cBhvr>
                                        <p:cTn id="38" dur="1" fill="hold">
                                          <p:stCondLst>
                                            <p:cond delay="0"/>
                                          </p:stCondLst>
                                        </p:cTn>
                                        <p:tgtEl>
                                          <p:spTgt spid="285">
                                            <p:txEl>
                                              <p:pRg st="2" end="2"/>
                                            </p:txEl>
                                          </p:spTgt>
                                        </p:tgtEl>
                                        <p:attrNameLst>
                                          <p:attrName>style.visibility</p:attrName>
                                        </p:attrNameLst>
                                      </p:cBhvr>
                                      <p:to>
                                        <p:strVal val="visible"/>
                                      </p:to>
                                    </p:set>
                                    <p:anim calcmode="lin" valueType="num">
                                      <p:cBhvr additive="repl">
                                        <p:cTn id="39" dur="500" fill="hold"/>
                                        <p:tgtEl>
                                          <p:spTgt spid="285">
                                            <p:txEl>
                                              <p:pRg st="2" end="2"/>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28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435680" y="274680"/>
            <a:ext cx="7497360" cy="1142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i="1" lang="en-US" sz="4300" spc="-1" strike="noStrike">
                <a:solidFill>
                  <a:srgbClr val="ff0000"/>
                </a:solidFill>
                <a:latin typeface="Gill Sans MT"/>
              </a:rPr>
              <a:t>Types of Resources</a:t>
            </a:r>
            <a:endParaRPr b="0" lang="en-US" sz="4300" spc="-1" strike="noStrike">
              <a:latin typeface="Arial"/>
            </a:endParaRPr>
          </a:p>
        </p:txBody>
      </p:sp>
      <p:sp>
        <p:nvSpPr>
          <p:cNvPr id="288" name="CustomShape 2"/>
          <p:cNvSpPr/>
          <p:nvPr/>
        </p:nvSpPr>
        <p:spPr>
          <a:xfrm>
            <a:off x="1435680" y="1447920"/>
            <a:ext cx="7497360" cy="4799880"/>
          </a:xfrm>
          <a:prstGeom prst="rect">
            <a:avLst/>
          </a:prstGeom>
          <a:noFill/>
          <a:ln>
            <a:noFill/>
          </a:ln>
        </p:spPr>
        <p:style>
          <a:lnRef idx="0"/>
          <a:fillRef idx="0"/>
          <a:effectRef idx="0"/>
          <a:fontRef idx="minor"/>
        </p:style>
        <p:txBody>
          <a:bodyPr lIns="90000" rIns="90000" tIns="45000" bIns="45000">
            <a:normAutofit fontScale="85000"/>
          </a:bodyPr>
          <a:p>
            <a:pPr>
              <a:lnSpc>
                <a:spcPct val="100000"/>
              </a:lnSpc>
              <a:tabLst>
                <a:tab algn="l" pos="0"/>
              </a:tabLst>
            </a:pPr>
            <a:r>
              <a:rPr b="1" lang="en-US" sz="3200" spc="-1" strike="noStrike">
                <a:solidFill>
                  <a:srgbClr val="002060"/>
                </a:solidFill>
                <a:latin typeface="Gill Sans MT"/>
              </a:rPr>
              <a:t>Which is more reliable ? You prefer?</a:t>
            </a:r>
            <a:endParaRPr b="0" lang="en-US" sz="3200" spc="-1" strike="noStrike">
              <a:latin typeface="Arial"/>
            </a:endParaRPr>
          </a:p>
          <a:p>
            <a:pPr marL="457200" indent="-456480">
              <a:lnSpc>
                <a:spcPct val="100000"/>
              </a:lnSpc>
              <a:buClr>
                <a:srgbClr val="000000"/>
              </a:buClr>
              <a:buFont typeface="Wingdings" charset="2"/>
              <a:buChar char=""/>
              <a:tabLst>
                <a:tab algn="l" pos="0"/>
              </a:tabLst>
            </a:pPr>
            <a:r>
              <a:rPr b="0" lang="en-US" sz="3200" spc="-1" strike="noStrike">
                <a:solidFill>
                  <a:srgbClr val="000000"/>
                </a:solidFill>
                <a:latin typeface="Gill Sans MT"/>
              </a:rPr>
              <a:t>observations, experiments, surveys, interviews, ethnographies, and testing</a:t>
            </a:r>
            <a:endParaRPr b="0" lang="en-US" sz="3200" spc="-1" strike="noStrike">
              <a:latin typeface="Arial"/>
            </a:endParaRPr>
          </a:p>
          <a:p>
            <a:pPr marL="457200" indent="-456480">
              <a:lnSpc>
                <a:spcPct val="100000"/>
              </a:lnSpc>
              <a:buClr>
                <a:srgbClr val="000000"/>
              </a:buClr>
              <a:buFont typeface="Wingdings" charset="2"/>
              <a:buChar char=""/>
              <a:tabLst>
                <a:tab algn="l" pos="0"/>
              </a:tabLst>
            </a:pPr>
            <a:r>
              <a:rPr b="0" lang="en-US" sz="3200" spc="-1" strike="noStrike">
                <a:solidFill>
                  <a:srgbClr val="000000"/>
                </a:solidFill>
                <a:latin typeface="Gill Sans MT"/>
              </a:rPr>
              <a:t>academic journals, magazine articles, books, websites, research databases, DVDs, CD-ROMs, and reference materials</a:t>
            </a:r>
            <a:endParaRPr b="0" lang="en-US" sz="3200" spc="-1" strike="noStrike">
              <a:latin typeface="Arial"/>
            </a:endParaRPr>
          </a:p>
          <a:p>
            <a:pPr marL="457200" indent="-456480">
              <a:lnSpc>
                <a:spcPct val="100000"/>
              </a:lnSpc>
              <a:buClr>
                <a:srgbClr val="ff0000"/>
              </a:buClr>
              <a:buFont typeface="Wingdings" charset="2"/>
              <a:buChar char=""/>
              <a:tabLst>
                <a:tab algn="l" pos="0"/>
              </a:tabLst>
            </a:pPr>
            <a:r>
              <a:rPr b="1" i="1" lang="en-US" sz="3200" spc="-1" strike="noStrike">
                <a:solidFill>
                  <a:srgbClr val="ff0000"/>
                </a:solidFill>
                <a:latin typeface="Gill Sans MT"/>
              </a:rPr>
              <a:t>Primary Sources</a:t>
            </a:r>
            <a:endParaRPr b="0" lang="en-US" sz="3200" spc="-1" strike="noStrike">
              <a:latin typeface="Arial"/>
            </a:endParaRPr>
          </a:p>
          <a:p>
            <a:pPr marL="457200" indent="-456480">
              <a:lnSpc>
                <a:spcPct val="100000"/>
              </a:lnSpc>
              <a:buClr>
                <a:srgbClr val="ff0000"/>
              </a:buClr>
              <a:buFont typeface="Wingdings" charset="2"/>
              <a:buChar char=""/>
              <a:tabLst>
                <a:tab algn="l" pos="0"/>
              </a:tabLst>
            </a:pPr>
            <a:r>
              <a:rPr b="1" i="1" lang="en-US" sz="3200" spc="-1" strike="noStrike">
                <a:solidFill>
                  <a:srgbClr val="ff0000"/>
                </a:solidFill>
                <a:latin typeface="Gill Sans MT"/>
              </a:rPr>
              <a:t>Secondary Sources</a:t>
            </a:r>
            <a:endParaRPr b="0" lang="en-US" sz="3200" spc="-1" strike="noStrike">
              <a:latin typeface="Arial"/>
            </a:endParaRPr>
          </a:p>
        </p:txBody>
      </p:sp>
      <p:sp>
        <p:nvSpPr>
          <p:cNvPr id="289" name="CustomShape 3"/>
          <p:cNvSpPr/>
          <p:nvPr/>
        </p:nvSpPr>
        <p:spPr>
          <a:xfrm>
            <a:off x="5715000" y="6305400"/>
            <a:ext cx="289476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2011 © by Pearson Education, Inc.</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2" presetSubtype="4">
                                  <p:stCondLst>
                                    <p:cond delay="0"/>
                                  </p:stCondLst>
                                  <p:childTnLst>
                                    <p:set>
                                      <p:cBhvr>
                                        <p:cTn id="46" dur="1" fill="hold">
                                          <p:stCondLst>
                                            <p:cond delay="0"/>
                                          </p:stCondLst>
                                        </p:cTn>
                                        <p:tgtEl>
                                          <p:spTgt spid="288">
                                            <p:txEl>
                                              <p:pRg st="1" end="1"/>
                                            </p:txEl>
                                          </p:spTgt>
                                        </p:tgtEl>
                                        <p:attrNameLst>
                                          <p:attrName>style.visibility</p:attrName>
                                        </p:attrNameLst>
                                      </p:cBhvr>
                                      <p:to>
                                        <p:strVal val="visible"/>
                                      </p:to>
                                    </p:set>
                                    <p:anim calcmode="lin" valueType="num">
                                      <p:cBhvr additive="repl">
                                        <p:cTn id="47" dur="500" fill="hold"/>
                                        <p:tgtEl>
                                          <p:spTgt spid="288">
                                            <p:txEl>
                                              <p:pRg st="1" end="1"/>
                                            </p:txEl>
                                          </p:spTgt>
                                        </p:tgtEl>
                                        <p:attrNameLst>
                                          <p:attrName>ppt_x</p:attrName>
                                        </p:attrNameLst>
                                      </p:cBhvr>
                                      <p:tavLst>
                                        <p:tav tm="0">
                                          <p:val>
                                            <p:strVal val="#ppt_x"/>
                                          </p:val>
                                        </p:tav>
                                        <p:tav tm="100000">
                                          <p:val>
                                            <p:strVal val="#ppt_x"/>
                                          </p:val>
                                        </p:tav>
                                      </p:tavLst>
                                    </p:anim>
                                    <p:anim calcmode="lin" valueType="num">
                                      <p:cBhvr additive="repl">
                                        <p:cTn id="48" dur="500" fill="hold"/>
                                        <p:tgtEl>
                                          <p:spTgt spid="2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2" presetSubtype="4">
                                  <p:stCondLst>
                                    <p:cond delay="0"/>
                                  </p:stCondLst>
                                  <p:childTnLst>
                                    <p:set>
                                      <p:cBhvr>
                                        <p:cTn id="52" dur="1" fill="hold">
                                          <p:stCondLst>
                                            <p:cond delay="0"/>
                                          </p:stCondLst>
                                        </p:cTn>
                                        <p:tgtEl>
                                          <p:spTgt spid="288">
                                            <p:txEl>
                                              <p:pRg st="2" end="2"/>
                                            </p:txEl>
                                          </p:spTgt>
                                        </p:tgtEl>
                                        <p:attrNameLst>
                                          <p:attrName>style.visibility</p:attrName>
                                        </p:attrNameLst>
                                      </p:cBhvr>
                                      <p:to>
                                        <p:strVal val="visible"/>
                                      </p:to>
                                    </p:set>
                                    <p:anim calcmode="lin" valueType="num">
                                      <p:cBhvr additive="repl">
                                        <p:cTn id="53" dur="500" fill="hold"/>
                                        <p:tgtEl>
                                          <p:spTgt spid="288">
                                            <p:txEl>
                                              <p:pRg st="2" end="2"/>
                                            </p:txEl>
                                          </p:spTgt>
                                        </p:tgtEl>
                                        <p:attrNameLst>
                                          <p:attrName>ppt_x</p:attrName>
                                        </p:attrNameLst>
                                      </p:cBhvr>
                                      <p:tavLst>
                                        <p:tav tm="0">
                                          <p:val>
                                            <p:strVal val="#ppt_x"/>
                                          </p:val>
                                        </p:tav>
                                        <p:tav tm="100000">
                                          <p:val>
                                            <p:strVal val="#ppt_x"/>
                                          </p:val>
                                        </p:tav>
                                      </p:tavLst>
                                    </p:anim>
                                    <p:anim calcmode="lin" valueType="num">
                                      <p:cBhvr additive="repl">
                                        <p:cTn id="54" dur="500" fill="hold"/>
                                        <p:tgtEl>
                                          <p:spTgt spid="2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2" presetSubtype="4">
                                  <p:stCondLst>
                                    <p:cond delay="0"/>
                                  </p:stCondLst>
                                  <p:childTnLst>
                                    <p:set>
                                      <p:cBhvr>
                                        <p:cTn id="58" dur="1" fill="hold">
                                          <p:stCondLst>
                                            <p:cond delay="0"/>
                                          </p:stCondLst>
                                        </p:cTn>
                                        <p:tgtEl>
                                          <p:spTgt spid="288">
                                            <p:txEl>
                                              <p:pRg st="0" end="0"/>
                                            </p:txEl>
                                          </p:spTgt>
                                        </p:tgtEl>
                                        <p:attrNameLst>
                                          <p:attrName>style.visibility</p:attrName>
                                        </p:attrNameLst>
                                      </p:cBhvr>
                                      <p:to>
                                        <p:strVal val="visible"/>
                                      </p:to>
                                    </p:set>
                                    <p:anim calcmode="lin" valueType="num">
                                      <p:cBhvr additive="repl">
                                        <p:cTn id="59" dur="500" fill="hold"/>
                                        <p:tgtEl>
                                          <p:spTgt spid="288">
                                            <p:txEl>
                                              <p:pRg st="0" end="0"/>
                                            </p:txEl>
                                          </p:spTgt>
                                        </p:tgtEl>
                                        <p:attrNameLst>
                                          <p:attrName>ppt_x</p:attrName>
                                        </p:attrNameLst>
                                      </p:cBhvr>
                                      <p:tavLst>
                                        <p:tav tm="0">
                                          <p:val>
                                            <p:strVal val="#ppt_x"/>
                                          </p:val>
                                        </p:tav>
                                        <p:tav tm="100000">
                                          <p:val>
                                            <p:strVal val="#ppt_x"/>
                                          </p:val>
                                        </p:tav>
                                      </p:tavLst>
                                    </p:anim>
                                    <p:anim calcmode="lin" valueType="num">
                                      <p:cBhvr additive="repl">
                                        <p:cTn id="60" dur="500" fill="hold"/>
                                        <p:tgtEl>
                                          <p:spTgt spid="2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2" presetSubtype="4">
                                  <p:stCondLst>
                                    <p:cond delay="0"/>
                                  </p:stCondLst>
                                  <p:childTnLst>
                                    <p:set>
                                      <p:cBhvr>
                                        <p:cTn id="64" dur="1" fill="hold">
                                          <p:stCondLst>
                                            <p:cond delay="0"/>
                                          </p:stCondLst>
                                        </p:cTn>
                                        <p:tgtEl>
                                          <p:spTgt spid="288">
                                            <p:txEl>
                                              <p:pRg st="3" end="3"/>
                                            </p:txEl>
                                          </p:spTgt>
                                        </p:tgtEl>
                                        <p:attrNameLst>
                                          <p:attrName>style.visibility</p:attrName>
                                        </p:attrNameLst>
                                      </p:cBhvr>
                                      <p:to>
                                        <p:strVal val="visible"/>
                                      </p:to>
                                    </p:set>
                                    <p:anim calcmode="lin" valueType="num">
                                      <p:cBhvr additive="repl">
                                        <p:cTn id="65" dur="500" fill="hold"/>
                                        <p:tgtEl>
                                          <p:spTgt spid="288">
                                            <p:txEl>
                                              <p:pRg st="3" end="3"/>
                                            </p:txEl>
                                          </p:spTgt>
                                        </p:tgtEl>
                                        <p:attrNameLst>
                                          <p:attrName>ppt_x</p:attrName>
                                        </p:attrNameLst>
                                      </p:cBhvr>
                                      <p:tavLst>
                                        <p:tav tm="0">
                                          <p:val>
                                            <p:strVal val="#ppt_x"/>
                                          </p:val>
                                        </p:tav>
                                        <p:tav tm="100000">
                                          <p:val>
                                            <p:strVal val="#ppt_x"/>
                                          </p:val>
                                        </p:tav>
                                      </p:tavLst>
                                    </p:anim>
                                    <p:anim calcmode="lin" valueType="num">
                                      <p:cBhvr additive="repl">
                                        <p:cTn id="66" dur="500" fill="hold"/>
                                        <p:tgtEl>
                                          <p:spTgt spid="288">
                                            <p:txEl>
                                              <p:pRg st="3" end="3"/>
                                            </p:txEl>
                                          </p:spTgt>
                                        </p:tgtEl>
                                        <p:attrNameLst>
                                          <p:attrName>ppt_y</p:attrName>
                                        </p:attrNameLst>
                                      </p:cBhvr>
                                      <p:tavLst>
                                        <p:tav tm="0">
                                          <p:val>
                                            <p:strVal val="1+#ppt_h/2"/>
                                          </p:val>
                                        </p:tav>
                                        <p:tav tm="100000">
                                          <p:val>
                                            <p:strVal val="#ppt_y"/>
                                          </p:val>
                                        </p:tav>
                                      </p:tavLst>
                                    </p:anim>
                                  </p:childTnLst>
                                </p:cTn>
                              </p:par>
                              <p:par>
                                <p:cTn id="67" nodeType="withEffect" fill="hold" presetClass="entr" presetID="2" presetSubtype="4">
                                  <p:stCondLst>
                                    <p:cond delay="0"/>
                                  </p:stCondLst>
                                  <p:childTnLst>
                                    <p:set>
                                      <p:cBhvr>
                                        <p:cTn id="68" dur="1" fill="hold">
                                          <p:stCondLst>
                                            <p:cond delay="0"/>
                                          </p:stCondLst>
                                        </p:cTn>
                                        <p:tgtEl>
                                          <p:spTgt spid="288">
                                            <p:txEl>
                                              <p:pRg st="4" end="4"/>
                                            </p:txEl>
                                          </p:spTgt>
                                        </p:tgtEl>
                                        <p:attrNameLst>
                                          <p:attrName>style.visibility</p:attrName>
                                        </p:attrNameLst>
                                      </p:cBhvr>
                                      <p:to>
                                        <p:strVal val="visible"/>
                                      </p:to>
                                    </p:set>
                                    <p:anim calcmode="lin" valueType="num">
                                      <p:cBhvr additive="repl">
                                        <p:cTn id="69" dur="500" fill="hold"/>
                                        <p:tgtEl>
                                          <p:spTgt spid="288">
                                            <p:txEl>
                                              <p:pRg st="4" end="4"/>
                                            </p:txEl>
                                          </p:spTgt>
                                        </p:tgtEl>
                                        <p:attrNameLst>
                                          <p:attrName>ppt_x</p:attrName>
                                        </p:attrNameLst>
                                      </p:cBhvr>
                                      <p:tavLst>
                                        <p:tav tm="0">
                                          <p:val>
                                            <p:strVal val="#ppt_x"/>
                                          </p:val>
                                        </p:tav>
                                        <p:tav tm="100000">
                                          <p:val>
                                            <p:strVal val="#ppt_x"/>
                                          </p:val>
                                        </p:tav>
                                      </p:tavLst>
                                    </p:anim>
                                    <p:anim calcmode="lin" valueType="num">
                                      <p:cBhvr additive="repl">
                                        <p:cTn id="70" dur="500" fill="hold"/>
                                        <p:tgtEl>
                                          <p:spTgt spid="28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90" name="CustomShape 1"/>
          <p:cNvSpPr/>
          <p:nvPr/>
        </p:nvSpPr>
        <p:spPr>
          <a:xfrm>
            <a:off x="1143000" y="304920"/>
            <a:ext cx="7497360" cy="15231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300" spc="-1" strike="noStrike">
                <a:solidFill>
                  <a:srgbClr val="5f688b"/>
                </a:solidFill>
                <a:latin typeface="Gill Sans MT"/>
              </a:rPr>
              <a:t>An interview that you conduct is which type of source?</a:t>
            </a:r>
            <a:endParaRPr b="0" lang="en-US" sz="4300" spc="-1" strike="noStrike">
              <a:latin typeface="Arial"/>
            </a:endParaRPr>
          </a:p>
        </p:txBody>
      </p:sp>
      <p:sp>
        <p:nvSpPr>
          <p:cNvPr id="291" name="CustomShape 2"/>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
        <p:nvSpPr>
          <p:cNvPr id="292" name="CustomShape 3"/>
          <p:cNvSpPr/>
          <p:nvPr/>
        </p:nvSpPr>
        <p:spPr>
          <a:xfrm>
            <a:off x="1523880" y="2438280"/>
            <a:ext cx="6705000" cy="2223000"/>
          </a:xfrm>
          <a:prstGeom prst="rect">
            <a:avLst/>
          </a:prstGeom>
          <a:noFill/>
          <a:ln>
            <a:noFill/>
          </a:ln>
        </p:spPr>
        <p:style>
          <a:lnRef idx="0"/>
          <a:fillRef idx="0"/>
          <a:effectRef idx="0"/>
          <a:fontRef idx="minor"/>
        </p:style>
        <p:txBody>
          <a:bodyPr lIns="90000" rIns="90000" tIns="45000" bIns="45000">
            <a:spAutoFit/>
          </a:bodyPr>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Primary source</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Secondary source</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Quantitative source</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Print source</a:t>
            </a:r>
            <a:endParaRPr b="0" lang="en-US" sz="2800" spc="-1" strike="noStrike">
              <a:latin typeface="Arial"/>
            </a:endParaRPr>
          </a:p>
          <a:p>
            <a:pP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93" name="CustomShape 1"/>
          <p:cNvSpPr/>
          <p:nvPr/>
        </p:nvSpPr>
        <p:spPr>
          <a:xfrm>
            <a:off x="1143000" y="304920"/>
            <a:ext cx="7497360" cy="15231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300" spc="-1" strike="noStrike">
                <a:solidFill>
                  <a:srgbClr val="5f688b"/>
                </a:solidFill>
                <a:latin typeface="Gill Sans MT"/>
              </a:rPr>
              <a:t>An interview that you conduct is which type of source?</a:t>
            </a:r>
            <a:endParaRPr b="0" lang="en-US" sz="4300" spc="-1" strike="noStrike">
              <a:latin typeface="Arial"/>
            </a:endParaRPr>
          </a:p>
        </p:txBody>
      </p:sp>
      <p:sp>
        <p:nvSpPr>
          <p:cNvPr id="294" name="CustomShape 2"/>
          <p:cNvSpPr/>
          <p:nvPr/>
        </p:nvSpPr>
        <p:spPr>
          <a:xfrm>
            <a:off x="990720" y="6248520"/>
            <a:ext cx="3428280" cy="4755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8a9ca6"/>
                </a:solidFill>
                <a:latin typeface="Gill Sans MT"/>
              </a:rPr>
              <a:t>Copyright © 2012 Pearson Education, Inc.</a:t>
            </a:r>
            <a:endParaRPr b="0" lang="en-US" sz="1200" spc="-1" strike="noStrike">
              <a:latin typeface="Arial"/>
            </a:endParaRPr>
          </a:p>
        </p:txBody>
      </p:sp>
      <p:sp>
        <p:nvSpPr>
          <p:cNvPr id="295" name="CustomShape 3"/>
          <p:cNvSpPr/>
          <p:nvPr/>
        </p:nvSpPr>
        <p:spPr>
          <a:xfrm>
            <a:off x="1523880" y="2438280"/>
            <a:ext cx="6705000" cy="2223000"/>
          </a:xfrm>
          <a:prstGeom prst="rect">
            <a:avLst/>
          </a:prstGeom>
          <a:noFill/>
          <a:ln>
            <a:noFill/>
          </a:ln>
        </p:spPr>
        <p:style>
          <a:lnRef idx="0"/>
          <a:fillRef idx="0"/>
          <a:effectRef idx="0"/>
          <a:fontRef idx="minor"/>
        </p:style>
        <p:txBody>
          <a:bodyPr lIns="90000" rIns="90000" tIns="45000" bIns="45000">
            <a:spAutoFit/>
          </a:bodyPr>
          <a:p>
            <a:pPr marL="514440" indent="-513720">
              <a:lnSpc>
                <a:spcPct val="100000"/>
              </a:lnSpc>
              <a:buClr>
                <a:srgbClr val="ff0000"/>
              </a:buClr>
              <a:buFont typeface="StarSymbol"/>
              <a:buAutoNum type="alphaUcPeriod"/>
            </a:pPr>
            <a:r>
              <a:rPr b="0" lang="en-US" sz="2800" spc="-1" strike="noStrike">
                <a:solidFill>
                  <a:srgbClr val="ff0000"/>
                </a:solidFill>
                <a:latin typeface="Gill Sans MT"/>
                <a:ea typeface="DejaVu Sans"/>
              </a:rPr>
              <a:t>Primary source</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Secondary source</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Quantitative source</a:t>
            </a:r>
            <a:endParaRPr b="0" lang="en-US" sz="2800" spc="-1" strike="noStrike">
              <a:latin typeface="Arial"/>
            </a:endParaRPr>
          </a:p>
          <a:p>
            <a:pPr marL="514440" indent="-513720">
              <a:lnSpc>
                <a:spcPct val="100000"/>
              </a:lnSpc>
              <a:buClr>
                <a:srgbClr val="000000"/>
              </a:buClr>
              <a:buFont typeface="StarSymbol"/>
              <a:buAutoNum type="alphaUcPeriod"/>
            </a:pPr>
            <a:r>
              <a:rPr b="0" lang="en-US" sz="2800" spc="-1" strike="noStrike">
                <a:solidFill>
                  <a:srgbClr val="000000"/>
                </a:solidFill>
                <a:latin typeface="Gill Sans MT"/>
                <a:ea typeface="DejaVu Sans"/>
              </a:rPr>
              <a:t>Print source</a:t>
            </a:r>
            <a:endParaRPr b="0" lang="en-US" sz="2800" spc="-1" strike="noStrike">
              <a:latin typeface="Arial"/>
            </a:endParaRPr>
          </a:p>
          <a:p>
            <a:pP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6" name="Picture 3" descr=""/>
          <p:cNvPicPr/>
          <p:nvPr/>
        </p:nvPicPr>
        <p:blipFill>
          <a:blip r:embed="rId1"/>
          <a:srcRect l="26437" t="23081" r="32524" b="13903"/>
          <a:stretch/>
        </p:blipFill>
        <p:spPr>
          <a:xfrm>
            <a:off x="0" y="152280"/>
            <a:ext cx="9143280" cy="6705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Solstice</Template>
  <TotalTime>12069</TotalTime>
  <Application>LibreOffice/6.4.7.2$Linux_X86_64 LibreOffice_project/40$Build-2</Application>
  <Words>2260</Words>
  <Paragraphs>289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2012-01-09T04:10:24Z</dcterms:created>
  <dc:creator>Laura A. Spinks-Howe</dc:creator>
  <dc:description/>
  <dc:language>en-US</dc:language>
  <cp:lastModifiedBy/>
  <dcterms:modified xsi:type="dcterms:W3CDTF">2024-04-01T02:04:46Z</dcterms:modified>
  <cp:revision>116</cp:revision>
  <dc:subject/>
  <dc:title>Technical Communication Today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