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20" r:id="rId2"/>
  </p:sldMasterIdLst>
  <p:notesMasterIdLst>
    <p:notesMasterId r:id="rId31"/>
  </p:notesMasterIdLst>
  <p:sldIdLst>
    <p:sldId id="256" r:id="rId3"/>
    <p:sldId id="257" r:id="rId4"/>
    <p:sldId id="347" r:id="rId5"/>
    <p:sldId id="326" r:id="rId6"/>
    <p:sldId id="327" r:id="rId7"/>
    <p:sldId id="328" r:id="rId8"/>
    <p:sldId id="329" r:id="rId9"/>
    <p:sldId id="330" r:id="rId10"/>
    <p:sldId id="331" r:id="rId11"/>
    <p:sldId id="345" r:id="rId12"/>
    <p:sldId id="346"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21" r:id="rId27"/>
    <p:sldId id="322" r:id="rId28"/>
    <p:sldId id="323" r:id="rId29"/>
    <p:sldId id="32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REILER" initials="U"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83850" autoAdjust="0"/>
  </p:normalViewPr>
  <p:slideViewPr>
    <p:cSldViewPr>
      <p:cViewPr varScale="1">
        <p:scale>
          <a:sx n="110" d="100"/>
          <a:sy n="110" d="100"/>
        </p:scale>
        <p:origin x="1356"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3957B-070E-4CEF-83B9-90562B50CA18}" type="datetimeFigureOut">
              <a:rPr lang="en-US" smtClean="0"/>
              <a:pPr/>
              <a:t>4/27/2024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6D2C84-60D0-4F6E-A2F3-F83081A98116}" type="slidenum">
              <a:rPr lang="en-US" smtClean="0"/>
              <a:pPr/>
              <a:t>‹#›</a:t>
            </a:fld>
            <a:endParaRPr lang="en-US" dirty="0"/>
          </a:p>
        </p:txBody>
      </p:sp>
    </p:spTree>
    <p:extLst>
      <p:ext uri="{BB962C8B-B14F-4D97-AF65-F5344CB8AC3E}">
        <p14:creationId xmlns:p14="http://schemas.microsoft.com/office/powerpoint/2010/main" val="288882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a:t>
            </a:fld>
            <a:endParaRPr lang="en-US" dirty="0"/>
          </a:p>
        </p:txBody>
      </p:sp>
    </p:spTree>
    <p:extLst>
      <p:ext uri="{BB962C8B-B14F-4D97-AF65-F5344CB8AC3E}">
        <p14:creationId xmlns:p14="http://schemas.microsoft.com/office/powerpoint/2010/main" val="425009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Citations are not necessary for common/historical knowledge.</a:t>
            </a:r>
          </a:p>
          <a:p>
            <a:r>
              <a:rPr lang="en-US" dirty="0"/>
              <a:t>Anything cited in-text must also be cited full-text in the references section of your work.</a:t>
            </a:r>
          </a:p>
        </p:txBody>
      </p:sp>
      <p:sp>
        <p:nvSpPr>
          <p:cNvPr id="4" name="Slide Number Placeholder 3"/>
          <p:cNvSpPr>
            <a:spLocks noGrp="1"/>
          </p:cNvSpPr>
          <p:nvPr>
            <p:ph type="sldNum" sz="quarter" idx="10"/>
          </p:nvPr>
        </p:nvSpPr>
        <p:spPr/>
        <p:txBody>
          <a:bodyPr/>
          <a:lstStyle/>
          <a:p>
            <a:fld id="{A26D2C84-60D0-4F6E-A2F3-F83081A98116}" type="slidenum">
              <a:rPr lang="en-US" smtClean="0"/>
              <a:pPr/>
              <a:t>26</a:t>
            </a:fld>
            <a:endParaRPr lang="en-US" dirty="0"/>
          </a:p>
        </p:txBody>
      </p:sp>
    </p:spTree>
    <p:extLst>
      <p:ext uri="{BB962C8B-B14F-4D97-AF65-F5344CB8AC3E}">
        <p14:creationId xmlns:p14="http://schemas.microsoft.com/office/powerpoint/2010/main" val="231006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C84-60D0-4F6E-A2F3-F83081A98116}"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9925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C84-60D0-4F6E-A2F3-F83081A98116}"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07181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a:t>
            </a:fld>
            <a:endParaRPr lang="en-US" dirty="0"/>
          </a:p>
        </p:txBody>
      </p:sp>
    </p:spTree>
    <p:extLst>
      <p:ext uri="{BB962C8B-B14F-4D97-AF65-F5344CB8AC3E}">
        <p14:creationId xmlns:p14="http://schemas.microsoft.com/office/powerpoint/2010/main" val="268152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6D2C84-60D0-4F6E-A2F3-F83081A98116}" type="slidenum">
              <a:rPr lang="en-US" smtClean="0"/>
              <a:pPr/>
              <a:t>3</a:t>
            </a:fld>
            <a:endParaRPr lang="en-US"/>
          </a:p>
        </p:txBody>
      </p:sp>
    </p:spTree>
    <p:extLst>
      <p:ext uri="{BB962C8B-B14F-4D97-AF65-F5344CB8AC3E}">
        <p14:creationId xmlns:p14="http://schemas.microsoft.com/office/powerpoint/2010/main" val="60935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4</a:t>
            </a:fld>
            <a:endParaRPr lang="en-US" dirty="0"/>
          </a:p>
        </p:txBody>
      </p:sp>
    </p:spTree>
    <p:extLst>
      <p:ext uri="{BB962C8B-B14F-4D97-AF65-F5344CB8AC3E}">
        <p14:creationId xmlns:p14="http://schemas.microsoft.com/office/powerpoint/2010/main" val="739926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
        <p:nvSpPr>
          <p:cNvPr id="82948"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cs typeface="Arial" panose="020B0604020202020204" pitchFamily="34" charset="0"/>
              </a:defRPr>
            </a:lvl1pPr>
            <a:lvl2pPr marL="742950" indent="-285750" defTabSz="990600" eaLnBrk="0" hangingPunct="0">
              <a:defRPr>
                <a:solidFill>
                  <a:schemeClr val="tx1"/>
                </a:solidFill>
                <a:latin typeface="Arial" panose="020B0604020202020204" pitchFamily="34" charset="0"/>
                <a:cs typeface="Arial" panose="020B0604020202020204" pitchFamily="34" charset="0"/>
              </a:defRPr>
            </a:lvl2pPr>
            <a:lvl3pPr marL="1143000" indent="-228600" defTabSz="990600" eaLnBrk="0" hangingPunct="0">
              <a:defRPr>
                <a:solidFill>
                  <a:schemeClr val="tx1"/>
                </a:solidFill>
                <a:latin typeface="Arial" panose="020B0604020202020204" pitchFamily="34" charset="0"/>
                <a:cs typeface="Arial" panose="020B0604020202020204" pitchFamily="34" charset="0"/>
              </a:defRPr>
            </a:lvl3pPr>
            <a:lvl4pPr marL="1600200" indent="-228600" defTabSz="990600" eaLnBrk="0" hangingPunct="0">
              <a:defRPr>
                <a:solidFill>
                  <a:schemeClr val="tx1"/>
                </a:solidFill>
                <a:latin typeface="Arial" panose="020B0604020202020204" pitchFamily="34" charset="0"/>
                <a:cs typeface="Arial" panose="020B0604020202020204" pitchFamily="34" charset="0"/>
              </a:defRPr>
            </a:lvl4pPr>
            <a:lvl5pPr marL="2057400" indent="-228600" defTabSz="990600" eaLnBrk="0" hangingPunct="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B3E0F63-D617-4993-8FFC-109CA49925D3}" type="slidenum">
              <a:rPr lang="en-US" altLang="en-US" sz="1300">
                <a:latin typeface="Calibri" panose="020F0502020204030204" pitchFamily="34" charset="0"/>
              </a:rPr>
              <a:pPr algn="r" eaLnBrk="1" hangingPunct="1"/>
              <a:t>11</a:t>
            </a:fld>
            <a:endParaRPr lang="en-US" altLang="en-US" sz="1300">
              <a:latin typeface="Calibri" panose="020F0502020204030204" pitchFamily="34" charset="0"/>
            </a:endParaRPr>
          </a:p>
        </p:txBody>
      </p:sp>
    </p:spTree>
    <p:extLst>
      <p:ext uri="{BB962C8B-B14F-4D97-AF65-F5344CB8AC3E}">
        <p14:creationId xmlns:p14="http://schemas.microsoft.com/office/powerpoint/2010/main" val="770694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ar-EG"/>
          </a:p>
        </p:txBody>
      </p:sp>
    </p:spTree>
    <p:extLst>
      <p:ext uri="{BB962C8B-B14F-4D97-AF65-F5344CB8AC3E}">
        <p14:creationId xmlns:p14="http://schemas.microsoft.com/office/powerpoint/2010/main" val="317076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ar-EG"/>
          </a:p>
        </p:txBody>
      </p:sp>
    </p:spTree>
    <p:extLst>
      <p:ext uri="{BB962C8B-B14F-4D97-AF65-F5344CB8AC3E}">
        <p14:creationId xmlns:p14="http://schemas.microsoft.com/office/powerpoint/2010/main" val="78482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ar-EG"/>
          </a:p>
        </p:txBody>
      </p:sp>
    </p:spTree>
    <p:extLst>
      <p:ext uri="{BB962C8B-B14F-4D97-AF65-F5344CB8AC3E}">
        <p14:creationId xmlns:p14="http://schemas.microsoft.com/office/powerpoint/2010/main" val="301560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25</a:t>
            </a:fld>
            <a:endParaRPr lang="en-US" dirty="0"/>
          </a:p>
        </p:txBody>
      </p:sp>
    </p:spTree>
    <p:extLst>
      <p:ext uri="{BB962C8B-B14F-4D97-AF65-F5344CB8AC3E}">
        <p14:creationId xmlns:p14="http://schemas.microsoft.com/office/powerpoint/2010/main" val="265308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8982B0DB-80C5-4623-93B0-2170A142D14A}" type="datetime1">
              <a:rPr lang="en-US" smtClean="0"/>
              <a:pPr/>
              <a:t>4/27/2024</a:t>
            </a:fld>
            <a:endParaRPr lang="en-US" dirty="0"/>
          </a:p>
        </p:txBody>
      </p:sp>
      <p:sp>
        <p:nvSpPr>
          <p:cNvPr id="20" name="Footer Placeholder 19"/>
          <p:cNvSpPr>
            <a:spLocks noGrp="1"/>
          </p:cNvSpPr>
          <p:nvPr>
            <p:ph type="ftr" sz="quarter" idx="11"/>
          </p:nvPr>
        </p:nvSpPr>
        <p:spPr/>
        <p:txBody>
          <a:bodyPr/>
          <a:lstStyle/>
          <a:p>
            <a:r>
              <a:rPr lang="en-US" dirty="0"/>
              <a:t>Copyright 2011 © by Pearson Education, Inc.</a:t>
            </a:r>
          </a:p>
        </p:txBody>
      </p:sp>
      <p:sp>
        <p:nvSpPr>
          <p:cNvPr id="10" name="Slide Number Placeholder 9"/>
          <p:cNvSpPr>
            <a:spLocks noGrp="1"/>
          </p:cNvSpPr>
          <p:nvPr>
            <p:ph type="sldNum" sz="quarter" idx="12"/>
          </p:nvPr>
        </p:nvSpPr>
        <p:spPr/>
        <p:txBody>
          <a:bodyPr/>
          <a:lstStyle/>
          <a:p>
            <a:fld id="{EDE2E38E-ED03-45C8-9A46-39BFF1773B7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189DCF-9772-49FC-B733-DEBE55B175AE}" type="datetime1">
              <a:rPr lang="en-US" smtClean="0"/>
              <a:pPr/>
              <a:t>4/27/2024</a:t>
            </a:fld>
            <a:endParaRPr lang="en-US" dirty="0"/>
          </a:p>
        </p:txBody>
      </p:sp>
      <p:sp>
        <p:nvSpPr>
          <p:cNvPr id="5" name="Footer Placeholder 4"/>
          <p:cNvSpPr>
            <a:spLocks noGrp="1"/>
          </p:cNvSpPr>
          <p:nvPr>
            <p:ph type="ftr" sz="quarter" idx="11"/>
          </p:nvPr>
        </p:nvSpPr>
        <p:spPr/>
        <p:txBody>
          <a:bodyPr/>
          <a:lstStyle/>
          <a:p>
            <a:r>
              <a:rPr lang="en-US" dirty="0"/>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724DAF-2E65-48FD-AE15-AA67A1D408E6}" type="datetime1">
              <a:rPr lang="en-US" smtClean="0"/>
              <a:pPr/>
              <a:t>4/27/2024</a:t>
            </a:fld>
            <a:endParaRPr lang="en-US" dirty="0"/>
          </a:p>
        </p:txBody>
      </p:sp>
      <p:sp>
        <p:nvSpPr>
          <p:cNvPr id="5" name="Footer Placeholder 4"/>
          <p:cNvSpPr>
            <a:spLocks noGrp="1"/>
          </p:cNvSpPr>
          <p:nvPr>
            <p:ph type="ftr" sz="quarter" idx="11"/>
          </p:nvPr>
        </p:nvSpPr>
        <p:spPr/>
        <p:txBody>
          <a:bodyPr/>
          <a:lstStyle/>
          <a:p>
            <a:r>
              <a:rPr lang="en-US" dirty="0"/>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8982B0DB-80C5-4623-93B0-2170A142D14A}"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20" name="Footer Placeholder 19"/>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10" name="Slide Number Placeholder 9"/>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dirty="0">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dirty="0">
              <a:solidFill>
                <a:prstClr val="black"/>
              </a:solidFill>
            </a:endParaRPr>
          </a:p>
        </p:txBody>
      </p:sp>
    </p:spTree>
    <p:extLst>
      <p:ext uri="{BB962C8B-B14F-4D97-AF65-F5344CB8AC3E}">
        <p14:creationId xmlns:p14="http://schemas.microsoft.com/office/powerpoint/2010/main" val="193227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C393A8-A039-453F-BA19-92601B588FBE}"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5" name="Footer Placeholder 4"/>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Tree>
    <p:extLst>
      <p:ext uri="{BB962C8B-B14F-4D97-AF65-F5344CB8AC3E}">
        <p14:creationId xmlns:p14="http://schemas.microsoft.com/office/powerpoint/2010/main" val="1289597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377609-F718-423E-A573-41E9C25AB042}"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5" name="Footer Placeholder 4"/>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dirty="0">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dirty="0">
              <a:solidFill>
                <a:prstClr val="black"/>
              </a:solidFill>
            </a:endParaRPr>
          </a:p>
        </p:txBody>
      </p:sp>
    </p:spTree>
    <p:extLst>
      <p:ext uri="{BB962C8B-B14F-4D97-AF65-F5344CB8AC3E}">
        <p14:creationId xmlns:p14="http://schemas.microsoft.com/office/powerpoint/2010/main" val="1813705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E31F85-3BB1-4308-A74C-ABCA10515117}"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6" name="Footer Placeholder 5"/>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Tree>
    <p:extLst>
      <p:ext uri="{BB962C8B-B14F-4D97-AF65-F5344CB8AC3E}">
        <p14:creationId xmlns:p14="http://schemas.microsoft.com/office/powerpoint/2010/main" val="4070701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765EC6-9C7A-44F3-9AA9-A8F978776A6C}"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8" name="Footer Placeholder 7"/>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9" name="Slide Number Placeholder 8"/>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Tree>
    <p:extLst>
      <p:ext uri="{BB962C8B-B14F-4D97-AF65-F5344CB8AC3E}">
        <p14:creationId xmlns:p14="http://schemas.microsoft.com/office/powerpoint/2010/main" val="1344689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F93458B-5B37-4264-8903-15349569CA9C}"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4" name="Footer Placeholder 3"/>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5" name="Slide Number Placeholder 4"/>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Tree>
    <p:extLst>
      <p:ext uri="{BB962C8B-B14F-4D97-AF65-F5344CB8AC3E}">
        <p14:creationId xmlns:p14="http://schemas.microsoft.com/office/powerpoint/2010/main" val="222097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Date Placeholder 1"/>
          <p:cNvSpPr>
            <a:spLocks noGrp="1"/>
          </p:cNvSpPr>
          <p:nvPr>
            <p:ph type="dt" sz="half" idx="10"/>
          </p:nvPr>
        </p:nvSpPr>
        <p:spPr/>
        <p:txBody>
          <a:bodyPr/>
          <a:lstStyle/>
          <a:p>
            <a:fld id="{9A978CBE-80F8-4A91-B640-F5C7ACC20161}"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3" name="Footer Placeholder 2"/>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4" name="Slide Number Placeholder 3"/>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Tree>
    <p:extLst>
      <p:ext uri="{BB962C8B-B14F-4D97-AF65-F5344CB8AC3E}">
        <p14:creationId xmlns:p14="http://schemas.microsoft.com/office/powerpoint/2010/main" val="441509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A03535-DB57-4B0A-AFDA-3815A5AF2D9E}"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6" name="Footer Placeholder 5"/>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Tree>
    <p:extLst>
      <p:ext uri="{BB962C8B-B14F-4D97-AF65-F5344CB8AC3E}">
        <p14:creationId xmlns:p14="http://schemas.microsoft.com/office/powerpoint/2010/main" val="93029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C393A8-A039-453F-BA19-92601B588FBE}" type="datetime1">
              <a:rPr lang="en-US" smtClean="0"/>
              <a:pPr/>
              <a:t>4/27/2024</a:t>
            </a:fld>
            <a:endParaRPr lang="en-US" dirty="0"/>
          </a:p>
        </p:txBody>
      </p:sp>
      <p:sp>
        <p:nvSpPr>
          <p:cNvPr id="5" name="Footer Placeholder 4"/>
          <p:cNvSpPr>
            <a:spLocks noGrp="1"/>
          </p:cNvSpPr>
          <p:nvPr>
            <p:ph type="ftr" sz="quarter" idx="11"/>
          </p:nvPr>
        </p:nvSpPr>
        <p:spPr/>
        <p:txBody>
          <a:bodyPr/>
          <a:lstStyle/>
          <a:p>
            <a:r>
              <a:rPr lang="en-US" dirty="0"/>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7A79425F-0D0E-4365-8BA9-DE934B0E59E7}"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6" name="Footer Placeholder 5"/>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D16349"/>
              </a:buClr>
              <a:buSzPct val="80000"/>
              <a:buFont typeface="Wingdings 2"/>
              <a:buNone/>
            </a:pPr>
            <a:endParaRPr lang="en-US" sz="3200" dirty="0">
              <a:solidFill>
                <a:prstClr val="black"/>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extLst>
      <p:ext uri="{BB962C8B-B14F-4D97-AF65-F5344CB8AC3E}">
        <p14:creationId xmlns:p14="http://schemas.microsoft.com/office/powerpoint/2010/main" val="811465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189DCF-9772-49FC-B733-DEBE55B175AE}"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5" name="Footer Placeholder 4"/>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Tree>
    <p:extLst>
      <p:ext uri="{BB962C8B-B14F-4D97-AF65-F5344CB8AC3E}">
        <p14:creationId xmlns:p14="http://schemas.microsoft.com/office/powerpoint/2010/main" val="902271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724DAF-2E65-48FD-AE15-AA67A1D408E6}"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5" name="Footer Placeholder 4"/>
          <p:cNvSpPr>
            <a:spLocks noGrp="1"/>
          </p:cNvSpPr>
          <p:nvPr>
            <p:ph type="ftr" sz="quarter" idx="11"/>
          </p:nvPr>
        </p:nvSpPr>
        <p:spPr/>
        <p:txBody>
          <a:bodyPr/>
          <a:lstStyle/>
          <a:p>
            <a:r>
              <a:rPr lang="en-US" dirty="0">
                <a:solidFill>
                  <a:srgbClr val="C5D1D7">
                    <a:shade val="50000"/>
                    <a:satMod val="200000"/>
                  </a:srgbClr>
                </a:solidFill>
              </a:rPr>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Tree>
    <p:extLst>
      <p:ext uri="{BB962C8B-B14F-4D97-AF65-F5344CB8AC3E}">
        <p14:creationId xmlns:p14="http://schemas.microsoft.com/office/powerpoint/2010/main" val="398250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377609-F718-423E-A573-41E9C25AB042}" type="datetime1">
              <a:rPr lang="en-US" smtClean="0"/>
              <a:pPr/>
              <a:t>4/27/2024</a:t>
            </a:fld>
            <a:endParaRPr lang="en-US" dirty="0"/>
          </a:p>
        </p:txBody>
      </p:sp>
      <p:sp>
        <p:nvSpPr>
          <p:cNvPr id="5" name="Footer Placeholder 4"/>
          <p:cNvSpPr>
            <a:spLocks noGrp="1"/>
          </p:cNvSpPr>
          <p:nvPr>
            <p:ph type="ftr" sz="quarter" idx="11"/>
          </p:nvPr>
        </p:nvSpPr>
        <p:spPr/>
        <p:txBody>
          <a:bodyPr/>
          <a:lstStyle/>
          <a:p>
            <a:r>
              <a:rPr lang="en-US" dirty="0"/>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E31F85-3BB1-4308-A74C-ABCA10515117}" type="datetime1">
              <a:rPr lang="en-US" smtClean="0"/>
              <a:pPr/>
              <a:t>4/27/2024</a:t>
            </a:fld>
            <a:endParaRPr lang="en-US" dirty="0"/>
          </a:p>
        </p:txBody>
      </p:sp>
      <p:sp>
        <p:nvSpPr>
          <p:cNvPr id="6" name="Footer Placeholder 5"/>
          <p:cNvSpPr>
            <a:spLocks noGrp="1"/>
          </p:cNvSpPr>
          <p:nvPr>
            <p:ph type="ftr" sz="quarter" idx="11"/>
          </p:nvPr>
        </p:nvSpPr>
        <p:spPr/>
        <p:txBody>
          <a:bodyPr/>
          <a:lstStyle/>
          <a:p>
            <a:r>
              <a:rPr lang="en-US" dirty="0"/>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765EC6-9C7A-44F3-9AA9-A8F978776A6C}" type="datetime1">
              <a:rPr lang="en-US" smtClean="0"/>
              <a:pPr/>
              <a:t>4/27/2024</a:t>
            </a:fld>
            <a:endParaRPr lang="en-US" dirty="0"/>
          </a:p>
        </p:txBody>
      </p:sp>
      <p:sp>
        <p:nvSpPr>
          <p:cNvPr id="8" name="Footer Placeholder 7"/>
          <p:cNvSpPr>
            <a:spLocks noGrp="1"/>
          </p:cNvSpPr>
          <p:nvPr>
            <p:ph type="ftr" sz="quarter" idx="11"/>
          </p:nvPr>
        </p:nvSpPr>
        <p:spPr/>
        <p:txBody>
          <a:bodyPr/>
          <a:lstStyle/>
          <a:p>
            <a:r>
              <a:rPr lang="en-US" dirty="0"/>
              <a:t>Copyright 2011 © by Pearson Education, Inc.</a:t>
            </a:r>
          </a:p>
        </p:txBody>
      </p:sp>
      <p:sp>
        <p:nvSpPr>
          <p:cNvPr id="9" name="Slide Number Placeholder 8"/>
          <p:cNvSpPr>
            <a:spLocks noGrp="1"/>
          </p:cNvSpPr>
          <p:nvPr>
            <p:ph type="sldNum" sz="quarter" idx="12"/>
          </p:nvPr>
        </p:nvSpPr>
        <p:spPr/>
        <p:txBody>
          <a:bodyPr/>
          <a:lstStyle/>
          <a:p>
            <a:fld id="{EDE2E38E-ED03-45C8-9A46-39BFF1773B7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F93458B-5B37-4264-8903-15349569CA9C}" type="datetime1">
              <a:rPr lang="en-US" smtClean="0"/>
              <a:pPr/>
              <a:t>4/27/2024</a:t>
            </a:fld>
            <a:endParaRPr lang="en-US" dirty="0"/>
          </a:p>
        </p:txBody>
      </p:sp>
      <p:sp>
        <p:nvSpPr>
          <p:cNvPr id="4" name="Footer Placeholder 3"/>
          <p:cNvSpPr>
            <a:spLocks noGrp="1"/>
          </p:cNvSpPr>
          <p:nvPr>
            <p:ph type="ftr" sz="quarter" idx="11"/>
          </p:nvPr>
        </p:nvSpPr>
        <p:spPr/>
        <p:txBody>
          <a:bodyPr/>
          <a:lstStyle/>
          <a:p>
            <a:r>
              <a:rPr lang="en-US" dirty="0"/>
              <a:t>Copyright 2011 © by Pearson Education, Inc.</a:t>
            </a:r>
          </a:p>
        </p:txBody>
      </p:sp>
      <p:sp>
        <p:nvSpPr>
          <p:cNvPr id="5" name="Slide Number Placeholder 4"/>
          <p:cNvSpPr>
            <a:spLocks noGrp="1"/>
          </p:cNvSpPr>
          <p:nvPr>
            <p:ph type="sldNum" sz="quarter" idx="12"/>
          </p:nvPr>
        </p:nvSpPr>
        <p:spPr/>
        <p:txBody>
          <a:bodyPr/>
          <a:lstStyle/>
          <a:p>
            <a:fld id="{EDE2E38E-ED03-45C8-9A46-39BFF1773B7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9A978CBE-80F8-4A91-B640-F5C7ACC20161}" type="datetime1">
              <a:rPr lang="en-US" smtClean="0"/>
              <a:pPr/>
              <a:t>4/27/2024</a:t>
            </a:fld>
            <a:endParaRPr lang="en-US" dirty="0"/>
          </a:p>
        </p:txBody>
      </p:sp>
      <p:sp>
        <p:nvSpPr>
          <p:cNvPr id="3" name="Footer Placeholder 2"/>
          <p:cNvSpPr>
            <a:spLocks noGrp="1"/>
          </p:cNvSpPr>
          <p:nvPr>
            <p:ph type="ftr" sz="quarter" idx="11"/>
          </p:nvPr>
        </p:nvSpPr>
        <p:spPr/>
        <p:txBody>
          <a:bodyPr/>
          <a:lstStyle/>
          <a:p>
            <a:r>
              <a:rPr lang="en-US" dirty="0"/>
              <a:t>Copyright 2011 © by Pearson Education, Inc.</a:t>
            </a:r>
          </a:p>
        </p:txBody>
      </p:sp>
      <p:sp>
        <p:nvSpPr>
          <p:cNvPr id="4" name="Slide Number Placeholder 3"/>
          <p:cNvSpPr>
            <a:spLocks noGrp="1"/>
          </p:cNvSpPr>
          <p:nvPr>
            <p:ph type="sldNum" sz="quarter" idx="12"/>
          </p:nvPr>
        </p:nvSpPr>
        <p:spPr/>
        <p:txBody>
          <a:bodyPr/>
          <a:lstStyle/>
          <a:p>
            <a:fld id="{EDE2E38E-ED03-45C8-9A46-39BFF1773B73}"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A03535-DB57-4B0A-AFDA-3815A5AF2D9E}" type="datetime1">
              <a:rPr lang="en-US" smtClean="0"/>
              <a:pPr/>
              <a:t>4/27/2024</a:t>
            </a:fld>
            <a:endParaRPr lang="en-US" dirty="0"/>
          </a:p>
        </p:txBody>
      </p:sp>
      <p:sp>
        <p:nvSpPr>
          <p:cNvPr id="6" name="Footer Placeholder 5"/>
          <p:cNvSpPr>
            <a:spLocks noGrp="1"/>
          </p:cNvSpPr>
          <p:nvPr>
            <p:ph type="ftr" sz="quarter" idx="11"/>
          </p:nvPr>
        </p:nvSpPr>
        <p:spPr/>
        <p:txBody>
          <a:bodyPr/>
          <a:lstStyle/>
          <a:p>
            <a:r>
              <a:rPr lang="en-US" dirty="0"/>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7A79425F-0D0E-4365-8BA9-DE934B0E59E7}" type="datetime1">
              <a:rPr lang="en-US" smtClean="0"/>
              <a:pPr/>
              <a:t>4/27/2024</a:t>
            </a:fld>
            <a:endParaRPr lang="en-US" dirty="0"/>
          </a:p>
        </p:txBody>
      </p:sp>
      <p:sp>
        <p:nvSpPr>
          <p:cNvPr id="6" name="Footer Placeholder 5"/>
          <p:cNvSpPr>
            <a:spLocks noGrp="1"/>
          </p:cNvSpPr>
          <p:nvPr>
            <p:ph type="ftr" sz="quarter" idx="11"/>
          </p:nvPr>
        </p:nvSpPr>
        <p:spPr/>
        <p:txBody>
          <a:bodyPr/>
          <a:lstStyle/>
          <a:p>
            <a:r>
              <a:rPr lang="en-US" dirty="0"/>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9181F93-98BF-4486-B8CA-6A67B25E8685}" type="datetime1">
              <a:rPr lang="en-US" smtClean="0"/>
              <a:pPr/>
              <a:t>4/27/2024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dirty="0"/>
              <a:t>Copyright 2011 © by Pearson Education, Inc.</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EDE2E38E-ED03-45C8-9A46-39BFF1773B7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9181F93-98BF-4486-B8CA-6A67B25E8685}" type="datetime1">
              <a:rPr lang="en-US" smtClean="0">
                <a:solidFill>
                  <a:srgbClr val="C5D1D7">
                    <a:shade val="50000"/>
                    <a:satMod val="200000"/>
                  </a:srgbClr>
                </a:solidFill>
              </a:rPr>
              <a:pPr/>
              <a:t>4/27/2024</a:t>
            </a:fld>
            <a:endParaRPr lang="en-US" dirty="0">
              <a:solidFill>
                <a:srgbClr val="C5D1D7">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dirty="0">
                <a:solidFill>
                  <a:srgbClr val="C5D1D7">
                    <a:shade val="50000"/>
                    <a:satMod val="200000"/>
                  </a:srgbClr>
                </a:solidFill>
              </a:rPr>
              <a:t>Copyright 2011 © by Pearson Education, Inc.</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EDE2E38E-ED03-45C8-9A46-39BFF1773B73}" type="slidenum">
              <a:rPr lang="en-US" smtClean="0">
                <a:solidFill>
                  <a:srgbClr val="C5D1D7">
                    <a:shade val="50000"/>
                    <a:satMod val="200000"/>
                  </a:srgbClr>
                </a:solidFill>
              </a:rPr>
              <a:pPr/>
              <a:t>‹#›</a:t>
            </a:fld>
            <a:endParaRPr lang="en-US" dirty="0">
              <a:solidFill>
                <a:srgbClr val="C5D1D7">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Tree>
    <p:extLst>
      <p:ext uri="{BB962C8B-B14F-4D97-AF65-F5344CB8AC3E}">
        <p14:creationId xmlns:p14="http://schemas.microsoft.com/office/powerpoint/2010/main" val="90499482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hepm-highered.pearsoned.com/mdb/bigcovers/2/0205171192_i.jpg"/>
          <p:cNvPicPr>
            <a:picLocks noChangeAspect="1" noChangeArrowheads="1"/>
          </p:cNvPicPr>
          <p:nvPr/>
        </p:nvPicPr>
        <p:blipFill>
          <a:blip r:embed="rId3" cstate="print"/>
          <a:srcRect/>
          <a:stretch>
            <a:fillRect/>
          </a:stretch>
        </p:blipFill>
        <p:spPr bwMode="auto">
          <a:xfrm>
            <a:off x="2133600" y="0"/>
            <a:ext cx="5562600" cy="6858000"/>
          </a:xfrm>
          <a:prstGeom prst="rect">
            <a:avLst/>
          </a:prstGeom>
          <a:noFill/>
        </p:spPr>
      </p:pic>
      <p:sp>
        <p:nvSpPr>
          <p:cNvPr id="4" name="Footer Placeholder 3"/>
          <p:cNvSpPr>
            <a:spLocks noGrp="1"/>
          </p:cNvSpPr>
          <p:nvPr>
            <p:ph type="ftr" sz="quarter" idx="11"/>
          </p:nvPr>
        </p:nvSpPr>
        <p:spPr>
          <a:xfrm rot="16200000">
            <a:off x="6981825" y="4752975"/>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165139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0" y="1438759"/>
            <a:ext cx="7498080" cy="4800600"/>
          </a:xfrm>
        </p:spPr>
        <p:txBody>
          <a:bodyPr>
            <a:normAutofit/>
          </a:bodyPr>
          <a:lstStyle/>
          <a:p>
            <a:pPr marL="82296" indent="0">
              <a:buNone/>
            </a:pPr>
            <a:r>
              <a:rPr lang="en-US" sz="3600" b="1" dirty="0"/>
              <a:t>Johnson(2010) reported the negative consequences of not getting sufficient hours of sleep.</a:t>
            </a:r>
          </a:p>
          <a:p>
            <a:pPr marL="82296" indent="0">
              <a:buNone/>
            </a:pPr>
            <a:endParaRPr lang="en-US" sz="3600" b="1" dirty="0"/>
          </a:p>
          <a:p>
            <a:pPr marL="82296" indent="0">
              <a:buNone/>
            </a:pPr>
            <a:r>
              <a:rPr lang="en-US" sz="3600" b="1" dirty="0"/>
              <a:t>Johnson,R.(2010). Insomnia among teenagers. </a:t>
            </a:r>
            <a:r>
              <a:rPr lang="en-US" sz="3600" b="1" i="1" dirty="0"/>
              <a:t>Journal of Experimental Psychology, 154(3)</a:t>
            </a:r>
            <a:r>
              <a:rPr lang="en-US" sz="3600" b="1" dirty="0"/>
              <a:t>, 258-273.</a:t>
            </a:r>
          </a:p>
        </p:txBody>
      </p:sp>
      <p:sp>
        <p:nvSpPr>
          <p:cNvPr id="4" name="Footer Placeholder 3"/>
          <p:cNvSpPr>
            <a:spLocks noGrp="1"/>
          </p:cNvSpPr>
          <p:nvPr>
            <p:ph type="ftr" sz="quarter" idx="11"/>
          </p:nvPr>
        </p:nvSpPr>
        <p:spPr/>
        <p:txBody>
          <a:bodyPr/>
          <a:lstStyle/>
          <a:p>
            <a:r>
              <a:rPr lang="en-US"/>
              <a:t>Copyright 2011 © by Pearson Education, Inc.</a:t>
            </a:r>
            <a:endParaRPr lang="en-US" dirty="0"/>
          </a:p>
        </p:txBody>
      </p:sp>
      <p:sp>
        <p:nvSpPr>
          <p:cNvPr id="5" name="Rectangle 4"/>
          <p:cNvSpPr/>
          <p:nvPr/>
        </p:nvSpPr>
        <p:spPr>
          <a:xfrm>
            <a:off x="0" y="1447800"/>
            <a:ext cx="1447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 text Citation</a:t>
            </a:r>
          </a:p>
        </p:txBody>
      </p:sp>
      <p:sp>
        <p:nvSpPr>
          <p:cNvPr id="6" name="Rectangle 5"/>
          <p:cNvSpPr/>
          <p:nvPr/>
        </p:nvSpPr>
        <p:spPr>
          <a:xfrm>
            <a:off x="0" y="3981450"/>
            <a:ext cx="1600200" cy="2114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Full citation</a:t>
            </a:r>
          </a:p>
        </p:txBody>
      </p:sp>
      <p:sp>
        <p:nvSpPr>
          <p:cNvPr id="7" name="Title 1"/>
          <p:cNvSpPr>
            <a:spLocks/>
          </p:cNvSpPr>
          <p:nvPr/>
        </p:nvSpPr>
        <p:spPr bwMode="auto">
          <a:xfrm>
            <a:off x="1066800" y="230983"/>
            <a:ext cx="7845424"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What is Meant By Integrating Resources?</a:t>
            </a:r>
          </a:p>
        </p:txBody>
      </p:sp>
    </p:spTree>
    <p:extLst>
      <p:ext uri="{BB962C8B-B14F-4D97-AF65-F5344CB8AC3E}">
        <p14:creationId xmlns:p14="http://schemas.microsoft.com/office/powerpoint/2010/main" val="207555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5"/>
          <p:cNvSpPr txBox="1">
            <a:spLocks noChangeArrowheads="1"/>
          </p:cNvSpPr>
          <p:nvPr/>
        </p:nvSpPr>
        <p:spPr bwMode="auto">
          <a:xfrm>
            <a:off x="1257300" y="2145652"/>
            <a:ext cx="8382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83763"/>
                </a:solidFill>
                <a:latin typeface="Constantia" panose="02030602050306030303" pitchFamily="18" charset="0"/>
              </a:rPr>
              <a:t> There are …… integrate sources </a:t>
            </a:r>
            <a:r>
              <a:rPr lang="en-US" altLang="en-US" sz="2400" b="1" dirty="0">
                <a:solidFill>
                  <a:srgbClr val="FF0000"/>
                </a:solidFill>
                <a:latin typeface="Constantia" panose="02030602050306030303" pitchFamily="18" charset="0"/>
              </a:rPr>
              <a:t>(</a:t>
            </a:r>
            <a:r>
              <a:rPr lang="fi-FI" altLang="en-US" sz="2400" b="1" dirty="0">
                <a:solidFill>
                  <a:srgbClr val="FF0000"/>
                </a:solidFill>
                <a:latin typeface="Constantia" panose="02030602050306030303" pitchFamily="18" charset="0"/>
              </a:rPr>
              <a:t>Foster, 2002, p. 304</a:t>
            </a:r>
            <a:r>
              <a:rPr lang="en-US" altLang="en-US" sz="2400" b="1" dirty="0">
                <a:solidFill>
                  <a:srgbClr val="FF0000"/>
                </a:solidFill>
                <a:latin typeface="Constantia" panose="02030602050306030303" pitchFamily="18" charset="0"/>
              </a:rPr>
              <a:t>)</a:t>
            </a:r>
            <a:r>
              <a:rPr lang="en-US" altLang="en-US" sz="2400" b="1" dirty="0">
                <a:solidFill>
                  <a:srgbClr val="083763"/>
                </a:solidFill>
                <a:latin typeface="Constantia" panose="02030602050306030303" pitchFamily="18" charset="0"/>
              </a:rPr>
              <a:t>.</a:t>
            </a:r>
          </a:p>
          <a:p>
            <a:pPr eaLnBrk="1" hangingPunct="1">
              <a:spcBef>
                <a:spcPct val="50000"/>
              </a:spcBef>
            </a:pPr>
            <a:r>
              <a:rPr lang="en-US" altLang="en-US" sz="2400" b="1" dirty="0">
                <a:solidFill>
                  <a:srgbClr val="083763"/>
                </a:solidFill>
                <a:latin typeface="Constantia" panose="02030602050306030303" pitchFamily="18" charset="0"/>
              </a:rPr>
              <a:t>There are …… integrate sources </a:t>
            </a:r>
            <a:r>
              <a:rPr lang="en-US" altLang="en-US" sz="2400" b="1" dirty="0">
                <a:solidFill>
                  <a:srgbClr val="FF0000"/>
                </a:solidFill>
                <a:latin typeface="Constantia" panose="02030602050306030303" pitchFamily="18" charset="0"/>
              </a:rPr>
              <a:t>(</a:t>
            </a:r>
            <a:r>
              <a:rPr lang="fi-FI" altLang="en-US" sz="2400" b="1" dirty="0">
                <a:solidFill>
                  <a:srgbClr val="FF0000"/>
                </a:solidFill>
                <a:latin typeface="Constantia" panose="02030602050306030303" pitchFamily="18" charset="0"/>
              </a:rPr>
              <a:t>Yanovski &amp; Yanovski, 2002, p. 594</a:t>
            </a:r>
            <a:r>
              <a:rPr lang="en-US" altLang="en-US" sz="2400" b="1" dirty="0">
                <a:solidFill>
                  <a:srgbClr val="FF0000"/>
                </a:solidFill>
                <a:latin typeface="Constantia" panose="02030602050306030303" pitchFamily="18" charset="0"/>
              </a:rPr>
              <a:t>)</a:t>
            </a:r>
            <a:r>
              <a:rPr lang="en-US" altLang="en-US" sz="2400" b="1" dirty="0">
                <a:solidFill>
                  <a:srgbClr val="083763"/>
                </a:solidFill>
                <a:latin typeface="Constantia" panose="02030602050306030303" pitchFamily="18" charset="0"/>
              </a:rPr>
              <a:t>.</a:t>
            </a:r>
          </a:p>
          <a:p>
            <a:r>
              <a:rPr lang="en-US" sz="2400" b="1" dirty="0">
                <a:solidFill>
                  <a:srgbClr val="FF0000"/>
                </a:solidFill>
                <a:latin typeface="Constantia" panose="02030602050306030303" pitchFamily="18" charset="0"/>
              </a:rPr>
              <a:t>Yanovski and Yanovski (2002) </a:t>
            </a:r>
            <a:r>
              <a:rPr lang="en-US" sz="2400" b="1" dirty="0">
                <a:solidFill>
                  <a:srgbClr val="083763"/>
                </a:solidFill>
                <a:latin typeface="Constantia" panose="02030602050306030303" pitchFamily="18" charset="0"/>
              </a:rPr>
              <a:t>explained ……</a:t>
            </a:r>
            <a:r>
              <a:rPr lang="en-US" sz="2400" b="1" dirty="0">
                <a:solidFill>
                  <a:srgbClr val="FF0000"/>
                </a:solidFill>
                <a:latin typeface="Constantia" panose="02030602050306030303" pitchFamily="18" charset="0"/>
              </a:rPr>
              <a:t>(p. 594).</a:t>
            </a:r>
            <a:endParaRPr lang="en-US" altLang="en-US" sz="2400" b="1" dirty="0">
              <a:solidFill>
                <a:srgbClr val="FF0000"/>
              </a:solidFill>
              <a:latin typeface="Constantia" panose="02030602050306030303" pitchFamily="18" charset="0"/>
            </a:endParaRPr>
          </a:p>
          <a:p>
            <a:pPr eaLnBrk="1" hangingPunct="1">
              <a:spcBef>
                <a:spcPct val="50000"/>
              </a:spcBef>
            </a:pPr>
            <a:r>
              <a:rPr lang="en-US" altLang="en-US" sz="2400" b="1" dirty="0">
                <a:solidFill>
                  <a:srgbClr val="083763"/>
                </a:solidFill>
                <a:latin typeface="Times New Roman" panose="02020603050405020304" pitchFamily="18" charset="0"/>
                <a:cs typeface="Times New Roman" panose="02020603050405020304" pitchFamily="18" charset="0"/>
              </a:rPr>
              <a:t>There are …… integrate sources </a:t>
            </a:r>
            <a:r>
              <a:rPr lang="en-US" altLang="en-US" sz="2400" b="1" dirty="0">
                <a:solidFill>
                  <a:srgbClr val="FF0000"/>
                </a:solidFill>
                <a:latin typeface="Times New Roman" panose="02020603050405020304" pitchFamily="18" charset="0"/>
                <a:cs typeface="Times New Roman" panose="02020603050405020304" pitchFamily="18" charset="0"/>
              </a:rPr>
              <a:t>(Wilson &amp; Smith, 2009)</a:t>
            </a:r>
            <a:r>
              <a:rPr lang="en-US" altLang="en-US" sz="2400" b="1" dirty="0">
                <a:solidFill>
                  <a:srgbClr val="083763"/>
                </a:solidFill>
                <a:latin typeface="Times New Roman" panose="02020603050405020304" pitchFamily="18" charset="0"/>
                <a:cs typeface="Times New Roman" panose="02020603050405020304" pitchFamily="18" charset="0"/>
              </a:rPr>
              <a:t>.</a:t>
            </a:r>
          </a:p>
          <a:p>
            <a:pPr eaLnBrk="1" hangingPunct="1">
              <a:spcBef>
                <a:spcPct val="50000"/>
              </a:spcBef>
            </a:pPr>
            <a:r>
              <a:rPr lang="en-US" altLang="en-US" sz="2400" b="1" dirty="0">
                <a:solidFill>
                  <a:srgbClr val="083763"/>
                </a:solidFill>
                <a:latin typeface="Times New Roman" panose="02020603050405020304" pitchFamily="18" charset="0"/>
                <a:cs typeface="Times New Roman" panose="02020603050405020304" pitchFamily="18" charset="0"/>
              </a:rPr>
              <a:t>There are …… integrate sources </a:t>
            </a:r>
            <a:r>
              <a:rPr lang="en-US" altLang="en-US" sz="2400" b="1" dirty="0">
                <a:solidFill>
                  <a:srgbClr val="FF0000"/>
                </a:solidFill>
                <a:latin typeface="Times New Roman" panose="02020603050405020304" pitchFamily="18" charset="0"/>
                <a:cs typeface="Times New Roman" panose="02020603050405020304" pitchFamily="18" charset="0"/>
              </a:rPr>
              <a:t>(Wilson et al., 1994)</a:t>
            </a:r>
            <a:r>
              <a:rPr lang="en-US" altLang="en-US" sz="2400" b="1" dirty="0">
                <a:solidFill>
                  <a:srgbClr val="083763"/>
                </a:solidFill>
                <a:latin typeface="Times New Roman" panose="02020603050405020304" pitchFamily="18" charset="0"/>
                <a:cs typeface="Times New Roman" panose="02020603050405020304" pitchFamily="18" charset="0"/>
              </a:rPr>
              <a:t>.</a:t>
            </a:r>
          </a:p>
          <a:p>
            <a:pPr eaLnBrk="1" hangingPunct="1">
              <a:spcBef>
                <a:spcPct val="50000"/>
              </a:spcBef>
            </a:pPr>
            <a:r>
              <a:rPr lang="en-US" altLang="en-US" sz="2400" b="1" dirty="0">
                <a:solidFill>
                  <a:srgbClr val="083763"/>
                </a:solidFill>
                <a:latin typeface="Times New Roman" panose="02020603050405020304" pitchFamily="18" charset="0"/>
                <a:cs typeface="Times New Roman" panose="02020603050405020304" pitchFamily="18" charset="0"/>
              </a:rPr>
              <a:t>There are …… integrate sources </a:t>
            </a:r>
            <a:r>
              <a:rPr lang="en-US" altLang="en-US" sz="2400" b="1" dirty="0">
                <a:solidFill>
                  <a:srgbClr val="FF0000"/>
                </a:solidFill>
                <a:latin typeface="Times New Roman" panose="02020603050405020304" pitchFamily="18" charset="0"/>
                <a:cs typeface="Times New Roman" panose="02020603050405020304" pitchFamily="18" charset="0"/>
              </a:rPr>
              <a:t>(Akl, 1992; Smith, 2006; Wilson, 2001)</a:t>
            </a:r>
            <a:r>
              <a:rPr lang="en-US" altLang="en-US" sz="2400" b="1" dirty="0">
                <a:solidFill>
                  <a:srgbClr val="083763"/>
                </a:solidFill>
                <a:latin typeface="Times New Roman" panose="02020603050405020304" pitchFamily="18" charset="0"/>
                <a:cs typeface="Times New Roman" panose="02020603050405020304" pitchFamily="18" charset="0"/>
              </a:rPr>
              <a:t>.</a:t>
            </a:r>
          </a:p>
          <a:p>
            <a:pPr eaLnBrk="1" hangingPunct="1"/>
            <a:endParaRPr lang="en-US" altLang="en-US" sz="2400" b="1" dirty="0">
              <a:solidFill>
                <a:srgbClr val="083763"/>
              </a:solidFill>
              <a:latin typeface="Times New Roman" panose="02020603050405020304" pitchFamily="18" charset="0"/>
              <a:cs typeface="Times New Roman" panose="02020603050405020304" pitchFamily="18" charset="0"/>
            </a:endParaRPr>
          </a:p>
        </p:txBody>
      </p:sp>
      <p:sp>
        <p:nvSpPr>
          <p:cNvPr id="81923" name="TextBox 4"/>
          <p:cNvSpPr txBox="1">
            <a:spLocks noChangeArrowheads="1"/>
          </p:cNvSpPr>
          <p:nvPr/>
        </p:nvSpPr>
        <p:spPr bwMode="auto">
          <a:xfrm>
            <a:off x="-13252" y="1490532"/>
            <a:ext cx="11049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600" b="1" dirty="0">
                <a:latin typeface="Constantia" panose="02030602050306030303" pitchFamily="18" charset="0"/>
              </a:rPr>
              <a:t>In-Text Citation Style  </a:t>
            </a:r>
            <a:r>
              <a:rPr lang="en-US" altLang="en-US" sz="2600" b="1" dirty="0">
                <a:solidFill>
                  <a:srgbClr val="FF0000"/>
                </a:solidFill>
                <a:latin typeface="Constantia" panose="02030602050306030303" pitchFamily="18" charset="0"/>
              </a:rPr>
              <a:t>(Author’s last name, Year, Page no)</a:t>
            </a:r>
            <a:r>
              <a:rPr lang="en-US" altLang="en-US" sz="2600" b="1" dirty="0">
                <a:solidFill>
                  <a:schemeClr val="tx2"/>
                </a:solidFill>
                <a:latin typeface="Constantia" panose="02030602050306030303" pitchFamily="18" charset="0"/>
              </a:rPr>
              <a:t> </a:t>
            </a:r>
          </a:p>
        </p:txBody>
      </p:sp>
      <p:sp>
        <p:nvSpPr>
          <p:cNvPr id="4" name="Rounded Rectangle 5"/>
          <p:cNvSpPr/>
          <p:nvPr/>
        </p:nvSpPr>
        <p:spPr>
          <a:xfrm>
            <a:off x="2819400" y="5867400"/>
            <a:ext cx="6324600" cy="990600"/>
          </a:xfrm>
          <a:prstGeom prst="roundRect">
            <a:avLst/>
          </a:prstGeom>
          <a:gradFill flip="none" rotWithShape="1">
            <a:gsLst>
              <a:gs pos="0">
                <a:schemeClr val="accent1">
                  <a:tint val="66000"/>
                  <a:satMod val="160000"/>
                  <a:alpha val="54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rgbClr val="002060"/>
                </a:solidFill>
              </a:rPr>
              <a:t>listing is in an alphabetical order, and each item is separated by a semicolon </a:t>
            </a:r>
          </a:p>
        </p:txBody>
      </p:sp>
      <p:cxnSp>
        <p:nvCxnSpPr>
          <p:cNvPr id="81925" name="Straight Arrow Connector 8"/>
          <p:cNvCxnSpPr>
            <a:cxnSpLocks noChangeShapeType="1"/>
          </p:cNvCxnSpPr>
          <p:nvPr/>
        </p:nvCxnSpPr>
        <p:spPr bwMode="auto">
          <a:xfrm flipH="1" flipV="1">
            <a:off x="7848600" y="5715000"/>
            <a:ext cx="762000" cy="152400"/>
          </a:xfrm>
          <a:prstGeom prst="straightConnector1">
            <a:avLst/>
          </a:prstGeom>
          <a:noFill/>
          <a:ln w="50800"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12294" name="Rectangle 2"/>
          <p:cNvSpPr>
            <a:spLocks noChangeArrowheads="1"/>
          </p:cNvSpPr>
          <p:nvPr/>
        </p:nvSpPr>
        <p:spPr bwMode="auto">
          <a:xfrm>
            <a:off x="723900" y="189082"/>
            <a:ext cx="84582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3600" dirty="0">
                <a:solidFill>
                  <a:srgbClr val="0033CC"/>
                </a:solidFill>
                <a:latin typeface="Times New Roman" panose="02020603050405020304" pitchFamily="18" charset="0"/>
                <a:cs typeface="Times New Roman" panose="02020603050405020304" pitchFamily="18" charset="0"/>
              </a:rPr>
              <a:t>In Text Citation</a:t>
            </a:r>
          </a:p>
          <a:p>
            <a:pPr algn="ctr" eaLnBrk="1" hangingPunct="1"/>
            <a:r>
              <a:rPr lang="en-US" altLang="en-US" sz="3200" b="1" dirty="0">
                <a:solidFill>
                  <a:srgbClr val="7B9899"/>
                </a:solidFill>
                <a:latin typeface="Georgia" panose="02040502050405020303" pitchFamily="18" charset="0"/>
              </a:rPr>
              <a:t> </a:t>
            </a:r>
            <a:r>
              <a:rPr lang="en-US" altLang="en-US" sz="2400" b="1" dirty="0">
                <a:latin typeface="Georgia" panose="02040502050405020303" pitchFamily="18" charset="0"/>
              </a:rPr>
              <a:t>APA Style (</a:t>
            </a:r>
            <a:r>
              <a:rPr lang="en-GB" altLang="en-US" sz="2400" b="1" dirty="0">
                <a:latin typeface="Georgia" panose="02040502050405020303" pitchFamily="18" charset="0"/>
              </a:rPr>
              <a:t>American Psychological Association</a:t>
            </a:r>
            <a:r>
              <a:rPr lang="en-US" altLang="en-US" sz="2400" b="1" dirty="0">
                <a:latin typeface="Georgia" panose="02040502050405020303" pitchFamily="18" charset="0"/>
              </a:rPr>
              <a:t>)</a:t>
            </a:r>
          </a:p>
        </p:txBody>
      </p:sp>
    </p:spTree>
    <p:extLst>
      <p:ext uri="{BB962C8B-B14F-4D97-AF65-F5344CB8AC3E}">
        <p14:creationId xmlns:p14="http://schemas.microsoft.com/office/powerpoint/2010/main" val="302394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blinds(horizontal)">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blinds(horizontal)">
                                      <p:cBhvr>
                                        <p:cTn id="12" dur="500"/>
                                        <p:tgtEl>
                                          <p:spTgt spid="122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body" sz="half" idx="4294967295"/>
          </p:nvPr>
        </p:nvSpPr>
        <p:spPr>
          <a:xfrm>
            <a:off x="1143000" y="1524000"/>
            <a:ext cx="7775575" cy="4616648"/>
          </a:xfrm>
          <a:noFill/>
        </p:spPr>
        <p:txBody>
          <a:bodyPr wrap="square">
            <a:spAutoFit/>
          </a:bodyPr>
          <a:lstStyle/>
          <a:p>
            <a:pPr marL="357188" indent="-357188" eaLnBrk="1" hangingPunct="1">
              <a:spcBef>
                <a:spcPct val="25000"/>
              </a:spcBef>
              <a:buFont typeface="Wingdings 2" panose="05020102010507070707" pitchFamily="18" charset="2"/>
              <a:buNone/>
            </a:pPr>
            <a:r>
              <a:rPr lang="en-US" altLang="ar-EG" sz="2400" dirty="0">
                <a:solidFill>
                  <a:srgbClr val="000000"/>
                </a:solidFill>
                <a:latin typeface="Arial" panose="020B0604020202020204" pitchFamily="34" charset="0"/>
                <a:cs typeface="Arial" panose="020B0604020202020204" pitchFamily="34" charset="0"/>
              </a:rPr>
              <a:t>1. To provide background information that is relevant to the writer’s topic</a:t>
            </a:r>
            <a:endParaRPr lang="en-US" altLang="ar-EG" sz="2400" dirty="0">
              <a:latin typeface="Arial" panose="020B0604020202020204" pitchFamily="34" charset="0"/>
              <a:cs typeface="Arial" panose="020B0604020202020204" pitchFamily="34" charset="0"/>
            </a:endParaRPr>
          </a:p>
          <a:p>
            <a:pPr marL="357188" indent="-357188" eaLnBrk="1" hangingPunct="1">
              <a:spcBef>
                <a:spcPct val="25000"/>
              </a:spcBef>
              <a:buFont typeface="Wingdings 2" panose="05020102010507070707" pitchFamily="18" charset="2"/>
              <a:buNone/>
            </a:pPr>
            <a:r>
              <a:rPr lang="en-GB" altLang="ar-EG" sz="2400" dirty="0">
                <a:latin typeface="Arial" panose="020B0604020202020204" pitchFamily="34" charset="0"/>
                <a:cs typeface="Arial" panose="020B0604020202020204" pitchFamily="34" charset="0"/>
              </a:rPr>
              <a:t>2. To provide supporting details</a:t>
            </a:r>
          </a:p>
          <a:p>
            <a:pPr marL="357188" indent="-357188" eaLnBrk="1" hangingPunct="1">
              <a:spcBef>
                <a:spcPct val="25000"/>
              </a:spcBef>
              <a:buFont typeface="Wingdings 2" panose="05020102010507070707" pitchFamily="18" charset="2"/>
              <a:buNone/>
            </a:pPr>
            <a:r>
              <a:rPr lang="en-GB" altLang="ar-EG" sz="2400" dirty="0">
                <a:latin typeface="Arial" panose="020B0604020202020204" pitchFamily="34" charset="0"/>
                <a:cs typeface="Arial" panose="020B0604020202020204" pitchFamily="34" charset="0"/>
              </a:rPr>
              <a:t>3. To expand the breadth or depth of writer’s report </a:t>
            </a:r>
          </a:p>
          <a:p>
            <a:pPr marL="357188" indent="-357188" eaLnBrk="1" hangingPunct="1">
              <a:spcBef>
                <a:spcPct val="25000"/>
              </a:spcBef>
              <a:buFont typeface="Wingdings 2" panose="05020102010507070707" pitchFamily="18" charset="2"/>
              <a:buNone/>
            </a:pPr>
            <a:r>
              <a:rPr lang="en-GB" altLang="ar-EG" sz="2400" dirty="0">
                <a:latin typeface="Arial" panose="020B0604020202020204" pitchFamily="34" charset="0"/>
                <a:cs typeface="Arial" panose="020B0604020202020204" pitchFamily="34" charset="0"/>
              </a:rPr>
              <a:t>4. To give examples of several points of view on writer’s ideas</a:t>
            </a:r>
          </a:p>
          <a:p>
            <a:pPr marL="357188" indent="-357188" eaLnBrk="1" hangingPunct="1">
              <a:spcBef>
                <a:spcPct val="25000"/>
              </a:spcBef>
              <a:buFont typeface="Wingdings 2" panose="05020102010507070707" pitchFamily="18" charset="2"/>
              <a:buNone/>
            </a:pPr>
            <a:r>
              <a:rPr lang="en-US" altLang="ar-EG" sz="2400" dirty="0">
                <a:latin typeface="Arial" panose="020B0604020202020204" pitchFamily="34" charset="0"/>
                <a:cs typeface="Arial" panose="020B0604020202020204" pitchFamily="34" charset="0"/>
              </a:rPr>
              <a:t>5. </a:t>
            </a:r>
            <a:r>
              <a:rPr lang="en-GB" altLang="ar-EG" sz="2400" dirty="0">
                <a:latin typeface="Arial" panose="020B0604020202020204" pitchFamily="34" charset="0"/>
                <a:cs typeface="Arial" panose="020B0604020202020204" pitchFamily="34" charset="0"/>
              </a:rPr>
              <a:t>To refer to other writers’ work that leads up to the ideas presented in the technical report</a:t>
            </a:r>
          </a:p>
          <a:p>
            <a:pPr marL="357188" indent="-357188" eaLnBrk="1" hangingPunct="1">
              <a:spcBef>
                <a:spcPct val="25000"/>
              </a:spcBef>
              <a:buFont typeface="Wingdings 2" panose="05020102010507070707" pitchFamily="18" charset="2"/>
              <a:buNone/>
            </a:pPr>
            <a:r>
              <a:rPr lang="en-GB" altLang="ar-EG" sz="2400" dirty="0">
                <a:latin typeface="Arial" panose="020B0604020202020204" pitchFamily="34" charset="0"/>
                <a:cs typeface="Arial" panose="020B0604020202020204" pitchFamily="34" charset="0"/>
              </a:rPr>
              <a:t>6. To call attention to the position that the writer agrees or disagrees with in the technical report (to add credibility to the technical report)</a:t>
            </a:r>
          </a:p>
        </p:txBody>
      </p:sp>
      <p:sp>
        <p:nvSpPr>
          <p:cNvPr id="7171" name="Title 1"/>
          <p:cNvSpPr>
            <a:spLocks/>
          </p:cNvSpPr>
          <p:nvPr/>
        </p:nvSpPr>
        <p:spPr bwMode="auto">
          <a:xfrm>
            <a:off x="1142999" y="228600"/>
            <a:ext cx="7693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Why Integrate Resources?</a:t>
            </a:r>
          </a:p>
        </p:txBody>
      </p:sp>
    </p:spTree>
    <p:extLst>
      <p:ext uri="{BB962C8B-B14F-4D97-AF65-F5344CB8AC3E}">
        <p14:creationId xmlns:p14="http://schemas.microsoft.com/office/powerpoint/2010/main" val="120107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p:cNvSpPr>
          <p:nvPr/>
        </p:nvSpPr>
        <p:spPr bwMode="auto">
          <a:xfrm>
            <a:off x="1066799" y="104775"/>
            <a:ext cx="77692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Techniques to Integrate Borrowed Text: Information, Phrases, Ideas</a:t>
            </a:r>
          </a:p>
        </p:txBody>
      </p:sp>
      <p:sp>
        <p:nvSpPr>
          <p:cNvPr id="8195" name="Content Placeholder 1"/>
          <p:cNvSpPr>
            <a:spLocks/>
          </p:cNvSpPr>
          <p:nvPr/>
        </p:nvSpPr>
        <p:spPr bwMode="auto">
          <a:xfrm>
            <a:off x="301624" y="1447800"/>
            <a:ext cx="89947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1"/>
              </a:buClr>
              <a:buSzPct val="85000"/>
              <a:buFont typeface="Wingdings 2" panose="05020102010507070707" pitchFamily="18" charset="2"/>
              <a:buNone/>
            </a:pPr>
            <a:r>
              <a:rPr lang="en-GB" altLang="ar-EG" sz="2200" b="1" dirty="0">
                <a:solidFill>
                  <a:srgbClr val="A50021"/>
                </a:solidFill>
              </a:rPr>
              <a:t>1. Quotation (word-by-word match of writing of others)</a:t>
            </a:r>
          </a:p>
          <a:p>
            <a:pPr eaLnBrk="1" hangingPunct="1">
              <a:buClr>
                <a:schemeClr val="accent1"/>
              </a:buClr>
              <a:buSzPct val="85000"/>
              <a:buFont typeface="Wingdings 2" panose="05020102010507070707" pitchFamily="18" charset="2"/>
              <a:buNone/>
            </a:pPr>
            <a:r>
              <a:rPr lang="en-GB" altLang="ar-EG" sz="2200" b="1" dirty="0"/>
              <a:t>	     </a:t>
            </a:r>
            <a:r>
              <a:rPr lang="en-GB" altLang="ar-EG" sz="2200" dirty="0"/>
              <a:t>- Use “exact words” of the borrowed text.</a:t>
            </a:r>
          </a:p>
          <a:p>
            <a:pPr eaLnBrk="1" hangingPunct="1">
              <a:buClr>
                <a:schemeClr val="accent1"/>
              </a:buClr>
              <a:buSzPct val="85000"/>
              <a:buFont typeface="Wingdings 2" panose="05020102010507070707" pitchFamily="18" charset="2"/>
              <a:buNone/>
            </a:pPr>
            <a:r>
              <a:rPr lang="en-GB" altLang="ar-EG" sz="2200" dirty="0"/>
              <a:t>	     - Use quotation marks to surround the borrowed text.</a:t>
            </a:r>
          </a:p>
          <a:p>
            <a:pPr eaLnBrk="1" hangingPunct="1">
              <a:buClr>
                <a:schemeClr val="accent1"/>
              </a:buClr>
              <a:buSzPct val="85000"/>
              <a:buFont typeface="Wingdings 2" panose="05020102010507070707" pitchFamily="18" charset="2"/>
              <a:buNone/>
            </a:pPr>
            <a:r>
              <a:rPr lang="en-US" altLang="ar-EG" sz="2200" dirty="0"/>
              <a:t>	     - Introduce the quoted text and show its relation with your writing.</a:t>
            </a:r>
          </a:p>
          <a:p>
            <a:pPr eaLnBrk="1" hangingPunct="1">
              <a:buClr>
                <a:schemeClr val="accent1"/>
              </a:buClr>
              <a:buSzPct val="85000"/>
              <a:buFont typeface="Wingdings 2" panose="05020102010507070707" pitchFamily="18" charset="2"/>
              <a:buNone/>
            </a:pPr>
            <a:r>
              <a:rPr lang="en-US" altLang="ar-EG" sz="2200" dirty="0"/>
              <a:t>	     - Applied for a short segment of the borrowed text.</a:t>
            </a:r>
            <a:endParaRPr lang="en-GB" altLang="ar-EG" sz="2200" dirty="0"/>
          </a:p>
          <a:p>
            <a:pPr eaLnBrk="1" hangingPunct="1">
              <a:spcBef>
                <a:spcPct val="50000"/>
              </a:spcBef>
              <a:buClr>
                <a:schemeClr val="accent1"/>
              </a:buClr>
              <a:buSzPct val="85000"/>
              <a:buFont typeface="Wingdings 2" panose="05020102010507070707" pitchFamily="18" charset="2"/>
              <a:buNone/>
            </a:pPr>
            <a:r>
              <a:rPr lang="en-GB" altLang="ar-EG" sz="2200" b="1" dirty="0">
                <a:solidFill>
                  <a:srgbClr val="A50021"/>
                </a:solidFill>
              </a:rPr>
              <a:t>2. Paraphrasing (new expression of writing of others)</a:t>
            </a:r>
          </a:p>
          <a:p>
            <a:pPr eaLnBrk="1" hangingPunct="1">
              <a:buClr>
                <a:schemeClr val="accent1"/>
              </a:buClr>
              <a:buSzPct val="85000"/>
              <a:buFont typeface="Wingdings 2" panose="05020102010507070707" pitchFamily="18" charset="2"/>
              <a:buNone/>
            </a:pPr>
            <a:r>
              <a:rPr lang="en-GB" altLang="ar-EG" sz="2200" b="1" dirty="0"/>
              <a:t>	     </a:t>
            </a:r>
            <a:r>
              <a:rPr lang="en-GB" altLang="ar-EG" sz="2200" dirty="0"/>
              <a:t>- Use your own words and structure to re-write the borrowed text.</a:t>
            </a:r>
          </a:p>
          <a:p>
            <a:pPr eaLnBrk="1" hangingPunct="1">
              <a:buClr>
                <a:schemeClr val="accent1"/>
              </a:buClr>
              <a:buSzPct val="85000"/>
              <a:buFont typeface="Wingdings 2" panose="05020102010507070707" pitchFamily="18" charset="2"/>
              <a:buNone/>
            </a:pPr>
            <a:r>
              <a:rPr lang="en-US" altLang="ar-EG" sz="2200" dirty="0"/>
              <a:t>	     - Retain message, ideas, details, and sequence of borrowed text.</a:t>
            </a:r>
          </a:p>
          <a:p>
            <a:pPr eaLnBrk="1" hangingPunct="1">
              <a:buClr>
                <a:schemeClr val="accent1"/>
              </a:buClr>
              <a:buSzPct val="85000"/>
              <a:buFont typeface="Wingdings 2" panose="05020102010507070707" pitchFamily="18" charset="2"/>
              <a:buNone/>
            </a:pPr>
            <a:r>
              <a:rPr lang="en-US" altLang="ar-EG" sz="2200" dirty="0"/>
              <a:t>	     - Applied for an entire passage.</a:t>
            </a:r>
            <a:endParaRPr lang="en-GB" altLang="ar-EG" sz="2200" dirty="0"/>
          </a:p>
          <a:p>
            <a:pPr eaLnBrk="1" hangingPunct="1">
              <a:spcBef>
                <a:spcPct val="50000"/>
              </a:spcBef>
              <a:buClr>
                <a:schemeClr val="accent1"/>
              </a:buClr>
              <a:buSzPct val="85000"/>
              <a:buFont typeface="Wingdings 2" panose="05020102010507070707" pitchFamily="18" charset="2"/>
              <a:buNone/>
            </a:pPr>
            <a:r>
              <a:rPr lang="en-GB" altLang="ar-EG" sz="2200" b="1" dirty="0">
                <a:solidFill>
                  <a:srgbClr val="A50021"/>
                </a:solidFill>
              </a:rPr>
              <a:t>3. Summarizing (outline of writing of others)</a:t>
            </a:r>
          </a:p>
          <a:p>
            <a:pPr eaLnBrk="1" hangingPunct="1">
              <a:buClr>
                <a:schemeClr val="accent1"/>
              </a:buClr>
              <a:buSzPct val="85000"/>
              <a:buFont typeface="Wingdings 2" panose="05020102010507070707" pitchFamily="18" charset="2"/>
              <a:buNone/>
            </a:pPr>
            <a:r>
              <a:rPr lang="en-GB" altLang="ar-EG" sz="2200" b="1" dirty="0"/>
              <a:t>	     </a:t>
            </a:r>
            <a:r>
              <a:rPr lang="en-GB" altLang="ar-EG" sz="2200" dirty="0"/>
              <a:t>- Use your own words and structure to re-write the borrowed text.</a:t>
            </a:r>
          </a:p>
          <a:p>
            <a:pPr eaLnBrk="1" hangingPunct="1">
              <a:buClr>
                <a:schemeClr val="accent1"/>
              </a:buClr>
              <a:buSzPct val="85000"/>
              <a:buFont typeface="Wingdings 2" panose="05020102010507070707" pitchFamily="18" charset="2"/>
              <a:buNone/>
            </a:pPr>
            <a:r>
              <a:rPr lang="en-US" altLang="ar-EG" sz="2200" dirty="0"/>
              <a:t>	     - Retain message and main ideas of borrowed text.</a:t>
            </a:r>
          </a:p>
          <a:p>
            <a:pPr eaLnBrk="1" hangingPunct="1">
              <a:buClr>
                <a:schemeClr val="accent1"/>
              </a:buClr>
              <a:buSzPct val="85000"/>
              <a:buFont typeface="Wingdings 2" panose="05020102010507070707" pitchFamily="18" charset="2"/>
              <a:buNone/>
            </a:pPr>
            <a:r>
              <a:rPr lang="en-US" altLang="ar-EG" sz="2200" dirty="0"/>
              <a:t>	     - Applied for one or more passages from one or more resources.</a:t>
            </a:r>
          </a:p>
        </p:txBody>
      </p:sp>
    </p:spTree>
    <p:extLst>
      <p:ext uri="{BB962C8B-B14F-4D97-AF65-F5344CB8AC3E}">
        <p14:creationId xmlns:p14="http://schemas.microsoft.com/office/powerpoint/2010/main" val="293358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p:cNvSpPr>
          <p:nvPr/>
        </p:nvSpPr>
        <p:spPr bwMode="auto">
          <a:xfrm>
            <a:off x="1142999" y="104775"/>
            <a:ext cx="7693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Techniques to Integrate Borrowed Text: Information, Phrases, Ideas</a:t>
            </a:r>
          </a:p>
        </p:txBody>
      </p:sp>
      <p:sp>
        <p:nvSpPr>
          <p:cNvPr id="9219" name="Content Placeholder 1"/>
          <p:cNvSpPr>
            <a:spLocks/>
          </p:cNvSpPr>
          <p:nvPr/>
        </p:nvSpPr>
        <p:spPr bwMode="auto">
          <a:xfrm>
            <a:off x="301625" y="1447800"/>
            <a:ext cx="8763000" cy="510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1"/>
              </a:buClr>
              <a:buSzPct val="85000"/>
              <a:buFont typeface="Wingdings 2" panose="05020102010507070707" pitchFamily="18" charset="2"/>
              <a:buNone/>
            </a:pPr>
            <a:r>
              <a:rPr lang="en-GB" altLang="ar-EG" sz="2100" b="1" dirty="0">
                <a:solidFill>
                  <a:srgbClr val="A50021"/>
                </a:solidFill>
              </a:rPr>
              <a:t>          Guidelines</a:t>
            </a:r>
          </a:p>
          <a:p>
            <a:pPr lvl="1" eaLnBrk="1" hangingPunct="1">
              <a:buClr>
                <a:schemeClr val="accent1"/>
              </a:buClr>
              <a:buSzPct val="85000"/>
              <a:buFont typeface="Wingdings 2" panose="05020102010507070707" pitchFamily="18" charset="2"/>
              <a:buNone/>
            </a:pPr>
            <a:r>
              <a:rPr lang="en-GB" altLang="ar-EG" sz="2100" b="1" dirty="0"/>
              <a:t>	</a:t>
            </a:r>
            <a:r>
              <a:rPr lang="en-GB" altLang="ar-EG" sz="2100" dirty="0"/>
              <a:t>- Proper paraphrasing is a genuinely new expression, not merely a trivial rewording of the original passage. Thus, it is vital that the structure and the vocabulary are not too similar to the original. </a:t>
            </a:r>
          </a:p>
          <a:p>
            <a:pPr lvl="1" eaLnBrk="1" hangingPunct="1">
              <a:spcBef>
                <a:spcPct val="50000"/>
              </a:spcBef>
              <a:buClr>
                <a:schemeClr val="accent1"/>
              </a:buClr>
              <a:buSzPct val="85000"/>
              <a:buFont typeface="Wingdings 2" panose="05020102010507070707" pitchFamily="18" charset="2"/>
              <a:buNone/>
            </a:pPr>
            <a:r>
              <a:rPr lang="en-US" altLang="ar-EG" sz="2100" dirty="0"/>
              <a:t>	- Unacceptable</a:t>
            </a:r>
            <a:r>
              <a:rPr lang="en-GB" altLang="ar-EG" sz="2100" dirty="0"/>
              <a:t> paraphrase is usually caused by making only superficial changes to the borrowed text, such as replacing some of the words with synonyms or changing the sentence order (the paraphrase remains so close to borrowed text). It shows the student does not understand the borrowed text.</a:t>
            </a:r>
          </a:p>
          <a:p>
            <a:pPr lvl="1" eaLnBrk="1" hangingPunct="1">
              <a:spcBef>
                <a:spcPct val="50000"/>
              </a:spcBef>
              <a:buClr>
                <a:schemeClr val="accent1"/>
              </a:buClr>
              <a:buSzPct val="85000"/>
              <a:buFont typeface="Wingdings 2" panose="05020102010507070707" pitchFamily="18" charset="2"/>
              <a:buNone/>
            </a:pPr>
            <a:r>
              <a:rPr lang="en-GB" altLang="ar-EG" sz="2100" dirty="0"/>
              <a:t>	- Summaries are significantly shorter than the borrowed text and take a broad overview.</a:t>
            </a:r>
          </a:p>
          <a:p>
            <a:pPr lvl="1" eaLnBrk="1" hangingPunct="1">
              <a:spcBef>
                <a:spcPct val="50000"/>
              </a:spcBef>
              <a:buClr>
                <a:schemeClr val="accent1"/>
              </a:buClr>
              <a:buSzPct val="85000"/>
              <a:buFont typeface="Wingdings 2" panose="05020102010507070707" pitchFamily="18" charset="2"/>
              <a:buNone/>
            </a:pPr>
            <a:r>
              <a:rPr lang="en-US" altLang="ar-EG" sz="2100" dirty="0"/>
              <a:t>	- </a:t>
            </a:r>
            <a:r>
              <a:rPr lang="en-GB" altLang="ar-EG" sz="2100" dirty="0"/>
              <a:t>Avoid interjecting your own analysis or opinions when paraphrasing or summarizing. Your analysis or opinion can be followed after that. </a:t>
            </a:r>
            <a:endParaRPr lang="en-US" altLang="ar-EG" sz="2100" dirty="0"/>
          </a:p>
        </p:txBody>
      </p:sp>
    </p:spTree>
    <p:extLst>
      <p:ext uri="{BB962C8B-B14F-4D97-AF65-F5344CB8AC3E}">
        <p14:creationId xmlns:p14="http://schemas.microsoft.com/office/powerpoint/2010/main" val="47274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228600" y="1519238"/>
            <a:ext cx="8839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7188" indent="-3571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ar-EG" sz="2200" dirty="0"/>
              <a:t>1. Read passage several times until you understand it as a whole. </a:t>
            </a:r>
          </a:p>
          <a:p>
            <a:pPr lvl="1" eaLnBrk="1" hangingPunct="1"/>
            <a:r>
              <a:rPr lang="en-US" altLang="ar-EG" sz="2100" dirty="0">
                <a:solidFill>
                  <a:srgbClr val="A50021"/>
                </a:solidFill>
              </a:rPr>
              <a:t>	- Do not </a:t>
            </a:r>
            <a:r>
              <a:rPr lang="en-GB" altLang="ar-EG" sz="2100" dirty="0">
                <a:solidFill>
                  <a:srgbClr val="A50021"/>
                </a:solidFill>
              </a:rPr>
              <a:t>pause to write down specific ideas or phrases</a:t>
            </a:r>
          </a:p>
          <a:p>
            <a:pPr lvl="1" eaLnBrk="1" hangingPunct="1"/>
            <a:r>
              <a:rPr lang="en-GB" altLang="ar-EG" sz="2100" dirty="0">
                <a:solidFill>
                  <a:srgbClr val="A50021"/>
                </a:solidFill>
              </a:rPr>
              <a:t>	-  Do not copy slabs of text or phrases from passage</a:t>
            </a:r>
          </a:p>
          <a:p>
            <a:pPr lvl="1" eaLnBrk="1" hangingPunct="1"/>
            <a:r>
              <a:rPr lang="en-GB" altLang="ar-EG" sz="2100" dirty="0">
                <a:solidFill>
                  <a:srgbClr val="A50021"/>
                </a:solidFill>
              </a:rPr>
              <a:t>	- Without understanding, you will only end up copying passage</a:t>
            </a:r>
          </a:p>
          <a:p>
            <a:pPr lvl="1" eaLnBrk="1" hangingPunct="1"/>
            <a:endParaRPr lang="en-US" altLang="ar-EG" sz="2100" dirty="0">
              <a:solidFill>
                <a:srgbClr val="A50021"/>
              </a:solidFill>
            </a:endParaRPr>
          </a:p>
          <a:p>
            <a:pPr eaLnBrk="1" hangingPunct="1"/>
            <a:r>
              <a:rPr lang="en-GB" altLang="ar-EG" sz="2200" dirty="0"/>
              <a:t>2. Put passage aside so you can not read it, and then rewrite the borrowed text in your own words as if you are restating original passage to someone else who is unfamiliar with it.</a:t>
            </a:r>
          </a:p>
          <a:p>
            <a:pPr lvl="1" eaLnBrk="1" hangingPunct="1"/>
            <a:r>
              <a:rPr lang="en-GB" altLang="ar-EG" sz="2100" dirty="0">
                <a:solidFill>
                  <a:srgbClr val="A50021"/>
                </a:solidFill>
              </a:rPr>
              <a:t>	- Paraphrasing: focus on ideas, details, and sequence</a:t>
            </a:r>
          </a:p>
          <a:p>
            <a:pPr lvl="1" eaLnBrk="1" hangingPunct="1"/>
            <a:r>
              <a:rPr lang="en-GB" altLang="ar-EG" sz="2100" dirty="0">
                <a:solidFill>
                  <a:srgbClr val="A50021"/>
                </a:solidFill>
              </a:rPr>
              <a:t>	- Summarizing: focus on ideas only</a:t>
            </a:r>
          </a:p>
          <a:p>
            <a:pPr lvl="1" eaLnBrk="1" hangingPunct="1"/>
            <a:endParaRPr lang="en-US" altLang="ar-EG" sz="2100" dirty="0">
              <a:solidFill>
                <a:srgbClr val="A50021"/>
              </a:solidFill>
            </a:endParaRPr>
          </a:p>
          <a:p>
            <a:pPr eaLnBrk="1" hangingPunct="1"/>
            <a:r>
              <a:rPr lang="en-GB" altLang="ar-EG" sz="2200" dirty="0">
                <a:solidFill>
                  <a:srgbClr val="000000"/>
                </a:solidFill>
              </a:rPr>
              <a:t>3. Check your version of writing against original passage</a:t>
            </a:r>
          </a:p>
          <a:p>
            <a:pPr lvl="1" eaLnBrk="1" hangingPunct="1"/>
            <a:r>
              <a:rPr lang="en-GB" altLang="ar-EG" sz="2100" dirty="0">
                <a:solidFill>
                  <a:srgbClr val="A50021"/>
                </a:solidFill>
              </a:rPr>
              <a:t>	- Your writing captures the full meaning of passage</a:t>
            </a:r>
          </a:p>
          <a:p>
            <a:pPr lvl="1" eaLnBrk="1" hangingPunct="1"/>
            <a:r>
              <a:rPr lang="en-GB" altLang="ar-EG" sz="2100" dirty="0">
                <a:solidFill>
                  <a:srgbClr val="A50021"/>
                </a:solidFill>
              </a:rPr>
              <a:t>	- Your writing accurately includes all vital information in a new form. </a:t>
            </a:r>
          </a:p>
          <a:p>
            <a:pPr lvl="1" eaLnBrk="1" hangingPunct="1"/>
            <a:r>
              <a:rPr lang="en-GB" altLang="ar-EG" sz="2100" dirty="0">
                <a:solidFill>
                  <a:srgbClr val="A50021"/>
                </a:solidFill>
              </a:rPr>
              <a:t>	- Your writing does not contain exact phrases from passage</a:t>
            </a:r>
          </a:p>
        </p:txBody>
      </p:sp>
      <p:sp>
        <p:nvSpPr>
          <p:cNvPr id="10243" name="Title 1"/>
          <p:cNvSpPr>
            <a:spLocks/>
          </p:cNvSpPr>
          <p:nvPr/>
        </p:nvSpPr>
        <p:spPr bwMode="auto">
          <a:xfrm>
            <a:off x="1066799" y="104775"/>
            <a:ext cx="77692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Good Practice for Effective Paraphrasing and Summarizing</a:t>
            </a:r>
          </a:p>
        </p:txBody>
      </p:sp>
    </p:spTree>
    <p:extLst>
      <p:ext uri="{BB962C8B-B14F-4D97-AF65-F5344CB8AC3E}">
        <p14:creationId xmlns:p14="http://schemas.microsoft.com/office/powerpoint/2010/main" val="134134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57200" y="3733800"/>
            <a:ext cx="86106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300"/>
              <a:t>Recent advances in robot engineering has significantly improved the performance of robots, as stated by Wagner in describing a new robot that it can </a:t>
            </a:r>
            <a:r>
              <a:rPr lang="en-US" altLang="ar-EG" sz="2300" b="1">
                <a:solidFill>
                  <a:srgbClr val="000099"/>
                </a:solidFill>
              </a:rPr>
              <a:t>“ </a:t>
            </a:r>
            <a:r>
              <a:rPr lang="en-US" altLang="ar-EG" sz="2300" b="1">
                <a:solidFill>
                  <a:srgbClr val="FF0000"/>
                </a:solidFill>
              </a:rPr>
              <a:t>walk, run or climb on rough terrain while carrying large loads of equipment </a:t>
            </a:r>
            <a:r>
              <a:rPr lang="en-US" altLang="ar-EG" sz="2300" b="1">
                <a:solidFill>
                  <a:srgbClr val="000099"/>
                </a:solidFill>
              </a:rPr>
              <a:t>”</a:t>
            </a:r>
            <a:r>
              <a:rPr lang="en-US" altLang="ar-EG" sz="2300"/>
              <a:t> </a:t>
            </a:r>
            <a:r>
              <a:rPr lang="en-US" altLang="ar-EG" sz="2300">
                <a:solidFill>
                  <a:srgbClr val="000099"/>
                </a:solidFill>
              </a:rPr>
              <a:t>(Wagner, 2008)</a:t>
            </a:r>
            <a:r>
              <a:rPr lang="en-US" altLang="ar-EG" sz="2300" b="1"/>
              <a:t>.</a:t>
            </a:r>
          </a:p>
        </p:txBody>
      </p:sp>
      <p:sp>
        <p:nvSpPr>
          <p:cNvPr id="5" name="Rounded Rectangle 4"/>
          <p:cNvSpPr>
            <a:spLocks noChangeArrowheads="1"/>
          </p:cNvSpPr>
          <p:nvPr/>
        </p:nvSpPr>
        <p:spPr bwMode="auto">
          <a:xfrm>
            <a:off x="4038600" y="5486400"/>
            <a:ext cx="1371600" cy="609600"/>
          </a:xfrm>
          <a:prstGeom prst="roundRect">
            <a:avLst>
              <a:gd name="adj" fmla="val 16667"/>
            </a:avLst>
          </a:prstGeom>
          <a:solidFill>
            <a:srgbClr val="CC99FF"/>
          </a:solidFill>
          <a:ln w="25400" algn="ctr">
            <a:solidFill>
              <a:srgbClr val="08509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2000">
                <a:solidFill>
                  <a:srgbClr val="002060"/>
                </a:solidFill>
              </a:rPr>
              <a:t>Quotation marks</a:t>
            </a:r>
          </a:p>
        </p:txBody>
      </p:sp>
      <p:sp>
        <p:nvSpPr>
          <p:cNvPr id="6" name="Rounded Rectangle 5"/>
          <p:cNvSpPr>
            <a:spLocks noChangeArrowheads="1"/>
          </p:cNvSpPr>
          <p:nvPr/>
        </p:nvSpPr>
        <p:spPr bwMode="auto">
          <a:xfrm>
            <a:off x="7620000" y="5257800"/>
            <a:ext cx="1143000" cy="685800"/>
          </a:xfrm>
          <a:prstGeom prst="roundRect">
            <a:avLst>
              <a:gd name="adj" fmla="val 16667"/>
            </a:avLst>
          </a:prstGeom>
          <a:solidFill>
            <a:srgbClr val="CC99FF"/>
          </a:solidFill>
          <a:ln w="25400" algn="ctr">
            <a:solidFill>
              <a:srgbClr val="08509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2000">
                <a:solidFill>
                  <a:srgbClr val="002060"/>
                </a:solidFill>
              </a:rPr>
              <a:t>In-text Citation </a:t>
            </a:r>
          </a:p>
        </p:txBody>
      </p:sp>
      <p:cxnSp>
        <p:nvCxnSpPr>
          <p:cNvPr id="8" name="Straight Arrow Connector 7"/>
          <p:cNvCxnSpPr>
            <a:cxnSpLocks noChangeShapeType="1"/>
            <a:endCxn id="6" idx="1"/>
          </p:cNvCxnSpPr>
          <p:nvPr/>
        </p:nvCxnSpPr>
        <p:spPr bwMode="auto">
          <a:xfrm>
            <a:off x="7086600" y="5181600"/>
            <a:ext cx="520700" cy="419100"/>
          </a:xfrm>
          <a:prstGeom prst="straightConnector1">
            <a:avLst/>
          </a:prstGeom>
          <a:noFill/>
          <a:ln w="25400"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9" name="Straight Arrow Connector 8"/>
          <p:cNvCxnSpPr>
            <a:endCxn id="5" idx="1"/>
          </p:cNvCxnSpPr>
          <p:nvPr/>
        </p:nvCxnSpPr>
        <p:spPr>
          <a:xfrm>
            <a:off x="3352800" y="4724400"/>
            <a:ext cx="673100" cy="106680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271"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1272" name="TextBox 1"/>
          <p:cNvSpPr txBox="1">
            <a:spLocks noChangeArrowheads="1"/>
          </p:cNvSpPr>
          <p:nvPr/>
        </p:nvSpPr>
        <p:spPr bwMode="auto">
          <a:xfrm>
            <a:off x="76200" y="76200"/>
            <a:ext cx="8915400" cy="309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a:solidFill>
                  <a:srgbClr val="003399"/>
                </a:solidFill>
                <a:latin typeface="Constantia" panose="02030602050306030303" pitchFamily="18" charset="0"/>
              </a:rPr>
              <a:t>Original resource: </a:t>
            </a:r>
            <a:r>
              <a:rPr lang="en-US" altLang="ar-EG" sz="1600" b="1">
                <a:solidFill>
                  <a:srgbClr val="083763"/>
                </a:solidFill>
              </a:rPr>
              <a:t>Wagner</a:t>
            </a:r>
            <a:r>
              <a:rPr lang="en-GB" altLang="ar-EG" sz="1600" b="1">
                <a:solidFill>
                  <a:srgbClr val="083763"/>
                </a:solidFill>
              </a:rPr>
              <a:t>, A. (2008). New Developments in Robotics. Computer Simulations, 112, 210-219. Retrieved May 6, 2010, from http://www.comsim.com </a:t>
            </a:r>
            <a:endParaRPr lang="en-US" altLang="ar-EG" sz="1600">
              <a:latin typeface="Constantia" panose="02030602050306030303" pitchFamily="18" charset="0"/>
            </a:endParaRPr>
          </a:p>
          <a:p>
            <a:pPr eaLnBrk="1" hangingPunct="1">
              <a:spcBef>
                <a:spcPct val="55000"/>
              </a:spcBef>
            </a:pPr>
            <a:r>
              <a:rPr lang="en-US" altLang="ar-EG" sz="2400">
                <a:latin typeface="Constantia" panose="02030602050306030303" pitchFamily="18" charset="0"/>
              </a:rPr>
              <a:t>The Big Dog, which is the size of a large dog, can </a:t>
            </a:r>
            <a:r>
              <a:rPr lang="en-US" altLang="ar-EG" sz="2400" b="1">
                <a:solidFill>
                  <a:srgbClr val="FF0000"/>
                </a:solidFill>
                <a:latin typeface="Constantia" panose="02030602050306030303" pitchFamily="18" charset="0"/>
              </a:rPr>
              <a:t>walk, run or climb on rough terrain while carrying large loads of equipment</a:t>
            </a:r>
            <a:r>
              <a:rPr lang="en-US" altLang="ar-EG" sz="2400">
                <a:latin typeface="Constantia" panose="02030602050306030303" pitchFamily="18" charset="0"/>
              </a:rPr>
              <a:t>, according to manufacturer Boston Dynamics, a robotics and human simulations developer.  It has an on-board computer that controls its legs, keeps it balanced to steer and navigate and manages a suite of sensors.</a:t>
            </a:r>
            <a:r>
              <a:rPr lang="en-US" altLang="ar-EG" sz="2200">
                <a:latin typeface="Constantia" panose="02030602050306030303" pitchFamily="18" charset="0"/>
              </a:rPr>
              <a:t> </a:t>
            </a:r>
          </a:p>
        </p:txBody>
      </p:sp>
      <p:cxnSp>
        <p:nvCxnSpPr>
          <p:cNvPr id="3" name="Straight Arrow Connector 8"/>
          <p:cNvCxnSpPr>
            <a:cxnSpLocks noChangeShapeType="1"/>
          </p:cNvCxnSpPr>
          <p:nvPr/>
        </p:nvCxnSpPr>
        <p:spPr bwMode="auto">
          <a:xfrm flipH="1">
            <a:off x="5422900" y="5029200"/>
            <a:ext cx="736600" cy="762000"/>
          </a:xfrm>
          <a:prstGeom prst="straightConnector1">
            <a:avLst/>
          </a:prstGeom>
          <a:noFill/>
          <a:ln w="25400"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11274" name="Content Placeholder 1"/>
          <p:cNvSpPr>
            <a:spLocks/>
          </p:cNvSpPr>
          <p:nvPr/>
        </p:nvSpPr>
        <p:spPr bwMode="auto">
          <a:xfrm>
            <a:off x="152400" y="3276600"/>
            <a:ext cx="853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1"/>
              </a:buClr>
              <a:buSzPct val="85000"/>
              <a:buFont typeface="Wingdings 2" panose="05020102010507070707" pitchFamily="18" charset="2"/>
              <a:buNone/>
            </a:pPr>
            <a:r>
              <a:rPr lang="en-GB" altLang="ar-EG" sz="2200" b="1">
                <a:solidFill>
                  <a:srgbClr val="A50021"/>
                </a:solidFill>
              </a:rPr>
              <a:t>1. Quotation (word-by-word match of writing of others)</a:t>
            </a:r>
          </a:p>
        </p:txBody>
      </p:sp>
      <p:sp>
        <p:nvSpPr>
          <p:cNvPr id="7" name="Rounded Rectangle 5"/>
          <p:cNvSpPr>
            <a:spLocks noChangeArrowheads="1"/>
          </p:cNvSpPr>
          <p:nvPr/>
        </p:nvSpPr>
        <p:spPr bwMode="auto">
          <a:xfrm>
            <a:off x="609600" y="5257800"/>
            <a:ext cx="1371600" cy="685800"/>
          </a:xfrm>
          <a:prstGeom prst="roundRect">
            <a:avLst>
              <a:gd name="adj" fmla="val 16667"/>
            </a:avLst>
          </a:prstGeom>
          <a:solidFill>
            <a:srgbClr val="CC99FF"/>
          </a:solidFill>
          <a:ln w="25400" algn="ctr">
            <a:solidFill>
              <a:srgbClr val="08509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2000">
                <a:solidFill>
                  <a:srgbClr val="002060"/>
                </a:solidFill>
              </a:rPr>
              <a:t>Introduce Quote</a:t>
            </a:r>
          </a:p>
        </p:txBody>
      </p:sp>
      <p:sp>
        <p:nvSpPr>
          <p:cNvPr id="11276" name="AutoShape 15"/>
          <p:cNvSpPr>
            <a:spLocks noChangeArrowheads="1"/>
          </p:cNvSpPr>
          <p:nvPr/>
        </p:nvSpPr>
        <p:spPr bwMode="auto">
          <a:xfrm rot="-334497">
            <a:off x="76200" y="4343400"/>
            <a:ext cx="457200" cy="1600200"/>
          </a:xfrm>
          <a:prstGeom prst="curvedRightArrow">
            <a:avLst>
              <a:gd name="adj1" fmla="val 57361"/>
              <a:gd name="adj2" fmla="val 140000"/>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EG" altLang="ar-EG"/>
          </a:p>
        </p:txBody>
      </p:sp>
    </p:spTree>
    <p:extLst>
      <p:ext uri="{BB962C8B-B14F-4D97-AF65-F5344CB8AC3E}">
        <p14:creationId xmlns:p14="http://schemas.microsoft.com/office/powerpoint/2010/main" val="873797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nodeType="afterGroup">
                            <p:stCondLst>
                              <p:cond delay="5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2000"/>
                                        <p:tgtEl>
                                          <p:spTgt spid="5"/>
                                        </p:tgtEl>
                                      </p:cBhvr>
                                    </p:animEffect>
                                  </p:childTnLst>
                                </p:cTn>
                              </p:par>
                            </p:childTnLst>
                          </p:cTn>
                        </p:par>
                        <p:par>
                          <p:cTn id="20" fill="hold" nodeType="afterGroup">
                            <p:stCondLst>
                              <p:cond delay="25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nodeType="afterGroup">
                            <p:stCondLst>
                              <p:cond delay="3000"/>
                            </p:stCondLst>
                            <p:childTnLst>
                              <p:par>
                                <p:cTn id="25" presetID="14" presetClass="entr" presetSubtype="5"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vertical)">
                                      <p:cBhvr>
                                        <p:cTn id="27" dur="2000"/>
                                        <p:tgtEl>
                                          <p:spTgt spid="6"/>
                                        </p:tgtEl>
                                      </p:cBhvr>
                                    </p:animEffect>
                                  </p:childTnLst>
                                </p:cTn>
                              </p:par>
                            </p:childTnLst>
                          </p:cTn>
                        </p:par>
                        <p:par>
                          <p:cTn id="28" fill="hold" nodeType="afterGroup">
                            <p:stCondLst>
                              <p:cond delay="5000"/>
                            </p:stCondLst>
                            <p:childTnLst>
                              <p:par>
                                <p:cTn id="29" presetID="14" presetClass="entr" presetSubtype="5"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vertical)">
                                      <p:cBhvr>
                                        <p:cTn id="3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57200" y="4495800"/>
            <a:ext cx="8458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ct val="30000"/>
              </a:spcAft>
            </a:pPr>
            <a:r>
              <a:rPr lang="en-US" altLang="ar-EG" sz="2300"/>
              <a:t>The Big Dog is a new robot which can be used to carry equipment in all regions.  It uses its computer for balance while moving and for controlling its on-board sensors </a:t>
            </a:r>
            <a:r>
              <a:rPr lang="en-US" altLang="ar-EG" sz="2300">
                <a:solidFill>
                  <a:srgbClr val="000099"/>
                </a:solidFill>
              </a:rPr>
              <a:t>(Wagner, 2008)</a:t>
            </a:r>
            <a:r>
              <a:rPr lang="en-US" altLang="ar-EG" sz="2300" b="1"/>
              <a:t>.</a:t>
            </a:r>
          </a:p>
        </p:txBody>
      </p:sp>
      <p:sp>
        <p:nvSpPr>
          <p:cNvPr id="12291"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2292" name="TextBox 1"/>
          <p:cNvSpPr txBox="1">
            <a:spLocks noChangeArrowheads="1"/>
          </p:cNvSpPr>
          <p:nvPr/>
        </p:nvSpPr>
        <p:spPr bwMode="auto">
          <a:xfrm>
            <a:off x="76200" y="76200"/>
            <a:ext cx="8915400" cy="309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a:solidFill>
                  <a:srgbClr val="003399"/>
                </a:solidFill>
                <a:latin typeface="Constantia" panose="02030602050306030303" pitchFamily="18" charset="0"/>
              </a:rPr>
              <a:t>Original resource: </a:t>
            </a:r>
            <a:r>
              <a:rPr lang="en-US" altLang="ar-EG" sz="1600" b="1">
                <a:solidFill>
                  <a:srgbClr val="083763"/>
                </a:solidFill>
              </a:rPr>
              <a:t>Wagner</a:t>
            </a:r>
            <a:r>
              <a:rPr lang="en-GB" altLang="ar-EG" sz="1600" b="1">
                <a:solidFill>
                  <a:srgbClr val="083763"/>
                </a:solidFill>
              </a:rPr>
              <a:t>, A. (2008). New Developments in Robotics. Computer Simulations, 112, 210-219. Retrieved May 6, 2010, from http://www.comsim.com </a:t>
            </a:r>
            <a:endParaRPr lang="en-US" altLang="ar-EG" sz="1600">
              <a:latin typeface="Constantia" panose="02030602050306030303" pitchFamily="18" charset="0"/>
            </a:endParaRPr>
          </a:p>
          <a:p>
            <a:pPr eaLnBrk="1" hangingPunct="1">
              <a:spcBef>
                <a:spcPct val="55000"/>
              </a:spcBef>
            </a:pPr>
            <a:r>
              <a:rPr lang="en-US" altLang="ar-EG" sz="2400">
                <a:latin typeface="Constantia" panose="02030602050306030303" pitchFamily="18" charset="0"/>
              </a:rPr>
              <a:t>The Big Dog, which is the size of a large dog, can walk, run or climb on rough terrain while carrying large loads of equipment, according to manufacturer Boston Dynamics, a robotics and human simulations developer.  It has an on-board computer that controls its legs, keeps it balanced to steer and navigate and manages a suite of sensors.</a:t>
            </a:r>
            <a:r>
              <a:rPr lang="en-US" altLang="ar-EG" sz="2200">
                <a:latin typeface="Constantia" panose="02030602050306030303" pitchFamily="18" charset="0"/>
              </a:rPr>
              <a:t> </a:t>
            </a:r>
          </a:p>
        </p:txBody>
      </p:sp>
      <p:sp>
        <p:nvSpPr>
          <p:cNvPr id="12293" name="Content Placeholder 1"/>
          <p:cNvSpPr>
            <a:spLocks/>
          </p:cNvSpPr>
          <p:nvPr/>
        </p:nvSpPr>
        <p:spPr bwMode="auto">
          <a:xfrm>
            <a:off x="152400" y="3276600"/>
            <a:ext cx="85344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SzPct val="85000"/>
              <a:buFont typeface="Wingdings 2" panose="05020102010507070707" pitchFamily="18" charset="2"/>
              <a:buNone/>
            </a:pPr>
            <a:r>
              <a:rPr lang="en-GB" altLang="ar-EG" sz="2200" b="1">
                <a:solidFill>
                  <a:srgbClr val="A50021"/>
                </a:solidFill>
              </a:rPr>
              <a:t>2. Paraphrasing (new expression of writing of others)</a:t>
            </a:r>
          </a:p>
          <a:p>
            <a:pPr eaLnBrk="1" hangingPunct="1">
              <a:buClr>
                <a:schemeClr val="accent1"/>
              </a:buClr>
              <a:buSzPct val="85000"/>
              <a:buFont typeface="Wingdings 2" panose="05020102010507070707" pitchFamily="18" charset="2"/>
              <a:buNone/>
            </a:pPr>
            <a:r>
              <a:rPr lang="en-GB" altLang="ar-EG" sz="2100">
                <a:solidFill>
                  <a:srgbClr val="0033CC"/>
                </a:solidFill>
              </a:rPr>
              <a:t>	Idea(s): Big dog is a new robot</a:t>
            </a:r>
          </a:p>
          <a:p>
            <a:pPr eaLnBrk="1" hangingPunct="1">
              <a:buClr>
                <a:schemeClr val="accent1"/>
              </a:buClr>
              <a:buSzPct val="85000"/>
              <a:buFont typeface="Wingdings 2" panose="05020102010507070707" pitchFamily="18" charset="2"/>
              <a:buNone/>
            </a:pPr>
            <a:r>
              <a:rPr lang="en-GB" altLang="ar-EG" sz="2100">
                <a:solidFill>
                  <a:srgbClr val="0033CC"/>
                </a:solidFill>
              </a:rPr>
              <a:t>	Details: Uses of big dog, and features of big dog</a:t>
            </a:r>
          </a:p>
        </p:txBody>
      </p:sp>
    </p:spTree>
    <p:extLst>
      <p:ext uri="{BB962C8B-B14F-4D97-AF65-F5344CB8AC3E}">
        <p14:creationId xmlns:p14="http://schemas.microsoft.com/office/powerpoint/2010/main" val="3621780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57200" y="4540250"/>
            <a:ext cx="8001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ct val="30000"/>
              </a:spcAft>
            </a:pPr>
            <a:r>
              <a:rPr lang="en-GB" altLang="ar-EG" sz="2300"/>
              <a:t>A new robot, the Big Dog, with advanced feature has been developed for several applications </a:t>
            </a:r>
            <a:r>
              <a:rPr lang="en-GB" altLang="ar-EG" sz="2300">
                <a:solidFill>
                  <a:srgbClr val="000099"/>
                </a:solidFill>
              </a:rPr>
              <a:t>(Wagner, 2008)</a:t>
            </a:r>
            <a:r>
              <a:rPr lang="en-GB" altLang="ar-EG" sz="2300"/>
              <a:t>.</a:t>
            </a:r>
            <a:endParaRPr lang="en-US" altLang="ar-EG" sz="2300"/>
          </a:p>
        </p:txBody>
      </p:sp>
      <p:sp>
        <p:nvSpPr>
          <p:cNvPr id="13315"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3316" name="TextBox 1"/>
          <p:cNvSpPr txBox="1">
            <a:spLocks noChangeArrowheads="1"/>
          </p:cNvSpPr>
          <p:nvPr/>
        </p:nvSpPr>
        <p:spPr bwMode="auto">
          <a:xfrm>
            <a:off x="76200" y="76200"/>
            <a:ext cx="8915400" cy="309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dirty="0">
                <a:solidFill>
                  <a:srgbClr val="003399"/>
                </a:solidFill>
                <a:latin typeface="Constantia" panose="02030602050306030303" pitchFamily="18" charset="0"/>
              </a:rPr>
              <a:t>Original resource: </a:t>
            </a:r>
            <a:r>
              <a:rPr lang="en-US" altLang="ar-EG" sz="1600" b="1" dirty="0">
                <a:solidFill>
                  <a:srgbClr val="083763"/>
                </a:solidFill>
              </a:rPr>
              <a:t>Wagner</a:t>
            </a:r>
            <a:r>
              <a:rPr lang="en-GB" altLang="ar-EG" sz="1600" b="1" dirty="0">
                <a:solidFill>
                  <a:srgbClr val="083763"/>
                </a:solidFill>
              </a:rPr>
              <a:t>, A. (2008). New Developments in Robotics. Computer Simulations, 112, 210-219. Retrieved May 6, 2010, from http://www.comsim.com </a:t>
            </a:r>
            <a:endParaRPr lang="en-US" altLang="ar-EG" sz="1600" dirty="0">
              <a:latin typeface="Constantia" panose="02030602050306030303" pitchFamily="18" charset="0"/>
            </a:endParaRPr>
          </a:p>
          <a:p>
            <a:pPr eaLnBrk="1" hangingPunct="1">
              <a:spcBef>
                <a:spcPct val="55000"/>
              </a:spcBef>
            </a:pPr>
            <a:r>
              <a:rPr lang="en-US" altLang="ar-EG" sz="2400" dirty="0">
                <a:latin typeface="Constantia" panose="02030602050306030303" pitchFamily="18" charset="0"/>
              </a:rPr>
              <a:t>The Big Dog, which is the size of a large dog, can walk, run or climb on rough terrain while carrying large loads of equipment, according to manufacturer Boston Dynamics, a robotics and human simulations developer.  It has an on-board computer that controls its legs, keeps it balanced to steer and navigate and manages a suite of sensors.</a:t>
            </a:r>
            <a:r>
              <a:rPr lang="en-US" altLang="ar-EG" sz="2200" dirty="0">
                <a:latin typeface="Constantia" panose="02030602050306030303" pitchFamily="18" charset="0"/>
              </a:rPr>
              <a:t> </a:t>
            </a:r>
          </a:p>
        </p:txBody>
      </p:sp>
      <p:sp>
        <p:nvSpPr>
          <p:cNvPr id="13317" name="Content Placeholder 1"/>
          <p:cNvSpPr>
            <a:spLocks/>
          </p:cNvSpPr>
          <p:nvPr/>
        </p:nvSpPr>
        <p:spPr bwMode="auto">
          <a:xfrm>
            <a:off x="152400" y="3276600"/>
            <a:ext cx="85344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SzPct val="85000"/>
              <a:buFont typeface="Wingdings 2" panose="05020102010507070707" pitchFamily="18" charset="2"/>
              <a:buNone/>
            </a:pPr>
            <a:r>
              <a:rPr lang="en-GB" altLang="ar-EG" sz="2200" b="1" dirty="0">
                <a:solidFill>
                  <a:srgbClr val="A50021"/>
                </a:solidFill>
              </a:rPr>
              <a:t>3. Summarizing (outline of writing of others)</a:t>
            </a:r>
          </a:p>
          <a:p>
            <a:pPr eaLnBrk="1" hangingPunct="1">
              <a:buClr>
                <a:schemeClr val="accent1"/>
              </a:buClr>
              <a:buSzPct val="85000"/>
              <a:buFont typeface="Wingdings 2" panose="05020102010507070707" pitchFamily="18" charset="2"/>
              <a:buNone/>
            </a:pPr>
            <a:r>
              <a:rPr lang="en-GB" altLang="ar-EG" sz="2100" dirty="0">
                <a:solidFill>
                  <a:srgbClr val="0033CC"/>
                </a:solidFill>
              </a:rPr>
              <a:t>	Idea(s): Big dog is a new robot</a:t>
            </a:r>
          </a:p>
          <a:p>
            <a:pPr eaLnBrk="1" hangingPunct="1">
              <a:buClr>
                <a:schemeClr val="accent1"/>
              </a:buClr>
              <a:buSzPct val="85000"/>
              <a:buFont typeface="Wingdings 2" panose="05020102010507070707" pitchFamily="18" charset="2"/>
              <a:buNone/>
            </a:pPr>
            <a:r>
              <a:rPr lang="en-GB" altLang="ar-EG" sz="2100" dirty="0">
                <a:solidFill>
                  <a:srgbClr val="0033CC"/>
                </a:solidFill>
              </a:rPr>
              <a:t>	Details: Uses of big dog, and features of big dog</a:t>
            </a:r>
          </a:p>
        </p:txBody>
      </p:sp>
    </p:spTree>
    <p:extLst>
      <p:ext uri="{BB962C8B-B14F-4D97-AF65-F5344CB8AC3E}">
        <p14:creationId xmlns:p14="http://schemas.microsoft.com/office/powerpoint/2010/main" val="2784734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57200" y="3700463"/>
            <a:ext cx="815340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300"/>
              <a:t>Paraphrasing and summarizing are valuable skills because they </a:t>
            </a:r>
            <a:r>
              <a:rPr lang="en-GB" altLang="ar-EG" sz="2300"/>
              <a:t>help writers control the temptation to quote too much information and, thus, improve the quality of writing. Quoting should be limited and there should be good reasons to quote borrowed text, as some writers recommended that </a:t>
            </a:r>
            <a:r>
              <a:rPr lang="en-US" altLang="ar-EG" sz="2300" b="1">
                <a:solidFill>
                  <a:srgbClr val="000099"/>
                </a:solidFill>
              </a:rPr>
              <a:t>“ </a:t>
            </a:r>
            <a:r>
              <a:rPr lang="en-GB" altLang="ar-EG" sz="2300" b="1">
                <a:solidFill>
                  <a:srgbClr val="FF0000"/>
                </a:solidFill>
              </a:rPr>
              <a:t>only about 10% of your final report should appear as directly quoted matter</a:t>
            </a:r>
            <a:r>
              <a:rPr lang="en-US" altLang="ar-EG" sz="2300" b="1">
                <a:solidFill>
                  <a:srgbClr val="FF0000"/>
                </a:solidFill>
              </a:rPr>
              <a:t> </a:t>
            </a:r>
            <a:r>
              <a:rPr lang="en-US" altLang="ar-EG" sz="2300" b="1">
                <a:solidFill>
                  <a:srgbClr val="000099"/>
                </a:solidFill>
              </a:rPr>
              <a:t>”</a:t>
            </a:r>
            <a:r>
              <a:rPr lang="en-US" altLang="ar-EG" sz="2300"/>
              <a:t> </a:t>
            </a:r>
            <a:r>
              <a:rPr lang="en-US" altLang="ar-EG" sz="2300">
                <a:solidFill>
                  <a:srgbClr val="000099"/>
                </a:solidFill>
              </a:rPr>
              <a:t>(Lezley &amp; Sam, 1986)</a:t>
            </a:r>
            <a:r>
              <a:rPr lang="en-US" altLang="ar-EG" sz="2300" b="1"/>
              <a:t>.</a:t>
            </a:r>
          </a:p>
        </p:txBody>
      </p:sp>
      <p:sp>
        <p:nvSpPr>
          <p:cNvPr id="14339"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4340" name="TextBox 1"/>
          <p:cNvSpPr txBox="1">
            <a:spLocks noChangeArrowheads="1"/>
          </p:cNvSpPr>
          <p:nvPr/>
        </p:nvSpPr>
        <p:spPr bwMode="auto">
          <a:xfrm>
            <a:off x="304800" y="76200"/>
            <a:ext cx="8458200" cy="298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a:solidFill>
                  <a:srgbClr val="003399"/>
                </a:solidFill>
                <a:latin typeface="Constantia" panose="02030602050306030303" pitchFamily="18" charset="0"/>
              </a:rPr>
              <a:t>Original resource</a:t>
            </a:r>
            <a:r>
              <a:rPr lang="en-US" altLang="ar-EG" b="1">
                <a:solidFill>
                  <a:srgbClr val="003399"/>
                </a:solidFill>
                <a:latin typeface="Constantia" panose="02030602050306030303" pitchFamily="18" charset="0"/>
              </a:rPr>
              <a:t> (adapted from the OWL at Purdue)</a:t>
            </a:r>
            <a:r>
              <a:rPr lang="en-US" altLang="ar-EG" sz="2400" b="1">
                <a:solidFill>
                  <a:srgbClr val="003399"/>
                </a:solidFill>
                <a:latin typeface="Constantia" panose="02030602050306030303" pitchFamily="18" charset="0"/>
              </a:rPr>
              <a:t>:</a:t>
            </a:r>
          </a:p>
          <a:p>
            <a:pPr eaLnBrk="1" hangingPunct="1"/>
            <a:r>
              <a:rPr lang="en-GB" altLang="ar-EG" sz="1600" b="1">
                <a:solidFill>
                  <a:srgbClr val="083763"/>
                </a:solidFill>
              </a:rPr>
              <a:t>Lezley, D., and Sam, K. (1986). Documenting Resources. New York: Vintage Books. </a:t>
            </a:r>
          </a:p>
          <a:p>
            <a:pPr eaLnBrk="1" hangingPunct="1">
              <a:spcBef>
                <a:spcPct val="50000"/>
              </a:spcBef>
            </a:pPr>
            <a:r>
              <a:rPr lang="en-GB" altLang="ar-EG" sz="2300">
                <a:latin typeface="Constantia" panose="02030602050306030303" pitchFamily="18" charset="0"/>
              </a:rPr>
              <a:t>Students frequently overuse direct quotation in taking notes, and as a result they overuse quotations in the final technical report. Probably only about 10% of your final report should appear as directly quoted matter to ensure its readability. Therefore, you should strive to limit the amount of exact transcribing of source materials while taking notes.</a:t>
            </a:r>
            <a:r>
              <a:rPr lang="en-US" altLang="ar-EG" sz="2300">
                <a:latin typeface="Constantia" panose="02030602050306030303" pitchFamily="18" charset="0"/>
              </a:rPr>
              <a:t> </a:t>
            </a:r>
          </a:p>
        </p:txBody>
      </p:sp>
      <p:sp>
        <p:nvSpPr>
          <p:cNvPr id="14341" name="Content Placeholder 1"/>
          <p:cNvSpPr>
            <a:spLocks/>
          </p:cNvSpPr>
          <p:nvPr/>
        </p:nvSpPr>
        <p:spPr bwMode="auto">
          <a:xfrm>
            <a:off x="152400" y="3243263"/>
            <a:ext cx="8534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1"/>
              </a:buClr>
              <a:buSzPct val="85000"/>
              <a:buFont typeface="Wingdings 2" panose="05020102010507070707" pitchFamily="18" charset="2"/>
              <a:buNone/>
            </a:pPr>
            <a:r>
              <a:rPr lang="en-GB" altLang="ar-EG" sz="2200" b="1">
                <a:solidFill>
                  <a:srgbClr val="A50021"/>
                </a:solidFill>
              </a:rPr>
              <a:t>1. Quotation (word-by-word match of writing of others)</a:t>
            </a:r>
          </a:p>
        </p:txBody>
      </p:sp>
    </p:spTree>
    <p:extLst>
      <p:ext uri="{BB962C8B-B14F-4D97-AF65-F5344CB8AC3E}">
        <p14:creationId xmlns:p14="http://schemas.microsoft.com/office/powerpoint/2010/main" val="2822052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7800"/>
            <a:ext cx="7406640" cy="1222482"/>
          </a:xfrm>
        </p:spPr>
        <p:txBody>
          <a:bodyPr/>
          <a:lstStyle/>
          <a:p>
            <a:r>
              <a:rPr lang="en-US" dirty="0"/>
              <a:t>Chapter 12</a:t>
            </a:r>
          </a:p>
        </p:txBody>
      </p:sp>
      <p:sp>
        <p:nvSpPr>
          <p:cNvPr id="3" name="Subtitle 2"/>
          <p:cNvSpPr>
            <a:spLocks noGrp="1"/>
          </p:cNvSpPr>
          <p:nvPr>
            <p:ph type="subTitle" idx="1"/>
          </p:nvPr>
        </p:nvSpPr>
        <p:spPr>
          <a:xfrm>
            <a:off x="1447800" y="3048000"/>
            <a:ext cx="7406640" cy="1752600"/>
          </a:xfrm>
        </p:spPr>
        <p:txBody>
          <a:bodyPr>
            <a:normAutofit/>
          </a:bodyPr>
          <a:lstStyle/>
          <a:p>
            <a:r>
              <a:rPr lang="en-US" sz="3200" dirty="0"/>
              <a:t>Using Sources and Managing Information</a:t>
            </a: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90061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57200" y="4402138"/>
            <a:ext cx="83820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ar-EG" sz="2300"/>
              <a:t>In technical reports, some students often quote excessively. Thus, they fail to keep quoted material down to an acceptable level of about 10% of their report for clarity. Since the problem usually originates during note taking, it is vital to minimize the material recorded verbatim</a:t>
            </a:r>
            <a:r>
              <a:rPr lang="en-US" altLang="ar-EG" sz="2300"/>
              <a:t> </a:t>
            </a:r>
            <a:r>
              <a:rPr lang="en-US" altLang="ar-EG" sz="2300">
                <a:solidFill>
                  <a:srgbClr val="000099"/>
                </a:solidFill>
              </a:rPr>
              <a:t>(Lezley &amp; Sam, 1986)</a:t>
            </a:r>
            <a:r>
              <a:rPr lang="en-US" altLang="ar-EG" sz="2300" b="1"/>
              <a:t>.</a:t>
            </a:r>
          </a:p>
        </p:txBody>
      </p:sp>
      <p:sp>
        <p:nvSpPr>
          <p:cNvPr id="15363"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5364" name="TextBox 1"/>
          <p:cNvSpPr txBox="1">
            <a:spLocks noChangeArrowheads="1"/>
          </p:cNvSpPr>
          <p:nvPr/>
        </p:nvSpPr>
        <p:spPr bwMode="auto">
          <a:xfrm>
            <a:off x="304800" y="76200"/>
            <a:ext cx="8458200" cy="298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a:solidFill>
                  <a:srgbClr val="003399"/>
                </a:solidFill>
                <a:latin typeface="Constantia" panose="02030602050306030303" pitchFamily="18" charset="0"/>
              </a:rPr>
              <a:t>Original resource</a:t>
            </a:r>
            <a:r>
              <a:rPr lang="en-US" altLang="ar-EG" b="1">
                <a:solidFill>
                  <a:srgbClr val="003399"/>
                </a:solidFill>
                <a:latin typeface="Constantia" panose="02030602050306030303" pitchFamily="18" charset="0"/>
              </a:rPr>
              <a:t> (adapted from the OWL at Purdue)</a:t>
            </a:r>
            <a:r>
              <a:rPr lang="en-US" altLang="ar-EG" sz="2400" b="1">
                <a:solidFill>
                  <a:srgbClr val="003399"/>
                </a:solidFill>
                <a:latin typeface="Constantia" panose="02030602050306030303" pitchFamily="18" charset="0"/>
              </a:rPr>
              <a:t>:</a:t>
            </a:r>
          </a:p>
          <a:p>
            <a:pPr eaLnBrk="1" hangingPunct="1"/>
            <a:r>
              <a:rPr lang="en-GB" altLang="ar-EG" sz="1600" b="1">
                <a:solidFill>
                  <a:srgbClr val="083763"/>
                </a:solidFill>
              </a:rPr>
              <a:t>Lezley, D., and Sam, K. (1986). Documenting Resources. New York: Vintage Books. </a:t>
            </a:r>
          </a:p>
          <a:p>
            <a:pPr eaLnBrk="1" hangingPunct="1">
              <a:spcBef>
                <a:spcPct val="50000"/>
              </a:spcBef>
            </a:pPr>
            <a:r>
              <a:rPr lang="en-GB" altLang="ar-EG" sz="2300">
                <a:latin typeface="Constantia" panose="02030602050306030303" pitchFamily="18" charset="0"/>
              </a:rPr>
              <a:t>Students frequently overuse direct quotation in taking notes, and as a result they overuse quotations in the final technical report. Probably only about 10% of your final report should appear as directly quoted matter to ensure its readability. Therefore, you should strive to limit the amount of exact transcribing of source materials while taking notes.</a:t>
            </a:r>
            <a:r>
              <a:rPr lang="en-US" altLang="ar-EG" sz="2300">
                <a:latin typeface="Constantia" panose="02030602050306030303" pitchFamily="18" charset="0"/>
              </a:rPr>
              <a:t> </a:t>
            </a:r>
          </a:p>
        </p:txBody>
      </p:sp>
      <p:sp>
        <p:nvSpPr>
          <p:cNvPr id="15365" name="Content Placeholder 1"/>
          <p:cNvSpPr>
            <a:spLocks/>
          </p:cNvSpPr>
          <p:nvPr/>
        </p:nvSpPr>
        <p:spPr bwMode="auto">
          <a:xfrm>
            <a:off x="152400" y="3276600"/>
            <a:ext cx="85344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SzPct val="85000"/>
              <a:buFont typeface="Wingdings 2" panose="05020102010507070707" pitchFamily="18" charset="2"/>
              <a:buNone/>
            </a:pPr>
            <a:r>
              <a:rPr lang="en-GB" altLang="ar-EG" sz="2200" b="1">
                <a:solidFill>
                  <a:srgbClr val="A50021"/>
                </a:solidFill>
              </a:rPr>
              <a:t>2. Paraphrasing (new expression of writing of others)</a:t>
            </a:r>
          </a:p>
          <a:p>
            <a:pPr eaLnBrk="1" hangingPunct="1">
              <a:buClr>
                <a:schemeClr val="accent1"/>
              </a:buClr>
              <a:buSzPct val="85000"/>
              <a:buFont typeface="Wingdings 2" panose="05020102010507070707" pitchFamily="18" charset="2"/>
              <a:buNone/>
            </a:pPr>
            <a:r>
              <a:rPr lang="en-GB" altLang="ar-EG" sz="2100">
                <a:solidFill>
                  <a:srgbClr val="0033CC"/>
                </a:solidFill>
              </a:rPr>
              <a:t>	Idea(s): Overuse of quotations in technical reports</a:t>
            </a:r>
          </a:p>
          <a:p>
            <a:pPr eaLnBrk="1" hangingPunct="1">
              <a:buClr>
                <a:schemeClr val="accent1"/>
              </a:buClr>
              <a:buSzPct val="85000"/>
              <a:buFont typeface="Wingdings 2" panose="05020102010507070707" pitchFamily="18" charset="2"/>
              <a:buNone/>
            </a:pPr>
            <a:r>
              <a:rPr lang="en-GB" altLang="ar-EG" sz="2100">
                <a:solidFill>
                  <a:srgbClr val="0033CC"/>
                </a:solidFill>
              </a:rPr>
              <a:t>	Details: reason, limit quotes to 10%, recommended practice</a:t>
            </a:r>
          </a:p>
        </p:txBody>
      </p:sp>
    </p:spTree>
    <p:extLst>
      <p:ext uri="{BB962C8B-B14F-4D97-AF65-F5344CB8AC3E}">
        <p14:creationId xmlns:p14="http://schemas.microsoft.com/office/powerpoint/2010/main" val="1803673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57200" y="4494213"/>
            <a:ext cx="81534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ar-EG" sz="2300"/>
              <a:t>Students should take just a few notes in direct quotation from sources to help minimize the amount of quoted material in a technical report </a:t>
            </a:r>
            <a:r>
              <a:rPr lang="en-US" altLang="ar-EG" sz="2300">
                <a:solidFill>
                  <a:srgbClr val="000099"/>
                </a:solidFill>
              </a:rPr>
              <a:t>(Lezley &amp; Sam, 1986)</a:t>
            </a:r>
            <a:r>
              <a:rPr lang="en-US" altLang="ar-EG" sz="2300" b="1"/>
              <a:t>.</a:t>
            </a:r>
          </a:p>
        </p:txBody>
      </p:sp>
      <p:sp>
        <p:nvSpPr>
          <p:cNvPr id="16387"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6388" name="TextBox 1"/>
          <p:cNvSpPr txBox="1">
            <a:spLocks noChangeArrowheads="1"/>
          </p:cNvSpPr>
          <p:nvPr/>
        </p:nvSpPr>
        <p:spPr bwMode="auto">
          <a:xfrm>
            <a:off x="304800" y="76200"/>
            <a:ext cx="8458200" cy="298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dirty="0">
                <a:solidFill>
                  <a:srgbClr val="003399"/>
                </a:solidFill>
                <a:latin typeface="Constantia" panose="02030602050306030303" pitchFamily="18" charset="0"/>
              </a:rPr>
              <a:t>Original resource</a:t>
            </a:r>
            <a:r>
              <a:rPr lang="en-US" altLang="ar-EG" b="1" dirty="0">
                <a:solidFill>
                  <a:srgbClr val="003399"/>
                </a:solidFill>
                <a:latin typeface="Constantia" panose="02030602050306030303" pitchFamily="18" charset="0"/>
              </a:rPr>
              <a:t> (adapted from the OWL at Purdue)</a:t>
            </a:r>
            <a:r>
              <a:rPr lang="en-US" altLang="ar-EG" sz="2400" b="1" dirty="0">
                <a:solidFill>
                  <a:srgbClr val="003399"/>
                </a:solidFill>
                <a:latin typeface="Constantia" panose="02030602050306030303" pitchFamily="18" charset="0"/>
              </a:rPr>
              <a:t>:</a:t>
            </a:r>
          </a:p>
          <a:p>
            <a:pPr eaLnBrk="1" hangingPunct="1"/>
            <a:r>
              <a:rPr lang="en-GB" altLang="ar-EG" sz="1600" b="1" dirty="0" err="1">
                <a:solidFill>
                  <a:srgbClr val="083763"/>
                </a:solidFill>
              </a:rPr>
              <a:t>Lezley</a:t>
            </a:r>
            <a:r>
              <a:rPr lang="en-GB" altLang="ar-EG" sz="1600" b="1" dirty="0">
                <a:solidFill>
                  <a:srgbClr val="083763"/>
                </a:solidFill>
              </a:rPr>
              <a:t>, D., and Sam, K. (1986). Documenting Resources. New York: Vintage Books. </a:t>
            </a:r>
          </a:p>
          <a:p>
            <a:pPr eaLnBrk="1" hangingPunct="1">
              <a:spcBef>
                <a:spcPct val="50000"/>
              </a:spcBef>
            </a:pPr>
            <a:r>
              <a:rPr lang="en-GB" altLang="ar-EG" sz="2300" dirty="0">
                <a:latin typeface="Constantia" panose="02030602050306030303" pitchFamily="18" charset="0"/>
              </a:rPr>
              <a:t>Students frequently overuse direct quotation in taking notes, and as a result they overuse quotations in the final technical report. Probably only about 10% of your final report should appear as directly quoted matter to ensure its readability. Therefore, you should strive to limit the amount of exact transcribing of source materials while taking notes.</a:t>
            </a:r>
            <a:r>
              <a:rPr lang="en-US" altLang="ar-EG" sz="2300" dirty="0">
                <a:latin typeface="Constantia" panose="02030602050306030303" pitchFamily="18" charset="0"/>
              </a:rPr>
              <a:t> </a:t>
            </a:r>
          </a:p>
        </p:txBody>
      </p:sp>
      <p:sp>
        <p:nvSpPr>
          <p:cNvPr id="16389" name="Content Placeholder 1"/>
          <p:cNvSpPr>
            <a:spLocks/>
          </p:cNvSpPr>
          <p:nvPr/>
        </p:nvSpPr>
        <p:spPr bwMode="auto">
          <a:xfrm>
            <a:off x="152400" y="3276600"/>
            <a:ext cx="85344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SzPct val="85000"/>
              <a:buFont typeface="Wingdings 2" panose="05020102010507070707" pitchFamily="18" charset="2"/>
              <a:buNone/>
            </a:pPr>
            <a:r>
              <a:rPr lang="en-GB" altLang="ar-EG" sz="2200" b="1">
                <a:solidFill>
                  <a:srgbClr val="A50021"/>
                </a:solidFill>
              </a:rPr>
              <a:t>3. Summarizing (outline of writing of others)</a:t>
            </a:r>
          </a:p>
          <a:p>
            <a:pPr eaLnBrk="1" hangingPunct="1">
              <a:buClr>
                <a:schemeClr val="accent1"/>
              </a:buClr>
              <a:buSzPct val="85000"/>
              <a:buFont typeface="Wingdings 2" panose="05020102010507070707" pitchFamily="18" charset="2"/>
              <a:buNone/>
            </a:pPr>
            <a:r>
              <a:rPr lang="en-GB" altLang="ar-EG" sz="2100">
                <a:solidFill>
                  <a:srgbClr val="0033CC"/>
                </a:solidFill>
              </a:rPr>
              <a:t>	Idea(s): Overuse of quotations in technical reports</a:t>
            </a:r>
          </a:p>
          <a:p>
            <a:pPr eaLnBrk="1" hangingPunct="1">
              <a:buClr>
                <a:schemeClr val="accent1"/>
              </a:buClr>
              <a:buSzPct val="85000"/>
              <a:buFont typeface="Wingdings 2" panose="05020102010507070707" pitchFamily="18" charset="2"/>
              <a:buNone/>
            </a:pPr>
            <a:r>
              <a:rPr lang="en-GB" altLang="ar-EG" sz="2100">
                <a:solidFill>
                  <a:srgbClr val="0033CC"/>
                </a:solidFill>
              </a:rPr>
              <a:t>	Details: reason, limit quotes to 10%, recommended practice</a:t>
            </a:r>
          </a:p>
        </p:txBody>
      </p:sp>
    </p:spTree>
    <p:extLst>
      <p:ext uri="{BB962C8B-B14F-4D97-AF65-F5344CB8AC3E}">
        <p14:creationId xmlns:p14="http://schemas.microsoft.com/office/powerpoint/2010/main" val="1667811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81000" y="3822700"/>
            <a:ext cx="81534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ar-EG" sz="2300">
                <a:solidFill>
                  <a:srgbClr val="800080"/>
                </a:solidFill>
              </a:rPr>
              <a:t>Students often use too many direct quotations when they take notes, resulting in too many of them in the final technical report</a:t>
            </a:r>
            <a:r>
              <a:rPr lang="en-GB" altLang="ar-EG" sz="2300"/>
              <a:t>. In fact, </a:t>
            </a:r>
            <a:r>
              <a:rPr lang="en-GB" altLang="ar-EG" sz="2300">
                <a:solidFill>
                  <a:srgbClr val="FF0000"/>
                </a:solidFill>
              </a:rPr>
              <a:t>probably only about 10% of the final report should</a:t>
            </a:r>
            <a:r>
              <a:rPr lang="en-GB" altLang="ar-EG" sz="2300"/>
              <a:t> consist of </a:t>
            </a:r>
            <a:r>
              <a:rPr lang="en-GB" altLang="ar-EG" sz="2300">
                <a:solidFill>
                  <a:srgbClr val="FF0000"/>
                </a:solidFill>
              </a:rPr>
              <a:t>directly quoted material</a:t>
            </a:r>
            <a:r>
              <a:rPr lang="en-GB" altLang="ar-EG" sz="2300"/>
              <a:t>. So it is important to </a:t>
            </a:r>
            <a:r>
              <a:rPr lang="en-GB" altLang="ar-EG" sz="2300">
                <a:solidFill>
                  <a:srgbClr val="FF0000"/>
                </a:solidFill>
              </a:rPr>
              <a:t>limit the amount of source material</a:t>
            </a:r>
            <a:r>
              <a:rPr lang="en-GB" altLang="ar-EG" sz="2300"/>
              <a:t> copied </a:t>
            </a:r>
            <a:r>
              <a:rPr lang="en-GB" altLang="ar-EG" sz="2300">
                <a:solidFill>
                  <a:srgbClr val="FF0000"/>
                </a:solidFill>
              </a:rPr>
              <a:t>while taking notes.</a:t>
            </a:r>
          </a:p>
          <a:p>
            <a:pPr eaLnBrk="1" hangingPunct="1"/>
            <a:r>
              <a:rPr lang="en-US" altLang="ar-EG" sz="2300">
                <a:solidFill>
                  <a:srgbClr val="000099"/>
                </a:solidFill>
              </a:rPr>
              <a:t>(Lezley &amp; Sam, 1986)</a:t>
            </a:r>
            <a:r>
              <a:rPr lang="en-US" altLang="ar-EG" sz="2300" b="1"/>
              <a:t>.</a:t>
            </a:r>
          </a:p>
        </p:txBody>
      </p:sp>
      <p:sp>
        <p:nvSpPr>
          <p:cNvPr id="17411"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7412" name="TextBox 1"/>
          <p:cNvSpPr txBox="1">
            <a:spLocks noChangeArrowheads="1"/>
          </p:cNvSpPr>
          <p:nvPr/>
        </p:nvSpPr>
        <p:spPr bwMode="auto">
          <a:xfrm>
            <a:off x="304800" y="76200"/>
            <a:ext cx="8458200" cy="298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a:solidFill>
                  <a:srgbClr val="003399"/>
                </a:solidFill>
                <a:latin typeface="Constantia" panose="02030602050306030303" pitchFamily="18" charset="0"/>
              </a:rPr>
              <a:t>Original resource</a:t>
            </a:r>
            <a:r>
              <a:rPr lang="en-US" altLang="ar-EG" b="1">
                <a:solidFill>
                  <a:srgbClr val="003399"/>
                </a:solidFill>
                <a:latin typeface="Constantia" panose="02030602050306030303" pitchFamily="18" charset="0"/>
              </a:rPr>
              <a:t> (adapted from the OWL at Purdue)</a:t>
            </a:r>
            <a:r>
              <a:rPr lang="en-US" altLang="ar-EG" sz="2400" b="1">
                <a:solidFill>
                  <a:srgbClr val="003399"/>
                </a:solidFill>
                <a:latin typeface="Constantia" panose="02030602050306030303" pitchFamily="18" charset="0"/>
              </a:rPr>
              <a:t>:</a:t>
            </a:r>
          </a:p>
          <a:p>
            <a:pPr eaLnBrk="1" hangingPunct="1"/>
            <a:r>
              <a:rPr lang="en-GB" altLang="ar-EG" sz="1600" b="1">
                <a:solidFill>
                  <a:srgbClr val="083763"/>
                </a:solidFill>
              </a:rPr>
              <a:t>Lezley, D., and Sam, K. (1986). Documenting Resources. New York: Vintage Books. </a:t>
            </a:r>
          </a:p>
          <a:p>
            <a:pPr eaLnBrk="1" hangingPunct="1">
              <a:spcBef>
                <a:spcPct val="50000"/>
              </a:spcBef>
            </a:pPr>
            <a:r>
              <a:rPr lang="en-GB" altLang="ar-EG" sz="2300">
                <a:solidFill>
                  <a:srgbClr val="800080"/>
                </a:solidFill>
                <a:latin typeface="Constantia" panose="02030602050306030303" pitchFamily="18" charset="0"/>
              </a:rPr>
              <a:t>Students frequently overuse direct quotation in taking notes, and as a result they overuse quotations in the final technical report</a:t>
            </a:r>
            <a:r>
              <a:rPr lang="en-GB" altLang="ar-EG" sz="2300">
                <a:solidFill>
                  <a:srgbClr val="D60093"/>
                </a:solidFill>
                <a:latin typeface="Constantia" panose="02030602050306030303" pitchFamily="18" charset="0"/>
              </a:rPr>
              <a:t>.</a:t>
            </a:r>
            <a:r>
              <a:rPr lang="en-GB" altLang="ar-EG" sz="2300">
                <a:latin typeface="Constantia" panose="02030602050306030303" pitchFamily="18" charset="0"/>
              </a:rPr>
              <a:t> </a:t>
            </a:r>
            <a:r>
              <a:rPr lang="en-GB" altLang="ar-EG" sz="2300">
                <a:solidFill>
                  <a:srgbClr val="FF0000"/>
                </a:solidFill>
                <a:latin typeface="Constantia" panose="02030602050306030303" pitchFamily="18" charset="0"/>
              </a:rPr>
              <a:t>Probably only about 10% of your final report should</a:t>
            </a:r>
            <a:r>
              <a:rPr lang="en-GB" altLang="ar-EG" sz="2300">
                <a:latin typeface="Constantia" panose="02030602050306030303" pitchFamily="18" charset="0"/>
              </a:rPr>
              <a:t> appear as </a:t>
            </a:r>
            <a:r>
              <a:rPr lang="en-GB" altLang="ar-EG" sz="2300">
                <a:solidFill>
                  <a:srgbClr val="FF0000"/>
                </a:solidFill>
                <a:latin typeface="Constantia" panose="02030602050306030303" pitchFamily="18" charset="0"/>
              </a:rPr>
              <a:t>directly quoted matter</a:t>
            </a:r>
            <a:r>
              <a:rPr lang="en-GB" altLang="ar-EG" sz="2300">
                <a:latin typeface="Constantia" panose="02030602050306030303" pitchFamily="18" charset="0"/>
              </a:rPr>
              <a:t> to ensure its readability. Therefore, you should strive to </a:t>
            </a:r>
            <a:r>
              <a:rPr lang="en-GB" altLang="ar-EG" sz="2300">
                <a:solidFill>
                  <a:srgbClr val="FF0000"/>
                </a:solidFill>
                <a:latin typeface="Constantia" panose="02030602050306030303" pitchFamily="18" charset="0"/>
              </a:rPr>
              <a:t>limit the amount</a:t>
            </a:r>
            <a:r>
              <a:rPr lang="en-GB" altLang="ar-EG" sz="2300">
                <a:latin typeface="Constantia" panose="02030602050306030303" pitchFamily="18" charset="0"/>
              </a:rPr>
              <a:t> of exact transcribing </a:t>
            </a:r>
            <a:r>
              <a:rPr lang="en-GB" altLang="ar-EG" sz="2300">
                <a:solidFill>
                  <a:srgbClr val="FF0000"/>
                </a:solidFill>
                <a:latin typeface="Constantia" panose="02030602050306030303" pitchFamily="18" charset="0"/>
              </a:rPr>
              <a:t>of source materials while taking notes.</a:t>
            </a:r>
            <a:r>
              <a:rPr lang="en-US" altLang="ar-EG" sz="2300">
                <a:solidFill>
                  <a:srgbClr val="FF0000"/>
                </a:solidFill>
                <a:latin typeface="Constantia" panose="02030602050306030303" pitchFamily="18" charset="0"/>
              </a:rPr>
              <a:t> </a:t>
            </a:r>
          </a:p>
        </p:txBody>
      </p:sp>
      <p:sp>
        <p:nvSpPr>
          <p:cNvPr id="17413" name="Content Placeholder 1"/>
          <p:cNvSpPr>
            <a:spLocks/>
          </p:cNvSpPr>
          <p:nvPr/>
        </p:nvSpPr>
        <p:spPr bwMode="auto">
          <a:xfrm>
            <a:off x="152400" y="3276600"/>
            <a:ext cx="853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SzPct val="85000"/>
              <a:buFont typeface="Wingdings 2" panose="05020102010507070707" pitchFamily="18" charset="2"/>
              <a:buNone/>
            </a:pPr>
            <a:r>
              <a:rPr lang="en-GB" altLang="ar-EG" sz="2200" b="1">
                <a:solidFill>
                  <a:srgbClr val="A50021"/>
                </a:solidFill>
              </a:rPr>
              <a:t>Word-for-word Plagairism</a:t>
            </a:r>
          </a:p>
        </p:txBody>
      </p:sp>
    </p:spTree>
    <p:extLst>
      <p:ext uri="{BB962C8B-B14F-4D97-AF65-F5344CB8AC3E}">
        <p14:creationId xmlns:p14="http://schemas.microsoft.com/office/powerpoint/2010/main" val="3725588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81000" y="3933825"/>
            <a:ext cx="86106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en-GB" altLang="ar-EG" sz="2200"/>
              <a:t>Learning is not an individual activity and researchers should acknowledge the efforts of their peers. Most of the new discoveries take advantage of the work done by other researchers and their findings. The learning process is a long tradition passed on from generation to the next. Acknowledging the source of ideas gives recognition to the intellect of others and shows a well-deserved appreciation of their contributions (</a:t>
            </a:r>
            <a:r>
              <a:rPr lang="en-GB" altLang="ar-EG" sz="2200">
                <a:solidFill>
                  <a:srgbClr val="000099"/>
                </a:solidFill>
              </a:rPr>
              <a:t>source</a:t>
            </a:r>
            <a:r>
              <a:rPr lang="en-GB" altLang="ar-EG" sz="2200"/>
              <a:t>) .</a:t>
            </a:r>
            <a:endParaRPr lang="en-US" altLang="ar-EG" sz="2200"/>
          </a:p>
        </p:txBody>
      </p:sp>
      <p:sp>
        <p:nvSpPr>
          <p:cNvPr id="18435"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8436" name="TextBox 1"/>
          <p:cNvSpPr txBox="1">
            <a:spLocks noChangeArrowheads="1"/>
          </p:cNvSpPr>
          <p:nvPr/>
        </p:nvSpPr>
        <p:spPr bwMode="auto">
          <a:xfrm>
            <a:off x="304800" y="76200"/>
            <a:ext cx="8458200" cy="256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dirty="0">
                <a:solidFill>
                  <a:srgbClr val="003399"/>
                </a:solidFill>
                <a:latin typeface="Constantia" panose="02030602050306030303" pitchFamily="18" charset="0"/>
              </a:rPr>
              <a:t>Original resource</a:t>
            </a:r>
            <a:r>
              <a:rPr lang="en-US" altLang="ar-EG" b="1" dirty="0">
                <a:solidFill>
                  <a:srgbClr val="003399"/>
                </a:solidFill>
                <a:latin typeface="Constantia" panose="02030602050306030303" pitchFamily="18" charset="0"/>
              </a:rPr>
              <a:t> (adapted from </a:t>
            </a:r>
            <a:r>
              <a:rPr lang="en-GB" altLang="ar-EG" b="1" dirty="0">
                <a:solidFill>
                  <a:srgbClr val="003399"/>
                </a:solidFill>
                <a:latin typeface="Constantia" panose="02030602050306030303" pitchFamily="18" charset="0"/>
              </a:rPr>
              <a:t>Cal State San Marcos Library</a:t>
            </a:r>
            <a:r>
              <a:rPr lang="en-US" altLang="ar-EG" b="1" dirty="0">
                <a:solidFill>
                  <a:srgbClr val="003399"/>
                </a:solidFill>
                <a:latin typeface="Constantia" panose="02030602050306030303" pitchFamily="18" charset="0"/>
              </a:rPr>
              <a:t>)</a:t>
            </a:r>
            <a:r>
              <a:rPr lang="en-US" altLang="ar-EG" sz="2400" b="1" dirty="0">
                <a:solidFill>
                  <a:srgbClr val="003399"/>
                </a:solidFill>
                <a:latin typeface="Constantia" panose="02030602050306030303" pitchFamily="18" charset="0"/>
              </a:rPr>
              <a:t>:</a:t>
            </a:r>
          </a:p>
          <a:p>
            <a:pPr eaLnBrk="1" hangingPunct="1">
              <a:lnSpc>
                <a:spcPct val="90000"/>
              </a:lnSpc>
            </a:pPr>
            <a:r>
              <a:rPr lang="en-GB" altLang="ar-EG" sz="2200" dirty="0">
                <a:latin typeface="Constantia" panose="02030602050306030303" pitchFamily="18" charset="0"/>
              </a:rPr>
              <a:t>Intellectual honesty is the admission that humanity is linked together in a kind of collective learning process. Very little is discovered "de novo," that is, without a solid foundation in other researchers' previous exploration and understanding. Citation is an act of humility and an act of appreciation for what other scholars have pieced together about the nature of a particular problem or an aspect of some phenomenon. </a:t>
            </a:r>
            <a:r>
              <a:rPr lang="en-US" altLang="ar-EG" sz="2200" dirty="0">
                <a:latin typeface="Constantia" panose="02030602050306030303" pitchFamily="18" charset="0"/>
              </a:rPr>
              <a:t> </a:t>
            </a:r>
          </a:p>
        </p:txBody>
      </p:sp>
      <p:sp>
        <p:nvSpPr>
          <p:cNvPr id="18437" name="Content Placeholder 1"/>
          <p:cNvSpPr>
            <a:spLocks/>
          </p:cNvSpPr>
          <p:nvPr/>
        </p:nvSpPr>
        <p:spPr bwMode="auto">
          <a:xfrm>
            <a:off x="152400" y="2667000"/>
            <a:ext cx="85344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SzPct val="85000"/>
              <a:buFont typeface="Wingdings 2" panose="05020102010507070707" pitchFamily="18" charset="2"/>
              <a:buNone/>
            </a:pPr>
            <a:r>
              <a:rPr lang="en-GB" altLang="ar-EG" sz="2200" b="1">
                <a:solidFill>
                  <a:srgbClr val="A50021"/>
                </a:solidFill>
              </a:rPr>
              <a:t>2. Paraphrasing (new expression of writing of others)</a:t>
            </a:r>
          </a:p>
          <a:p>
            <a:pPr eaLnBrk="1" hangingPunct="1">
              <a:lnSpc>
                <a:spcPct val="90000"/>
              </a:lnSpc>
              <a:buClr>
                <a:schemeClr val="accent1"/>
              </a:buClr>
              <a:buSzPct val="85000"/>
              <a:buFont typeface="Wingdings 2" panose="05020102010507070707" pitchFamily="18" charset="2"/>
              <a:buNone/>
            </a:pPr>
            <a:r>
              <a:rPr lang="en-GB" altLang="ar-EG" sz="2100">
                <a:solidFill>
                  <a:srgbClr val="0033CC"/>
                </a:solidFill>
              </a:rPr>
              <a:t>	Idea(s): Intellectual honesty</a:t>
            </a:r>
          </a:p>
          <a:p>
            <a:pPr eaLnBrk="1" hangingPunct="1">
              <a:lnSpc>
                <a:spcPct val="90000"/>
              </a:lnSpc>
              <a:buClr>
                <a:schemeClr val="accent1"/>
              </a:buClr>
              <a:buSzPct val="85000"/>
              <a:buFont typeface="Wingdings 2" panose="05020102010507070707" pitchFamily="18" charset="2"/>
              <a:buNone/>
            </a:pPr>
            <a:r>
              <a:rPr lang="en-GB" altLang="ar-EG" sz="2100">
                <a:solidFill>
                  <a:srgbClr val="0033CC"/>
                </a:solidFill>
              </a:rPr>
              <a:t>	Details: definition, contributions and understanding of other researchers, acknowledgment of peers</a:t>
            </a:r>
          </a:p>
        </p:txBody>
      </p:sp>
    </p:spTree>
    <p:extLst>
      <p:ext uri="{BB962C8B-B14F-4D97-AF65-F5344CB8AC3E}">
        <p14:creationId xmlns:p14="http://schemas.microsoft.com/office/powerpoint/2010/main" val="2885418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28600" y="3733800"/>
            <a:ext cx="86106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en-GB" altLang="ar-EG" sz="2200" dirty="0">
                <a:solidFill>
                  <a:srgbClr val="FF0000"/>
                </a:solidFill>
              </a:rPr>
              <a:t>Intellectual honesty is the admission that humanity is linked together in a kind of joint learning process</a:t>
            </a:r>
            <a:r>
              <a:rPr lang="en-GB" altLang="ar-EG" sz="2200" dirty="0"/>
              <a:t>. </a:t>
            </a:r>
            <a:r>
              <a:rPr lang="en-GB" altLang="ar-EG" sz="2200" dirty="0">
                <a:solidFill>
                  <a:srgbClr val="800080"/>
                </a:solidFill>
              </a:rPr>
              <a:t>Not very much is discovered new without really understanding other scholars' previous research and knowledge</a:t>
            </a:r>
            <a:r>
              <a:rPr lang="en-GB" altLang="ar-EG" sz="2200" dirty="0"/>
              <a:t>. Citing shows you are grateful and appreciate </a:t>
            </a:r>
            <a:r>
              <a:rPr lang="en-GB" altLang="ar-EG" sz="2200" dirty="0">
                <a:solidFill>
                  <a:srgbClr val="800080"/>
                </a:solidFill>
              </a:rPr>
              <a:t>what other researchers have figured</a:t>
            </a:r>
            <a:r>
              <a:rPr lang="en-GB" altLang="ar-EG" sz="2200" dirty="0"/>
              <a:t> out about a particular issue (</a:t>
            </a:r>
            <a:r>
              <a:rPr lang="en-GB" altLang="ar-EG" sz="2200" dirty="0">
                <a:solidFill>
                  <a:srgbClr val="000099"/>
                </a:solidFill>
              </a:rPr>
              <a:t>source</a:t>
            </a:r>
            <a:r>
              <a:rPr lang="en-GB" altLang="ar-EG" sz="2200" dirty="0"/>
              <a:t>) .</a:t>
            </a:r>
            <a:endParaRPr lang="en-US" altLang="ar-EG" sz="2200" dirty="0"/>
          </a:p>
        </p:txBody>
      </p:sp>
      <p:sp>
        <p:nvSpPr>
          <p:cNvPr id="19459" name="Rectangle 2"/>
          <p:cNvSpPr>
            <a:spLocks noChangeArrowheads="1"/>
          </p:cNvSpPr>
          <p:nvPr/>
        </p:nvSpPr>
        <p:spPr bwMode="auto">
          <a:xfrm>
            <a:off x="685800" y="334963"/>
            <a:ext cx="7769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ar-EG" sz="3200" b="1">
                <a:solidFill>
                  <a:srgbClr val="7B9899"/>
                </a:solidFill>
                <a:latin typeface="Georgia" panose="02040502050405020303" pitchFamily="18" charset="0"/>
              </a:rPr>
              <a:t>Integrating Resources</a:t>
            </a:r>
          </a:p>
        </p:txBody>
      </p:sp>
      <p:sp>
        <p:nvSpPr>
          <p:cNvPr id="19460" name="TextBox 1"/>
          <p:cNvSpPr txBox="1">
            <a:spLocks noChangeArrowheads="1"/>
          </p:cNvSpPr>
          <p:nvPr/>
        </p:nvSpPr>
        <p:spPr bwMode="auto">
          <a:xfrm>
            <a:off x="304800" y="76200"/>
            <a:ext cx="8458200" cy="256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2400" b="1">
                <a:solidFill>
                  <a:srgbClr val="003399"/>
                </a:solidFill>
                <a:latin typeface="Constantia" panose="02030602050306030303" pitchFamily="18" charset="0"/>
              </a:rPr>
              <a:t>Original resource</a:t>
            </a:r>
            <a:r>
              <a:rPr lang="en-US" altLang="ar-EG" b="1">
                <a:solidFill>
                  <a:srgbClr val="003399"/>
                </a:solidFill>
                <a:latin typeface="Constantia" panose="02030602050306030303" pitchFamily="18" charset="0"/>
              </a:rPr>
              <a:t> (adapted from </a:t>
            </a:r>
            <a:r>
              <a:rPr lang="en-GB" altLang="ar-EG" b="1">
                <a:solidFill>
                  <a:srgbClr val="003399"/>
                </a:solidFill>
                <a:latin typeface="Constantia" panose="02030602050306030303" pitchFamily="18" charset="0"/>
              </a:rPr>
              <a:t>Cal State San Marcos Library</a:t>
            </a:r>
            <a:r>
              <a:rPr lang="en-US" altLang="ar-EG" b="1">
                <a:solidFill>
                  <a:srgbClr val="003399"/>
                </a:solidFill>
                <a:latin typeface="Constantia" panose="02030602050306030303" pitchFamily="18" charset="0"/>
              </a:rPr>
              <a:t>)</a:t>
            </a:r>
            <a:r>
              <a:rPr lang="en-US" altLang="ar-EG" sz="2400" b="1">
                <a:solidFill>
                  <a:srgbClr val="003399"/>
                </a:solidFill>
                <a:latin typeface="Constantia" panose="02030602050306030303" pitchFamily="18" charset="0"/>
              </a:rPr>
              <a:t>:</a:t>
            </a:r>
          </a:p>
          <a:p>
            <a:pPr eaLnBrk="1" hangingPunct="1">
              <a:lnSpc>
                <a:spcPct val="90000"/>
              </a:lnSpc>
            </a:pPr>
            <a:r>
              <a:rPr lang="en-GB" altLang="ar-EG" sz="2200">
                <a:solidFill>
                  <a:srgbClr val="FF0000"/>
                </a:solidFill>
                <a:latin typeface="Constantia" panose="02030602050306030303" pitchFamily="18" charset="0"/>
              </a:rPr>
              <a:t>Intellectual honesty is the admission that humanity is linked together in a kind of collective learning process</a:t>
            </a:r>
            <a:r>
              <a:rPr lang="en-GB" altLang="ar-EG" sz="2200">
                <a:latin typeface="Constantia" panose="02030602050306030303" pitchFamily="18" charset="0"/>
              </a:rPr>
              <a:t>. </a:t>
            </a:r>
            <a:r>
              <a:rPr lang="en-GB" altLang="ar-EG" sz="2200">
                <a:solidFill>
                  <a:srgbClr val="800080"/>
                </a:solidFill>
                <a:latin typeface="Constantia" panose="02030602050306030303" pitchFamily="18" charset="0"/>
              </a:rPr>
              <a:t>Very little is discovered "de novo," that is, without a solid foundation in other researchers' previous exploration and understanding</a:t>
            </a:r>
            <a:r>
              <a:rPr lang="en-GB" altLang="ar-EG" sz="2200">
                <a:latin typeface="Constantia" panose="02030602050306030303" pitchFamily="18" charset="0"/>
              </a:rPr>
              <a:t>. Citation is an act of humility and an act of appreciation for </a:t>
            </a:r>
            <a:r>
              <a:rPr lang="en-GB" altLang="ar-EG" sz="2200">
                <a:solidFill>
                  <a:srgbClr val="800080"/>
                </a:solidFill>
                <a:latin typeface="Constantia" panose="02030602050306030303" pitchFamily="18" charset="0"/>
              </a:rPr>
              <a:t>what other scholars have pieced together</a:t>
            </a:r>
            <a:r>
              <a:rPr lang="en-GB" altLang="ar-EG" sz="2200">
                <a:latin typeface="Constantia" panose="02030602050306030303" pitchFamily="18" charset="0"/>
              </a:rPr>
              <a:t> about the nature of a particular problem or an aspect of some phenomenon. </a:t>
            </a:r>
            <a:r>
              <a:rPr lang="en-US" altLang="ar-EG" sz="2200">
                <a:latin typeface="Constantia" panose="02030602050306030303" pitchFamily="18" charset="0"/>
              </a:rPr>
              <a:t> </a:t>
            </a:r>
          </a:p>
        </p:txBody>
      </p:sp>
      <p:sp>
        <p:nvSpPr>
          <p:cNvPr id="19461" name="Content Placeholder 1"/>
          <p:cNvSpPr>
            <a:spLocks/>
          </p:cNvSpPr>
          <p:nvPr/>
        </p:nvSpPr>
        <p:spPr bwMode="auto">
          <a:xfrm>
            <a:off x="152400" y="3276600"/>
            <a:ext cx="853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SzPct val="85000"/>
              <a:buFont typeface="Wingdings 2" panose="05020102010507070707" pitchFamily="18" charset="2"/>
              <a:buNone/>
            </a:pPr>
            <a:r>
              <a:rPr lang="en-GB" altLang="ar-EG" sz="2200" b="1">
                <a:solidFill>
                  <a:srgbClr val="A50021"/>
                </a:solidFill>
              </a:rPr>
              <a:t>Word-for-word Plagairism</a:t>
            </a:r>
          </a:p>
        </p:txBody>
      </p:sp>
    </p:spTree>
    <p:extLst>
      <p:ext uri="{BB962C8B-B14F-4D97-AF65-F5344CB8AC3E}">
        <p14:creationId xmlns:p14="http://schemas.microsoft.com/office/powerpoint/2010/main" val="1629145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49057"/>
            <a:ext cx="7498080" cy="1524000"/>
          </a:xfrm>
        </p:spPr>
        <p:txBody>
          <a:bodyPr>
            <a:noAutofit/>
          </a:bodyPr>
          <a:lstStyle/>
          <a:p>
            <a:pPr algn="ctr"/>
            <a:r>
              <a:rPr lang="en-US" dirty="0"/>
              <a:t>Which of the following explains the appropriate action for the dates of a scientific discovery?</a:t>
            </a:r>
          </a:p>
        </p:txBody>
      </p:sp>
      <p:sp>
        <p:nvSpPr>
          <p:cNvPr id="4" name="TextBox 3"/>
          <p:cNvSpPr txBox="1"/>
          <p:nvPr/>
        </p:nvSpPr>
        <p:spPr>
          <a:xfrm>
            <a:off x="1524000" y="2682657"/>
            <a:ext cx="6705600" cy="3108543"/>
          </a:xfrm>
          <a:prstGeom prst="rect">
            <a:avLst/>
          </a:prstGeom>
          <a:noFill/>
        </p:spPr>
        <p:txBody>
          <a:bodyPr wrap="square" rtlCol="0">
            <a:spAutoFit/>
          </a:bodyPr>
          <a:lstStyle/>
          <a:p>
            <a:pPr marL="514350" indent="-514350">
              <a:buAutoNum type="alphaUcPeriod"/>
            </a:pPr>
            <a:r>
              <a:rPr lang="en-US" sz="2800" dirty="0"/>
              <a:t>Include an in-text citation and a full-text citation</a:t>
            </a:r>
          </a:p>
          <a:p>
            <a:pPr marL="514350" indent="-514350">
              <a:buAutoNum type="alphaUcPeriod"/>
            </a:pPr>
            <a:r>
              <a:rPr lang="en-US" sz="2800" dirty="0"/>
              <a:t>Include an in-text citation only</a:t>
            </a:r>
          </a:p>
          <a:p>
            <a:pPr marL="514350" indent="-514350">
              <a:buAutoNum type="alphaUcPeriod"/>
            </a:pPr>
            <a:r>
              <a:rPr lang="en-US" sz="2800" dirty="0"/>
              <a:t>Include a full-text citation in the references page only</a:t>
            </a:r>
          </a:p>
          <a:p>
            <a:pPr marL="514350" indent="-514350">
              <a:buAutoNum type="alphaUcPeriod"/>
            </a:pPr>
            <a:r>
              <a:rPr lang="en-US" sz="2800" dirty="0"/>
              <a:t>No citation is necessary</a:t>
            </a:r>
          </a:p>
          <a:p>
            <a:pPr marL="514350" indent="-514350">
              <a:buAutoNum type="alphaUcPeriod"/>
            </a:pPr>
            <a:endParaRPr lang="en-US" sz="2800" dirty="0"/>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4030221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49057"/>
            <a:ext cx="7498080" cy="1524000"/>
          </a:xfrm>
        </p:spPr>
        <p:txBody>
          <a:bodyPr>
            <a:noAutofit/>
          </a:bodyPr>
          <a:lstStyle/>
          <a:p>
            <a:pPr algn="ctr"/>
            <a:r>
              <a:rPr lang="en-US" dirty="0"/>
              <a:t>Which of the following explains the appropriate action for the dates of a scientific discovery?</a:t>
            </a:r>
          </a:p>
        </p:txBody>
      </p:sp>
      <p:sp>
        <p:nvSpPr>
          <p:cNvPr id="4" name="TextBox 3"/>
          <p:cNvSpPr txBox="1"/>
          <p:nvPr/>
        </p:nvSpPr>
        <p:spPr>
          <a:xfrm>
            <a:off x="1524000" y="2682657"/>
            <a:ext cx="6705600" cy="3108543"/>
          </a:xfrm>
          <a:prstGeom prst="rect">
            <a:avLst/>
          </a:prstGeom>
          <a:noFill/>
        </p:spPr>
        <p:txBody>
          <a:bodyPr wrap="square" rtlCol="0">
            <a:spAutoFit/>
          </a:bodyPr>
          <a:lstStyle/>
          <a:p>
            <a:pPr marL="514350" indent="-514350">
              <a:buAutoNum type="alphaUcPeriod"/>
            </a:pPr>
            <a:r>
              <a:rPr lang="en-US" sz="2800" dirty="0"/>
              <a:t>Include an in-text citation and a full-text citation</a:t>
            </a:r>
          </a:p>
          <a:p>
            <a:pPr marL="514350" indent="-514350">
              <a:buAutoNum type="alphaUcPeriod"/>
            </a:pPr>
            <a:r>
              <a:rPr lang="en-US" sz="2800" dirty="0"/>
              <a:t>Include an in-text citation only</a:t>
            </a:r>
          </a:p>
          <a:p>
            <a:pPr marL="514350" indent="-514350">
              <a:buAutoNum type="alphaUcPeriod"/>
            </a:pPr>
            <a:r>
              <a:rPr lang="en-US" sz="2800" dirty="0"/>
              <a:t>Include a full-text citation in the references page only</a:t>
            </a:r>
          </a:p>
          <a:p>
            <a:pPr marL="514350" indent="-514350">
              <a:buAutoNum type="alphaUcPeriod"/>
            </a:pPr>
            <a:r>
              <a:rPr lang="en-US" sz="2800" dirty="0">
                <a:solidFill>
                  <a:srgbClr val="FF0000"/>
                </a:solidFill>
              </a:rPr>
              <a:t>No citation is necessary</a:t>
            </a:r>
          </a:p>
          <a:p>
            <a:pPr marL="514350" indent="-514350">
              <a:buAutoNum type="alphaUcPeriod"/>
            </a:pPr>
            <a:endParaRPr lang="en-US" sz="2800" dirty="0"/>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2584654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524000"/>
          </a:xfrm>
        </p:spPr>
        <p:txBody>
          <a:bodyPr>
            <a:noAutofit/>
          </a:bodyPr>
          <a:lstStyle/>
          <a:p>
            <a:pPr algn="ctr"/>
            <a:r>
              <a:rPr lang="en-US" dirty="0"/>
              <a:t>Which of the following statements is untrue?</a:t>
            </a:r>
          </a:p>
        </p:txBody>
      </p:sp>
      <p:sp>
        <p:nvSpPr>
          <p:cNvPr id="4" name="TextBox 3"/>
          <p:cNvSpPr txBox="1"/>
          <p:nvPr/>
        </p:nvSpPr>
        <p:spPr>
          <a:xfrm>
            <a:off x="1524000" y="2438400"/>
            <a:ext cx="6705600" cy="3539430"/>
          </a:xfrm>
          <a:prstGeom prst="rect">
            <a:avLst/>
          </a:prstGeom>
          <a:noFill/>
        </p:spPr>
        <p:txBody>
          <a:bodyPr wrap="square" rtlCol="0">
            <a:spAutoFit/>
          </a:bodyPr>
          <a:lstStyle/>
          <a:p>
            <a:pPr marL="514350" indent="-514350">
              <a:buFontTx/>
              <a:buAutoNum type="alphaUcPeriod"/>
            </a:pPr>
            <a:r>
              <a:rPr lang="en-US" sz="2800" dirty="0">
                <a:solidFill>
                  <a:prstClr val="black"/>
                </a:solidFill>
              </a:rPr>
              <a:t>You should include many direct quotes in technical writing</a:t>
            </a:r>
          </a:p>
          <a:p>
            <a:pPr marL="514350" indent="-514350">
              <a:buFontTx/>
              <a:buAutoNum type="alphaUcPeriod"/>
            </a:pPr>
            <a:r>
              <a:rPr lang="en-US" sz="2800" dirty="0">
                <a:solidFill>
                  <a:prstClr val="black"/>
                </a:solidFill>
              </a:rPr>
              <a:t>You should include in-text citations for paraphrased information</a:t>
            </a:r>
          </a:p>
          <a:p>
            <a:pPr marL="514350" indent="-514350">
              <a:buFontTx/>
              <a:buAutoNum type="alphaUcPeriod"/>
            </a:pPr>
            <a:r>
              <a:rPr lang="en-US" sz="2800" dirty="0">
                <a:solidFill>
                  <a:prstClr val="black"/>
                </a:solidFill>
              </a:rPr>
              <a:t>You should put summaries into your own words</a:t>
            </a:r>
          </a:p>
          <a:p>
            <a:pPr marL="514350" indent="-514350">
              <a:buFontTx/>
              <a:buAutoNum type="alphaUcPeriod"/>
            </a:pPr>
            <a:r>
              <a:rPr lang="en-US" sz="2800" dirty="0">
                <a:solidFill>
                  <a:prstClr val="black"/>
                </a:solidFill>
              </a:rPr>
              <a:t>All of the above are true</a:t>
            </a:r>
          </a:p>
          <a:p>
            <a:pPr marL="514350" indent="-514350">
              <a:buFontTx/>
              <a:buAutoNum type="alphaUcPeriod"/>
            </a:pPr>
            <a:endParaRPr lang="en-US" sz="2800" dirty="0">
              <a:solidFill>
                <a:prstClr val="black"/>
              </a:solidFill>
            </a:endParaRPr>
          </a:p>
        </p:txBody>
      </p:sp>
      <p:sp>
        <p:nvSpPr>
          <p:cNvPr id="5" name="Footer Placeholder 3"/>
          <p:cNvSpPr>
            <a:spLocks noGrp="1"/>
          </p:cNvSpPr>
          <p:nvPr>
            <p:ph type="ftr" sz="quarter" idx="11"/>
          </p:nvPr>
        </p:nvSpPr>
        <p:spPr>
          <a:xfrm>
            <a:off x="990600" y="6248400"/>
            <a:ext cx="3429000" cy="476250"/>
          </a:xfrm>
        </p:spPr>
        <p:txBody>
          <a:bodyPr/>
          <a:lstStyle/>
          <a:p>
            <a:r>
              <a:rPr lang="en-US" dirty="0">
                <a:solidFill>
                  <a:srgbClr val="C5D1D7">
                    <a:shade val="50000"/>
                    <a:satMod val="200000"/>
                  </a:srgbClr>
                </a:solidFill>
              </a:rPr>
              <a:t>Copyright © 2012 Pearson Education, Inc.</a:t>
            </a:r>
          </a:p>
        </p:txBody>
      </p:sp>
    </p:spTree>
    <p:extLst>
      <p:ext uri="{BB962C8B-B14F-4D97-AF65-F5344CB8AC3E}">
        <p14:creationId xmlns:p14="http://schemas.microsoft.com/office/powerpoint/2010/main" val="293544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524000"/>
          </a:xfrm>
        </p:spPr>
        <p:txBody>
          <a:bodyPr>
            <a:noAutofit/>
          </a:bodyPr>
          <a:lstStyle/>
          <a:p>
            <a:pPr algn="ctr"/>
            <a:r>
              <a:rPr lang="en-US" dirty="0"/>
              <a:t>Which of the following statements is untrue?</a:t>
            </a:r>
          </a:p>
        </p:txBody>
      </p:sp>
      <p:sp>
        <p:nvSpPr>
          <p:cNvPr id="4" name="TextBox 3"/>
          <p:cNvSpPr txBox="1"/>
          <p:nvPr/>
        </p:nvSpPr>
        <p:spPr>
          <a:xfrm>
            <a:off x="1524000" y="2438400"/>
            <a:ext cx="6705600" cy="3539430"/>
          </a:xfrm>
          <a:prstGeom prst="rect">
            <a:avLst/>
          </a:prstGeom>
          <a:noFill/>
        </p:spPr>
        <p:txBody>
          <a:bodyPr wrap="square" rtlCol="0">
            <a:spAutoFit/>
          </a:bodyPr>
          <a:lstStyle/>
          <a:p>
            <a:pPr marL="514350" indent="-514350">
              <a:buFontTx/>
              <a:buAutoNum type="alphaUcPeriod"/>
            </a:pPr>
            <a:r>
              <a:rPr lang="en-US" sz="2800" dirty="0">
                <a:solidFill>
                  <a:srgbClr val="FF0000"/>
                </a:solidFill>
              </a:rPr>
              <a:t>You should include many direct quotes in technical writing</a:t>
            </a:r>
          </a:p>
          <a:p>
            <a:pPr marL="514350" indent="-514350">
              <a:buFontTx/>
              <a:buAutoNum type="alphaUcPeriod"/>
            </a:pPr>
            <a:r>
              <a:rPr lang="en-US" sz="2800" dirty="0">
                <a:solidFill>
                  <a:prstClr val="black"/>
                </a:solidFill>
              </a:rPr>
              <a:t>You should include in-text citations for paraphrased information</a:t>
            </a:r>
          </a:p>
          <a:p>
            <a:pPr marL="514350" indent="-514350">
              <a:buFontTx/>
              <a:buAutoNum type="alphaUcPeriod"/>
            </a:pPr>
            <a:r>
              <a:rPr lang="en-US" sz="2800" dirty="0">
                <a:solidFill>
                  <a:prstClr val="black"/>
                </a:solidFill>
              </a:rPr>
              <a:t>You should put summaries into your own words</a:t>
            </a:r>
          </a:p>
          <a:p>
            <a:pPr marL="514350" indent="-514350">
              <a:buFontTx/>
              <a:buAutoNum type="alphaUcPeriod"/>
            </a:pPr>
            <a:r>
              <a:rPr lang="en-US" sz="2800" dirty="0">
                <a:solidFill>
                  <a:prstClr val="black"/>
                </a:solidFill>
              </a:rPr>
              <a:t>All of the above are true</a:t>
            </a:r>
          </a:p>
          <a:p>
            <a:pPr marL="514350" indent="-514350">
              <a:buFontTx/>
              <a:buAutoNum type="alphaUcPeriod"/>
            </a:pPr>
            <a:endParaRPr lang="en-US" sz="2800" dirty="0">
              <a:solidFill>
                <a:prstClr val="black"/>
              </a:solidFill>
            </a:endParaRPr>
          </a:p>
        </p:txBody>
      </p:sp>
      <p:sp>
        <p:nvSpPr>
          <p:cNvPr id="5" name="Footer Placeholder 3"/>
          <p:cNvSpPr>
            <a:spLocks noGrp="1"/>
          </p:cNvSpPr>
          <p:nvPr>
            <p:ph type="ftr" sz="quarter" idx="11"/>
          </p:nvPr>
        </p:nvSpPr>
        <p:spPr>
          <a:xfrm>
            <a:off x="990600" y="6248400"/>
            <a:ext cx="3429000" cy="476250"/>
          </a:xfrm>
        </p:spPr>
        <p:txBody>
          <a:bodyPr/>
          <a:lstStyle/>
          <a:p>
            <a:r>
              <a:rPr lang="en-US" dirty="0">
                <a:solidFill>
                  <a:srgbClr val="C5D1D7">
                    <a:shade val="50000"/>
                    <a:satMod val="200000"/>
                  </a:srgbClr>
                </a:solidFill>
              </a:rPr>
              <a:t>Copyright © 2012 Pearson Education, Inc.</a:t>
            </a:r>
          </a:p>
        </p:txBody>
      </p:sp>
    </p:spTree>
    <p:extLst>
      <p:ext uri="{BB962C8B-B14F-4D97-AF65-F5344CB8AC3E}">
        <p14:creationId xmlns:p14="http://schemas.microsoft.com/office/powerpoint/2010/main" val="119192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65652"/>
            <a:ext cx="7498080" cy="1143000"/>
          </a:xfrm>
        </p:spPr>
        <p:txBody>
          <a:bodyPr>
            <a:normAutofit/>
          </a:bodyPr>
          <a:lstStyle/>
          <a:p>
            <a:pPr algn="ctr"/>
            <a:r>
              <a:rPr lang="en-US" dirty="0"/>
              <a:t>Chapter Outline</a:t>
            </a:r>
          </a:p>
        </p:txBody>
      </p:sp>
      <p:sp>
        <p:nvSpPr>
          <p:cNvPr id="4" name="TextBox 3"/>
          <p:cNvSpPr txBox="1"/>
          <p:nvPr/>
        </p:nvSpPr>
        <p:spPr>
          <a:xfrm>
            <a:off x="1219200" y="1295400"/>
            <a:ext cx="7696200" cy="6124754"/>
          </a:xfrm>
          <a:prstGeom prst="rect">
            <a:avLst/>
          </a:prstGeom>
          <a:noFill/>
        </p:spPr>
        <p:txBody>
          <a:bodyPr wrap="square" rtlCol="0">
            <a:spAutoFit/>
          </a:bodyPr>
          <a:lstStyle/>
          <a:p>
            <a:r>
              <a:rPr lang="en-US" sz="3200" dirty="0"/>
              <a:t>What is Plagiarism?</a:t>
            </a:r>
          </a:p>
          <a:p>
            <a:endParaRPr lang="en-US" sz="3200" dirty="0"/>
          </a:p>
          <a:p>
            <a:r>
              <a:rPr lang="en-US" altLang="ar-EG" sz="3200" dirty="0"/>
              <a:t>How To Avoid Plagiarism?</a:t>
            </a:r>
          </a:p>
          <a:p>
            <a:endParaRPr lang="en-US" sz="3200" dirty="0"/>
          </a:p>
          <a:p>
            <a:r>
              <a:rPr lang="en-US" sz="3200" dirty="0"/>
              <a:t>What is Meant By Integrating Resources?</a:t>
            </a:r>
          </a:p>
          <a:p>
            <a:endParaRPr lang="en-US" sz="3200" dirty="0"/>
          </a:p>
          <a:p>
            <a:r>
              <a:rPr lang="en-US" altLang="ar-EG" sz="3200" dirty="0"/>
              <a:t>Why Integrate Resources?</a:t>
            </a:r>
          </a:p>
          <a:p>
            <a:endParaRPr lang="en-US" sz="3200" dirty="0"/>
          </a:p>
          <a:p>
            <a:r>
              <a:rPr lang="en-US" altLang="ar-EG" sz="3200" dirty="0"/>
              <a:t>Good Practice for Effective Paraphrasing and Summarizing</a:t>
            </a:r>
          </a:p>
          <a:p>
            <a:endParaRPr lang="en-US" sz="3200" dirty="0"/>
          </a:p>
          <a:p>
            <a:endParaRPr lang="en-US" sz="3200" dirty="0"/>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133861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066799" y="1143000"/>
            <a:ext cx="80010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ar-EG" sz="2600" dirty="0"/>
              <a:t>Plagiarism is presenting someone else's phrases, data, images, or ideas as if they were your own because: </a:t>
            </a:r>
          </a:p>
          <a:p>
            <a:pPr eaLnBrk="1" hangingPunct="1"/>
            <a:r>
              <a:rPr lang="en-GB" altLang="ar-EG" sz="2600" dirty="0"/>
              <a:t>1. You, the writer, did not give proper credit or cite the</a:t>
            </a:r>
          </a:p>
          <a:p>
            <a:pPr eaLnBrk="1" hangingPunct="1"/>
            <a:r>
              <a:rPr lang="en-GB" altLang="ar-EG" sz="2600" dirty="0"/>
              <a:t>    original source</a:t>
            </a:r>
          </a:p>
          <a:p>
            <a:pPr eaLnBrk="1" hangingPunct="1"/>
            <a:r>
              <a:rPr lang="en-GB" altLang="ar-EG" sz="2600" dirty="0"/>
              <a:t>2. You, the writer, did not properly integrate the</a:t>
            </a:r>
          </a:p>
          <a:p>
            <a:pPr eaLnBrk="1" hangingPunct="1"/>
            <a:r>
              <a:rPr lang="en-GB" altLang="ar-EG" sz="2600" dirty="0"/>
              <a:t>     borrowed phrases, data, or images</a:t>
            </a:r>
            <a:endParaRPr lang="en-US" altLang="ar-EG" sz="2600" dirty="0"/>
          </a:p>
        </p:txBody>
      </p:sp>
      <p:sp>
        <p:nvSpPr>
          <p:cNvPr id="15363" name="Title 1"/>
          <p:cNvSpPr>
            <a:spLocks/>
          </p:cNvSpPr>
          <p:nvPr/>
        </p:nvSpPr>
        <p:spPr bwMode="auto">
          <a:xfrm>
            <a:off x="1066799" y="228600"/>
            <a:ext cx="77692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What is Plagiarism?</a:t>
            </a:r>
          </a:p>
        </p:txBody>
      </p:sp>
      <p:sp>
        <p:nvSpPr>
          <p:cNvPr id="15364" name="TextBox 2"/>
          <p:cNvSpPr txBox="1">
            <a:spLocks noChangeArrowheads="1"/>
          </p:cNvSpPr>
          <p:nvPr/>
        </p:nvSpPr>
        <p:spPr bwMode="auto">
          <a:xfrm>
            <a:off x="225425" y="4419600"/>
            <a:ext cx="86868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ar-EG" sz="2100" dirty="0">
                <a:solidFill>
                  <a:srgbClr val="003399"/>
                </a:solidFill>
                <a:sym typeface="Wingdings 2" panose="05020102010507070707" pitchFamily="18" charset="2"/>
              </a:rPr>
              <a:t>University of Toronto: To use words, images, or ideas of others without proper acknowledgement or credit is plagiarism, or theft of intellectual property.</a:t>
            </a:r>
          </a:p>
          <a:p>
            <a:pPr eaLnBrk="1" hangingPunct="1">
              <a:lnSpc>
                <a:spcPct val="90000"/>
              </a:lnSpc>
            </a:pPr>
            <a:r>
              <a:rPr lang="en-US" altLang="ar-EG" sz="2100" dirty="0">
                <a:solidFill>
                  <a:srgbClr val="003399"/>
                </a:solidFill>
                <a:sym typeface="Wingdings 2" panose="05020102010507070707" pitchFamily="18" charset="2"/>
              </a:rPr>
              <a:t>Plagiarism is highly unethical and illegal. Your intentions are immaterial: plagiarism is plagiarism, whether it happens deliberately or accidentally.</a:t>
            </a:r>
          </a:p>
          <a:p>
            <a:pPr eaLnBrk="1" hangingPunct="1">
              <a:lnSpc>
                <a:spcPct val="90000"/>
              </a:lnSpc>
              <a:spcBef>
                <a:spcPct val="55000"/>
              </a:spcBef>
            </a:pPr>
            <a:r>
              <a:rPr lang="en-US" altLang="ar-EG" sz="2000" i="1" dirty="0">
                <a:sym typeface="Wingdings 2" panose="05020102010507070707" pitchFamily="18" charset="2"/>
              </a:rPr>
              <a:t>Read plagiarism definitions of other international universities such as Duke and MIT.</a:t>
            </a:r>
            <a:endParaRPr lang="en-US" altLang="ar-EG" sz="2000" i="1" dirty="0"/>
          </a:p>
        </p:txBody>
      </p:sp>
    </p:spTree>
    <p:extLst>
      <p:ext uri="{BB962C8B-B14F-4D97-AF65-F5344CB8AC3E}">
        <p14:creationId xmlns:p14="http://schemas.microsoft.com/office/powerpoint/2010/main" val="326486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66800" y="2667000"/>
            <a:ext cx="77724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5125" indent="-3651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ar-EG" sz="2400" dirty="0"/>
              <a:t>2. If you use ideas from published material,</a:t>
            </a:r>
          </a:p>
          <a:p>
            <a:pPr eaLnBrk="1" hangingPunct="1">
              <a:lnSpc>
                <a:spcPct val="90000"/>
              </a:lnSpc>
            </a:pPr>
            <a:r>
              <a:rPr lang="en-GB" altLang="ar-EG" sz="2400" dirty="0"/>
              <a:t>	</a:t>
            </a:r>
            <a:r>
              <a:rPr lang="en-GB" altLang="ar-EG" sz="2400" b="1" dirty="0">
                <a:solidFill>
                  <a:srgbClr val="FF0000"/>
                </a:solidFill>
              </a:rPr>
              <a:t>you must cite the source.</a:t>
            </a:r>
            <a:r>
              <a:rPr lang="en-GB" altLang="ar-EG" sz="2400" dirty="0"/>
              <a:t> </a:t>
            </a:r>
          </a:p>
        </p:txBody>
      </p:sp>
      <p:sp>
        <p:nvSpPr>
          <p:cNvPr id="3" name="TextBox 3"/>
          <p:cNvSpPr txBox="1">
            <a:spLocks noChangeArrowheads="1"/>
          </p:cNvSpPr>
          <p:nvPr/>
        </p:nvSpPr>
        <p:spPr bwMode="auto">
          <a:xfrm>
            <a:off x="1066800" y="5335726"/>
            <a:ext cx="77724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5125" indent="-3651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ar-EG" sz="2400" dirty="0"/>
              <a:t>4. If you use charts, graphs, data, or numerical information obtained from published material,</a:t>
            </a:r>
          </a:p>
          <a:p>
            <a:pPr eaLnBrk="1" hangingPunct="1">
              <a:lnSpc>
                <a:spcPct val="90000"/>
              </a:lnSpc>
            </a:pPr>
            <a:r>
              <a:rPr lang="en-GB" altLang="ar-EG" sz="2400" dirty="0"/>
              <a:t>	</a:t>
            </a:r>
            <a:r>
              <a:rPr lang="en-GB" altLang="ar-EG" sz="2400" b="1" dirty="0">
                <a:solidFill>
                  <a:srgbClr val="FF0000"/>
                </a:solidFill>
              </a:rPr>
              <a:t>you must cite the source.</a:t>
            </a:r>
          </a:p>
        </p:txBody>
      </p:sp>
      <p:sp>
        <p:nvSpPr>
          <p:cNvPr id="5" name="TextBox 3"/>
          <p:cNvSpPr txBox="1">
            <a:spLocks noChangeArrowheads="1"/>
          </p:cNvSpPr>
          <p:nvPr/>
        </p:nvSpPr>
        <p:spPr bwMode="auto">
          <a:xfrm>
            <a:off x="1066800" y="1489075"/>
            <a:ext cx="77724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5125" indent="-3651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ar-EG" sz="2400" dirty="0"/>
              <a:t>1. If you use the exact words from published material, </a:t>
            </a:r>
          </a:p>
          <a:p>
            <a:pPr eaLnBrk="1" hangingPunct="1">
              <a:lnSpc>
                <a:spcPct val="90000"/>
              </a:lnSpc>
            </a:pPr>
            <a:r>
              <a:rPr lang="en-GB" altLang="ar-EG" sz="2400" dirty="0"/>
              <a:t>	</a:t>
            </a:r>
            <a:r>
              <a:rPr lang="en-GB" altLang="ar-EG" sz="2400" b="1" dirty="0">
                <a:solidFill>
                  <a:srgbClr val="FF0000"/>
                </a:solidFill>
              </a:rPr>
              <a:t>you must use quotation marks around the words and cite the source.</a:t>
            </a:r>
          </a:p>
        </p:txBody>
      </p:sp>
      <p:sp>
        <p:nvSpPr>
          <p:cNvPr id="16389" name="Title 1"/>
          <p:cNvSpPr>
            <a:spLocks/>
          </p:cNvSpPr>
          <p:nvPr/>
        </p:nvSpPr>
        <p:spPr bwMode="auto">
          <a:xfrm>
            <a:off x="1142999" y="228600"/>
            <a:ext cx="7693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How To Avoid Plagiarism?</a:t>
            </a:r>
          </a:p>
        </p:txBody>
      </p:sp>
      <p:sp>
        <p:nvSpPr>
          <p:cNvPr id="6" name="TextBox 3"/>
          <p:cNvSpPr txBox="1">
            <a:spLocks noChangeArrowheads="1"/>
          </p:cNvSpPr>
          <p:nvPr/>
        </p:nvSpPr>
        <p:spPr bwMode="auto">
          <a:xfrm>
            <a:off x="1066800" y="3512526"/>
            <a:ext cx="7772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5125" indent="-3651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ar-EG" sz="2400" dirty="0"/>
              <a:t>3. If you use phrases or information from published material,</a:t>
            </a:r>
          </a:p>
          <a:p>
            <a:pPr eaLnBrk="1" hangingPunct="1">
              <a:lnSpc>
                <a:spcPct val="90000"/>
              </a:lnSpc>
            </a:pPr>
            <a:r>
              <a:rPr lang="en-GB" altLang="ar-EG" sz="2400" dirty="0"/>
              <a:t>	</a:t>
            </a:r>
            <a:r>
              <a:rPr lang="en-GB" altLang="ar-EG" sz="2400" b="1" dirty="0">
                <a:solidFill>
                  <a:srgbClr val="FF0000"/>
                </a:solidFill>
              </a:rPr>
              <a:t>you must properly integrate borrowed phrases or information (by paraphrasing or summarizing) and cite the source.</a:t>
            </a:r>
            <a:r>
              <a:rPr lang="en-GB" altLang="ar-EG" sz="2400" dirty="0"/>
              <a:t> </a:t>
            </a:r>
          </a:p>
        </p:txBody>
      </p:sp>
    </p:spTree>
    <p:extLst>
      <p:ext uri="{BB962C8B-B14F-4D97-AF65-F5344CB8AC3E}">
        <p14:creationId xmlns:p14="http://schemas.microsoft.com/office/powerpoint/2010/main" val="2674444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7"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21"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1" end="1"/>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28"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p:cNvSpPr>
          <p:nvPr/>
        </p:nvSpPr>
        <p:spPr bwMode="auto">
          <a:xfrm>
            <a:off x="1142999" y="228600"/>
            <a:ext cx="7693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How To Avoid Plagiarism?</a:t>
            </a:r>
          </a:p>
        </p:txBody>
      </p:sp>
      <p:sp>
        <p:nvSpPr>
          <p:cNvPr id="17411" name="TextBox 2"/>
          <p:cNvSpPr txBox="1">
            <a:spLocks noChangeArrowheads="1"/>
          </p:cNvSpPr>
          <p:nvPr/>
        </p:nvSpPr>
        <p:spPr bwMode="auto">
          <a:xfrm>
            <a:off x="1143000" y="1343025"/>
            <a:ext cx="7848600" cy="5330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18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ar-EG" sz="2300" dirty="0"/>
              <a:t>No need to cite a source for material considered:</a:t>
            </a:r>
          </a:p>
          <a:p>
            <a:pPr eaLnBrk="1" hangingPunct="1">
              <a:lnSpc>
                <a:spcPct val="90000"/>
              </a:lnSpc>
              <a:spcBef>
                <a:spcPct val="30000"/>
              </a:spcBef>
            </a:pPr>
            <a:r>
              <a:rPr lang="en-GB" altLang="ar-EG" sz="2300" b="1" dirty="0">
                <a:solidFill>
                  <a:srgbClr val="0418D2"/>
                </a:solidFill>
              </a:rPr>
              <a:t>1. General common knowledge:</a:t>
            </a:r>
            <a:r>
              <a:rPr lang="en-GB" altLang="ar-EG" sz="2200" dirty="0"/>
              <a:t> facts and information in public domain, such as current and historical events, famous people, geographic areas, etc</a:t>
            </a:r>
          </a:p>
          <a:p>
            <a:pPr eaLnBrk="1" hangingPunct="1">
              <a:lnSpc>
                <a:spcPct val="90000"/>
              </a:lnSpc>
              <a:spcBef>
                <a:spcPct val="40000"/>
              </a:spcBef>
            </a:pPr>
            <a:r>
              <a:rPr lang="en-GB" altLang="ar-EG" sz="2300" b="1" dirty="0">
                <a:solidFill>
                  <a:srgbClr val="0418D2"/>
                </a:solidFill>
              </a:rPr>
              <a:t>2. Field-specific common knowledge:</a:t>
            </a:r>
            <a:r>
              <a:rPr lang="en-GB" altLang="ar-EG" sz="2200" dirty="0"/>
              <a:t> information  “common” only within a particular field, but you must be sure that it is so widely known within the field that it will be shared by readers. It may include facts, theories, or methods within that field.</a:t>
            </a:r>
          </a:p>
          <a:p>
            <a:pPr eaLnBrk="1" hangingPunct="1">
              <a:lnSpc>
                <a:spcPct val="90000"/>
              </a:lnSpc>
            </a:pPr>
            <a:r>
              <a:rPr lang="en-GB" altLang="ar-EG" sz="2200" dirty="0"/>
              <a:t>For example, you may not need to cite a reference about Newton’s second law to engineering audience, but you may need to cite a reference to non-engineering audience.</a:t>
            </a:r>
          </a:p>
          <a:p>
            <a:pPr eaLnBrk="1" hangingPunct="1">
              <a:lnSpc>
                <a:spcPct val="90000"/>
              </a:lnSpc>
              <a:spcBef>
                <a:spcPct val="40000"/>
              </a:spcBef>
            </a:pPr>
            <a:r>
              <a:rPr lang="en-GB" altLang="ar-EG" sz="2100" b="1" dirty="0">
                <a:solidFill>
                  <a:srgbClr val="A50021"/>
                </a:solidFill>
              </a:rPr>
              <a:t>If in doubt, be cautious and cite the source.  And in case of both general and field-specific common knowledge, if you use the exact words of the reference source, you must use quotation marks and cite the source.</a:t>
            </a:r>
            <a:endParaRPr lang="en-US" altLang="ar-EG" sz="2100" b="1" dirty="0">
              <a:solidFill>
                <a:srgbClr val="A50021"/>
              </a:solidFill>
            </a:endParaRPr>
          </a:p>
        </p:txBody>
      </p:sp>
    </p:spTree>
    <p:extLst>
      <p:ext uri="{BB962C8B-B14F-4D97-AF65-F5344CB8AC3E}">
        <p14:creationId xmlns:p14="http://schemas.microsoft.com/office/powerpoint/2010/main" val="6069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143000" y="1524000"/>
            <a:ext cx="7696200"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4638" indent="-27463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ct val="50000"/>
              </a:spcAft>
            </a:pPr>
            <a:r>
              <a:rPr lang="en-GB" altLang="ar-EG" sz="2600" dirty="0"/>
              <a:t>- Copying word for word from a source without quotation marks and proper citation is plagiarism</a:t>
            </a:r>
          </a:p>
          <a:p>
            <a:pPr eaLnBrk="1" hangingPunct="1">
              <a:spcAft>
                <a:spcPct val="50000"/>
              </a:spcAft>
            </a:pPr>
            <a:r>
              <a:rPr lang="en-GB" altLang="ar-EG" sz="2600" dirty="0"/>
              <a:t>- Using ideas without citing the source is plagiarism</a:t>
            </a:r>
          </a:p>
          <a:p>
            <a:pPr eaLnBrk="1" hangingPunct="1">
              <a:spcAft>
                <a:spcPct val="50000"/>
              </a:spcAft>
            </a:pPr>
            <a:r>
              <a:rPr lang="en-GB" altLang="ar-EG" sz="2600" dirty="0"/>
              <a:t>- Using your own words to paraphrase or summarize someone else’s technical  writing without citing the source is plagiarism </a:t>
            </a:r>
          </a:p>
          <a:p>
            <a:pPr eaLnBrk="1" hangingPunct="1">
              <a:spcAft>
                <a:spcPct val="50000"/>
              </a:spcAft>
            </a:pPr>
            <a:r>
              <a:rPr lang="en-GB" altLang="ar-EG" sz="2400" dirty="0">
                <a:latin typeface="Verdana" panose="020B0604030504040204" pitchFamily="34" charset="0"/>
              </a:rPr>
              <a:t>- “Knitting” or “stitching” together phrases, sentence fragments, and/or paragraphs from various sources is plagiarism, even if sources are cited</a:t>
            </a:r>
            <a:endParaRPr lang="en-US" altLang="ar-EG" sz="2600" dirty="0"/>
          </a:p>
        </p:txBody>
      </p:sp>
      <p:sp>
        <p:nvSpPr>
          <p:cNvPr id="18435" name="Title 1"/>
          <p:cNvSpPr>
            <a:spLocks/>
          </p:cNvSpPr>
          <p:nvPr/>
        </p:nvSpPr>
        <p:spPr bwMode="auto">
          <a:xfrm>
            <a:off x="1142999" y="228600"/>
            <a:ext cx="7693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Plagiarism Cases</a:t>
            </a:r>
          </a:p>
        </p:txBody>
      </p:sp>
    </p:spTree>
    <p:extLst>
      <p:ext uri="{BB962C8B-B14F-4D97-AF65-F5344CB8AC3E}">
        <p14:creationId xmlns:p14="http://schemas.microsoft.com/office/powerpoint/2010/main" val="106796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1219200" y="2209800"/>
            <a:ext cx="7772400" cy="1752600"/>
          </a:xfrm>
        </p:spPr>
        <p:txBody>
          <a:bodyPr/>
          <a:lstStyle/>
          <a:p>
            <a:pPr eaLnBrk="1" hangingPunct="1"/>
            <a:r>
              <a:rPr lang="en-US" altLang="ar-EG" sz="4200" dirty="0">
                <a:solidFill>
                  <a:schemeClr val="accent1"/>
                </a:solidFill>
              </a:rPr>
              <a:t>Integrating Resources-1</a:t>
            </a:r>
          </a:p>
        </p:txBody>
      </p:sp>
    </p:spTree>
    <p:extLst>
      <p:ext uri="{BB962C8B-B14F-4D97-AF65-F5344CB8AC3E}">
        <p14:creationId xmlns:p14="http://schemas.microsoft.com/office/powerpoint/2010/main" val="60778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body" sz="half" idx="4294967295"/>
          </p:nvPr>
        </p:nvSpPr>
        <p:spPr>
          <a:xfrm>
            <a:off x="1066800" y="1447800"/>
            <a:ext cx="7851775" cy="4093428"/>
          </a:xfrm>
          <a:noFill/>
        </p:spPr>
        <p:txBody>
          <a:bodyPr wrap="square">
            <a:spAutoFit/>
          </a:bodyPr>
          <a:lstStyle/>
          <a:p>
            <a:pPr marL="0" indent="0" eaLnBrk="1" hangingPunct="1">
              <a:spcBef>
                <a:spcPct val="0"/>
              </a:spcBef>
              <a:buFont typeface="Wingdings 2" panose="05020102010507070707" pitchFamily="18" charset="2"/>
              <a:buNone/>
            </a:pPr>
            <a:r>
              <a:rPr lang="en-US" altLang="ar-EG" sz="2600" dirty="0">
                <a:latin typeface="Arial" panose="020B0604020202020204" pitchFamily="34" charset="0"/>
                <a:cs typeface="Arial" panose="020B0604020202020204" pitchFamily="34" charset="0"/>
              </a:rPr>
              <a:t>It is the proper documentation of information, phrases, data, images, and/or ideas of other writers’ published sources (secondary sources) into your own technical report without plagiarizing.</a:t>
            </a:r>
          </a:p>
          <a:p>
            <a:pPr marL="0" indent="0" eaLnBrk="1" hangingPunct="1">
              <a:spcBef>
                <a:spcPct val="0"/>
              </a:spcBef>
              <a:buFont typeface="Wingdings 2" panose="05020102010507070707" pitchFamily="18" charset="2"/>
              <a:buNone/>
            </a:pPr>
            <a:endParaRPr lang="en-US" altLang="ar-EG" sz="2600" dirty="0">
              <a:latin typeface="Arial" panose="020B0604020202020204" pitchFamily="34" charset="0"/>
              <a:cs typeface="Arial" panose="020B0604020202020204" pitchFamily="34" charset="0"/>
            </a:endParaRPr>
          </a:p>
          <a:p>
            <a:pPr marL="0" indent="0" eaLnBrk="1" hangingPunct="1">
              <a:spcBef>
                <a:spcPct val="0"/>
              </a:spcBef>
              <a:buFont typeface="Wingdings 2" panose="05020102010507070707" pitchFamily="18" charset="2"/>
              <a:buNone/>
            </a:pPr>
            <a:r>
              <a:rPr lang="en-US" altLang="ar-EG" sz="2600" dirty="0">
                <a:latin typeface="Arial" panose="020B0604020202020204" pitchFamily="34" charset="0"/>
                <a:cs typeface="Arial" panose="020B0604020202020204" pitchFamily="34" charset="0"/>
              </a:rPr>
              <a:t>Integrating resources requires giving credit to the original source by citing it at two places inside technical report:</a:t>
            </a:r>
          </a:p>
          <a:p>
            <a:pPr marL="635000" lvl="1" eaLnBrk="1" hangingPunct="1">
              <a:spcBef>
                <a:spcPct val="0"/>
              </a:spcBef>
              <a:buFont typeface="Wingdings" panose="05000000000000000000" pitchFamily="2" charset="2"/>
              <a:buNone/>
            </a:pPr>
            <a:r>
              <a:rPr lang="en-US" altLang="ar-EG" sz="2600" dirty="0">
                <a:solidFill>
                  <a:schemeClr val="tx1"/>
                </a:solidFill>
                <a:latin typeface="Arial" panose="020B0604020202020204" pitchFamily="34" charset="0"/>
                <a:cs typeface="Arial" panose="020B0604020202020204" pitchFamily="34" charset="0"/>
              </a:rPr>
              <a:t>1. Back matter of report (reference list)</a:t>
            </a:r>
          </a:p>
          <a:p>
            <a:pPr marL="635000" lvl="1" eaLnBrk="1" hangingPunct="1">
              <a:spcBef>
                <a:spcPct val="0"/>
              </a:spcBef>
              <a:buFont typeface="Wingdings" panose="05000000000000000000" pitchFamily="2" charset="2"/>
              <a:buNone/>
            </a:pPr>
            <a:r>
              <a:rPr lang="en-US" altLang="ar-EG" sz="2600" dirty="0">
                <a:solidFill>
                  <a:schemeClr val="tx1"/>
                </a:solidFill>
                <a:latin typeface="Arial" panose="020B0604020202020204" pitchFamily="34" charset="0"/>
                <a:cs typeface="Arial" panose="020B0604020202020204" pitchFamily="34" charset="0"/>
              </a:rPr>
              <a:t>2. Body of report (in-text citation)</a:t>
            </a:r>
          </a:p>
        </p:txBody>
      </p:sp>
      <p:sp>
        <p:nvSpPr>
          <p:cNvPr id="6147" name="Title 1"/>
          <p:cNvSpPr>
            <a:spLocks/>
          </p:cNvSpPr>
          <p:nvPr/>
        </p:nvSpPr>
        <p:spPr bwMode="auto">
          <a:xfrm>
            <a:off x="990600" y="228600"/>
            <a:ext cx="7845424"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ar-EG" sz="3600" dirty="0">
                <a:solidFill>
                  <a:srgbClr val="0033CC"/>
                </a:solidFill>
                <a:latin typeface="Times New Roman" panose="02020603050405020304" pitchFamily="18" charset="0"/>
                <a:cs typeface="Times New Roman" panose="02020603050405020304" pitchFamily="18" charset="0"/>
              </a:rPr>
              <a:t>What is Meant By Integrating Resources?</a:t>
            </a:r>
          </a:p>
        </p:txBody>
      </p:sp>
    </p:spTree>
    <p:extLst>
      <p:ext uri="{BB962C8B-B14F-4D97-AF65-F5344CB8AC3E}">
        <p14:creationId xmlns:p14="http://schemas.microsoft.com/office/powerpoint/2010/main" val="2682438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1_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2111</TotalTime>
  <Words>3127</Words>
  <Application>Microsoft Office PowerPoint</Application>
  <PresentationFormat>On-screen Show (4:3)</PresentationFormat>
  <Paragraphs>207</Paragraphs>
  <Slides>28</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Calibri</vt:lpstr>
      <vt:lpstr>Constantia</vt:lpstr>
      <vt:lpstr>Georgia</vt:lpstr>
      <vt:lpstr>Gill Sans MT</vt:lpstr>
      <vt:lpstr>Times New Roman</vt:lpstr>
      <vt:lpstr>Verdana</vt:lpstr>
      <vt:lpstr>Wingdings</vt:lpstr>
      <vt:lpstr>Wingdings 2</vt:lpstr>
      <vt:lpstr>Solstice</vt:lpstr>
      <vt:lpstr>1_Solstice</vt:lpstr>
      <vt:lpstr>PowerPoint Presentation</vt:lpstr>
      <vt:lpstr>Chapter 12</vt:lpstr>
      <vt:lpstr>Chapter Outline</vt:lpstr>
      <vt:lpstr>PowerPoint Presentation</vt:lpstr>
      <vt:lpstr>PowerPoint Presentation</vt:lpstr>
      <vt:lpstr>PowerPoint Presentation</vt:lpstr>
      <vt:lpstr>PowerPoint Presentation</vt:lpstr>
      <vt:lpstr>Integrating Resources-1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of the following explains the appropriate action for the dates of a scientific discovery?</vt:lpstr>
      <vt:lpstr>Which of the following explains the appropriate action for the dates of a scientific discovery?</vt:lpstr>
      <vt:lpstr>Which of the following statements is untrue?</vt:lpstr>
      <vt:lpstr>Which of the following statements is untrue?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Today</dc:title>
  <dc:creator>Laura A. Spinks-Howe</dc:creator>
  <cp:lastModifiedBy>Abdalrahman Hazem</cp:lastModifiedBy>
  <cp:revision>95</cp:revision>
  <dcterms:created xsi:type="dcterms:W3CDTF">2012-01-09T04:15:33Z</dcterms:created>
  <dcterms:modified xsi:type="dcterms:W3CDTF">2024-04-27T16:51:19Z</dcterms:modified>
</cp:coreProperties>
</file>