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256" r:id="rId2"/>
    <p:sldId id="306" r:id="rId3"/>
    <p:sldId id="307" r:id="rId4"/>
    <p:sldId id="296" r:id="rId5"/>
    <p:sldId id="297" r:id="rId6"/>
    <p:sldId id="295" r:id="rId7"/>
    <p:sldId id="298" r:id="rId8"/>
    <p:sldId id="299" r:id="rId9"/>
    <p:sldId id="300" r:id="rId10"/>
    <p:sldId id="301" r:id="rId11"/>
    <p:sldId id="302" r:id="rId12"/>
    <p:sldId id="303" r:id="rId13"/>
    <p:sldId id="304" r:id="rId14"/>
    <p:sldId id="265" r:id="rId15"/>
    <p:sldId id="278" r:id="rId16"/>
    <p:sldId id="280" r:id="rId17"/>
    <p:sldId id="281" r:id="rId18"/>
    <p:sldId id="285" r:id="rId19"/>
    <p:sldId id="288" r:id="rId20"/>
    <p:sldId id="287" r:id="rId21"/>
    <p:sldId id="286" r:id="rId22"/>
    <p:sldId id="293" r:id="rId23"/>
    <p:sldId id="309" r:id="rId24"/>
    <p:sldId id="310" r:id="rId25"/>
    <p:sldId id="294" r:id="rId26"/>
    <p:sldId id="289" r:id="rId27"/>
    <p:sldId id="311" r:id="rId28"/>
    <p:sldId id="291" r:id="rId29"/>
    <p:sldId id="29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REILER" initials="U"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37" autoAdjust="0"/>
  </p:normalViewPr>
  <p:slideViewPr>
    <p:cSldViewPr>
      <p:cViewPr varScale="1">
        <p:scale>
          <a:sx n="55" d="100"/>
          <a:sy n="55" d="100"/>
        </p:scale>
        <p:origin x="175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63957B-070E-4CEF-83B9-90562B50CA18}" type="datetimeFigureOut">
              <a:rPr lang="en-US" smtClean="0"/>
              <a:pPr/>
              <a:t>10/21/2019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6D2C84-60D0-4F6E-A2F3-F83081A98116}" type="slidenum">
              <a:rPr lang="en-US" smtClean="0"/>
              <a:pPr/>
              <a:t>‹#›</a:t>
            </a:fld>
            <a:endParaRPr lang="en-US"/>
          </a:p>
        </p:txBody>
      </p:sp>
    </p:spTree>
    <p:extLst>
      <p:ext uri="{BB962C8B-B14F-4D97-AF65-F5344CB8AC3E}">
        <p14:creationId xmlns:p14="http://schemas.microsoft.com/office/powerpoint/2010/main" val="288882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1</a:t>
            </a:fld>
            <a:endParaRPr lang="en-US"/>
          </a:p>
        </p:txBody>
      </p:sp>
    </p:spTree>
    <p:extLst>
      <p:ext uri="{BB962C8B-B14F-4D97-AF65-F5344CB8AC3E}">
        <p14:creationId xmlns:p14="http://schemas.microsoft.com/office/powerpoint/2010/main" val="425009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16</a:t>
            </a:fld>
            <a:endParaRPr lang="en-US"/>
          </a:p>
        </p:txBody>
      </p:sp>
    </p:spTree>
    <p:extLst>
      <p:ext uri="{BB962C8B-B14F-4D97-AF65-F5344CB8AC3E}">
        <p14:creationId xmlns:p14="http://schemas.microsoft.com/office/powerpoint/2010/main" val="1126108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sz="1200"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17</a:t>
            </a:fld>
            <a:endParaRPr lang="en-US"/>
          </a:p>
        </p:txBody>
      </p:sp>
    </p:spTree>
    <p:extLst>
      <p:ext uri="{BB962C8B-B14F-4D97-AF65-F5344CB8AC3E}">
        <p14:creationId xmlns:p14="http://schemas.microsoft.com/office/powerpoint/2010/main" val="112610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sz="1200"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18</a:t>
            </a:fld>
            <a:endParaRPr lang="en-US"/>
          </a:p>
        </p:txBody>
      </p:sp>
    </p:spTree>
    <p:extLst>
      <p:ext uri="{BB962C8B-B14F-4D97-AF65-F5344CB8AC3E}">
        <p14:creationId xmlns:p14="http://schemas.microsoft.com/office/powerpoint/2010/main" val="123905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sz="1200"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19</a:t>
            </a:fld>
            <a:endParaRPr lang="en-US"/>
          </a:p>
        </p:txBody>
      </p:sp>
    </p:spTree>
    <p:extLst>
      <p:ext uri="{BB962C8B-B14F-4D97-AF65-F5344CB8AC3E}">
        <p14:creationId xmlns:p14="http://schemas.microsoft.com/office/powerpoint/2010/main" val="1704334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sz="1200"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20</a:t>
            </a:fld>
            <a:endParaRPr lang="en-US"/>
          </a:p>
        </p:txBody>
      </p:sp>
    </p:spTree>
    <p:extLst>
      <p:ext uri="{BB962C8B-B14F-4D97-AF65-F5344CB8AC3E}">
        <p14:creationId xmlns:p14="http://schemas.microsoft.com/office/powerpoint/2010/main" val="255950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sz="1200"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21</a:t>
            </a:fld>
            <a:endParaRPr lang="en-US"/>
          </a:p>
        </p:txBody>
      </p:sp>
    </p:spTree>
    <p:extLst>
      <p:ext uri="{BB962C8B-B14F-4D97-AF65-F5344CB8AC3E}">
        <p14:creationId xmlns:p14="http://schemas.microsoft.com/office/powerpoint/2010/main" val="726647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sz="1200"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22</a:t>
            </a:fld>
            <a:endParaRPr lang="en-US"/>
          </a:p>
        </p:txBody>
      </p:sp>
    </p:spTree>
    <p:extLst>
      <p:ext uri="{BB962C8B-B14F-4D97-AF65-F5344CB8AC3E}">
        <p14:creationId xmlns:p14="http://schemas.microsoft.com/office/powerpoint/2010/main" val="1207190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sz="1200"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23</a:t>
            </a:fld>
            <a:endParaRPr lang="en-US"/>
          </a:p>
        </p:txBody>
      </p:sp>
    </p:spTree>
    <p:extLst>
      <p:ext uri="{BB962C8B-B14F-4D97-AF65-F5344CB8AC3E}">
        <p14:creationId xmlns:p14="http://schemas.microsoft.com/office/powerpoint/2010/main" val="1870519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sz="1200"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24</a:t>
            </a:fld>
            <a:endParaRPr lang="en-US"/>
          </a:p>
        </p:txBody>
      </p:sp>
    </p:spTree>
    <p:extLst>
      <p:ext uri="{BB962C8B-B14F-4D97-AF65-F5344CB8AC3E}">
        <p14:creationId xmlns:p14="http://schemas.microsoft.com/office/powerpoint/2010/main" val="339430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sz="1200"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25</a:t>
            </a:fld>
            <a:endParaRPr lang="en-US"/>
          </a:p>
        </p:txBody>
      </p:sp>
    </p:spTree>
    <p:extLst>
      <p:ext uri="{BB962C8B-B14F-4D97-AF65-F5344CB8AC3E}">
        <p14:creationId xmlns:p14="http://schemas.microsoft.com/office/powerpoint/2010/main" val="112744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2</a:t>
            </a:fld>
            <a:endParaRPr lang="en-US" dirty="0"/>
          </a:p>
        </p:txBody>
      </p:sp>
    </p:spTree>
    <p:extLst>
      <p:ext uri="{BB962C8B-B14F-4D97-AF65-F5344CB8AC3E}">
        <p14:creationId xmlns:p14="http://schemas.microsoft.com/office/powerpoint/2010/main" val="3710124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sz="1200"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26</a:t>
            </a:fld>
            <a:endParaRPr lang="en-US"/>
          </a:p>
        </p:txBody>
      </p:sp>
    </p:spTree>
    <p:extLst>
      <p:ext uri="{BB962C8B-B14F-4D97-AF65-F5344CB8AC3E}">
        <p14:creationId xmlns:p14="http://schemas.microsoft.com/office/powerpoint/2010/main" val="419494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sz="1200"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28</a:t>
            </a:fld>
            <a:endParaRPr lang="en-US"/>
          </a:p>
        </p:txBody>
      </p:sp>
    </p:spTree>
    <p:extLst>
      <p:ext uri="{BB962C8B-B14F-4D97-AF65-F5344CB8AC3E}">
        <p14:creationId xmlns:p14="http://schemas.microsoft.com/office/powerpoint/2010/main" val="805411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sz="1200"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29</a:t>
            </a:fld>
            <a:endParaRPr lang="en-US"/>
          </a:p>
        </p:txBody>
      </p:sp>
    </p:spTree>
    <p:extLst>
      <p:ext uri="{BB962C8B-B14F-4D97-AF65-F5344CB8AC3E}">
        <p14:creationId xmlns:p14="http://schemas.microsoft.com/office/powerpoint/2010/main" val="2943444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6D2C84-60D0-4F6E-A2F3-F83081A98116}" type="slidenum">
              <a:rPr lang="en-US" smtClean="0"/>
              <a:pPr/>
              <a:t>3</a:t>
            </a:fld>
            <a:endParaRPr lang="en-US"/>
          </a:p>
        </p:txBody>
      </p:sp>
    </p:spTree>
    <p:extLst>
      <p:ext uri="{BB962C8B-B14F-4D97-AF65-F5344CB8AC3E}">
        <p14:creationId xmlns:p14="http://schemas.microsoft.com/office/powerpoint/2010/main" val="413527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4</a:t>
            </a:fld>
            <a:endParaRPr lang="en-US"/>
          </a:p>
        </p:txBody>
      </p:sp>
    </p:spTree>
    <p:extLst>
      <p:ext uri="{BB962C8B-B14F-4D97-AF65-F5344CB8AC3E}">
        <p14:creationId xmlns:p14="http://schemas.microsoft.com/office/powerpoint/2010/main" val="1503800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5</a:t>
            </a:fld>
            <a:endParaRPr lang="en-US"/>
          </a:p>
        </p:txBody>
      </p:sp>
    </p:spTree>
    <p:extLst>
      <p:ext uri="{BB962C8B-B14F-4D97-AF65-F5344CB8AC3E}">
        <p14:creationId xmlns:p14="http://schemas.microsoft.com/office/powerpoint/2010/main" val="2246448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12</a:t>
            </a:fld>
            <a:endParaRPr lang="en-US"/>
          </a:p>
        </p:txBody>
      </p:sp>
    </p:spTree>
    <p:extLst>
      <p:ext uri="{BB962C8B-B14F-4D97-AF65-F5344CB8AC3E}">
        <p14:creationId xmlns:p14="http://schemas.microsoft.com/office/powerpoint/2010/main" val="2123986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13</a:t>
            </a:fld>
            <a:endParaRPr lang="en-US"/>
          </a:p>
        </p:txBody>
      </p:sp>
    </p:spTree>
    <p:extLst>
      <p:ext uri="{BB962C8B-B14F-4D97-AF65-F5344CB8AC3E}">
        <p14:creationId xmlns:p14="http://schemas.microsoft.com/office/powerpoint/2010/main" val="3962916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14</a:t>
            </a:fld>
            <a:endParaRPr lang="en-US"/>
          </a:p>
        </p:txBody>
      </p:sp>
    </p:spTree>
    <p:extLst>
      <p:ext uri="{BB962C8B-B14F-4D97-AF65-F5344CB8AC3E}">
        <p14:creationId xmlns:p14="http://schemas.microsoft.com/office/powerpoint/2010/main" val="1126108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Arial" pitchFamily="34" charset="0"/>
              <a:buNone/>
            </a:pPr>
            <a:endParaRPr lang="en-US" sz="1200" dirty="0"/>
          </a:p>
        </p:txBody>
      </p:sp>
      <p:sp>
        <p:nvSpPr>
          <p:cNvPr id="4" name="Slide Number Placeholder 3"/>
          <p:cNvSpPr>
            <a:spLocks noGrp="1"/>
          </p:cNvSpPr>
          <p:nvPr>
            <p:ph type="sldNum" sz="quarter" idx="10"/>
          </p:nvPr>
        </p:nvSpPr>
        <p:spPr/>
        <p:txBody>
          <a:bodyPr/>
          <a:lstStyle/>
          <a:p>
            <a:fld id="{A26D2C84-60D0-4F6E-A2F3-F83081A98116}" type="slidenum">
              <a:rPr lang="en-US" smtClean="0"/>
              <a:pPr/>
              <a:t>15</a:t>
            </a:fld>
            <a:endParaRPr lang="en-US"/>
          </a:p>
        </p:txBody>
      </p:sp>
    </p:spTree>
    <p:extLst>
      <p:ext uri="{BB962C8B-B14F-4D97-AF65-F5344CB8AC3E}">
        <p14:creationId xmlns:p14="http://schemas.microsoft.com/office/powerpoint/2010/main" val="1126108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Date Placeholder 6"/>
          <p:cNvSpPr>
            <a:spLocks noGrp="1"/>
          </p:cNvSpPr>
          <p:nvPr>
            <p:ph type="dt" sz="half" idx="10"/>
          </p:nvPr>
        </p:nvSpPr>
        <p:spPr/>
        <p:txBody>
          <a:bodyPr/>
          <a:lstStyle/>
          <a:p>
            <a:fld id="{8982B0DB-80C5-4623-93B0-2170A142D14A}" type="datetime1">
              <a:rPr lang="en-US" smtClean="0"/>
              <a:pPr/>
              <a:t>10/21/2019</a:t>
            </a:fld>
            <a:endParaRPr lang="en-US"/>
          </a:p>
        </p:txBody>
      </p:sp>
      <p:sp>
        <p:nvSpPr>
          <p:cNvPr id="20" name="Footer Placeholder 19"/>
          <p:cNvSpPr>
            <a:spLocks noGrp="1"/>
          </p:cNvSpPr>
          <p:nvPr>
            <p:ph type="ftr" sz="quarter" idx="11"/>
          </p:nvPr>
        </p:nvSpPr>
        <p:spPr/>
        <p:txBody>
          <a:bodyPr/>
          <a:lstStyle/>
          <a:p>
            <a:r>
              <a:rPr lang="en-US"/>
              <a:t>Copyright 2011 © by Pearson Education, Inc.</a:t>
            </a:r>
          </a:p>
        </p:txBody>
      </p:sp>
      <p:sp>
        <p:nvSpPr>
          <p:cNvPr id="10" name="Slide Number Placeholder 9"/>
          <p:cNvSpPr>
            <a:spLocks noGrp="1"/>
          </p:cNvSpPr>
          <p:nvPr>
            <p:ph type="sldNum" sz="quarter" idx="12"/>
          </p:nvPr>
        </p:nvSpPr>
        <p:spPr/>
        <p:txBody>
          <a:bodyPr/>
          <a:lstStyle/>
          <a:p>
            <a:fld id="{EDE2E38E-ED03-45C8-9A46-39BFF1773B7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189DCF-9772-49FC-B733-DEBE55B175AE}" type="datetime1">
              <a:rPr lang="en-US" smtClean="0"/>
              <a:pPr/>
              <a:t>10/21/2019</a:t>
            </a:fld>
            <a:endParaRPr lang="en-US"/>
          </a:p>
        </p:txBody>
      </p:sp>
      <p:sp>
        <p:nvSpPr>
          <p:cNvPr id="5" name="Footer Placeholder 4"/>
          <p:cNvSpPr>
            <a:spLocks noGrp="1"/>
          </p:cNvSpPr>
          <p:nvPr>
            <p:ph type="ftr" sz="quarter" idx="11"/>
          </p:nvPr>
        </p:nvSpPr>
        <p:spPr/>
        <p:txBody>
          <a:bodyPr/>
          <a:lstStyle/>
          <a:p>
            <a:r>
              <a:rPr lang="en-US"/>
              <a:t>Copyright 2011 © by Pearson Education, Inc.</a:t>
            </a:r>
          </a:p>
        </p:txBody>
      </p:sp>
      <p:sp>
        <p:nvSpPr>
          <p:cNvPr id="6" name="Slide Number Placeholder 5"/>
          <p:cNvSpPr>
            <a:spLocks noGrp="1"/>
          </p:cNvSpPr>
          <p:nvPr>
            <p:ph type="sldNum" sz="quarter" idx="12"/>
          </p:nvPr>
        </p:nvSpPr>
        <p:spPr/>
        <p:txBody>
          <a:bodyPr/>
          <a:lstStyle/>
          <a:p>
            <a:fld id="{EDE2E38E-ED03-45C8-9A46-39BFF1773B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724DAF-2E65-48FD-AE15-AA67A1D408E6}" type="datetime1">
              <a:rPr lang="en-US" smtClean="0"/>
              <a:pPr/>
              <a:t>10/21/2019</a:t>
            </a:fld>
            <a:endParaRPr lang="en-US"/>
          </a:p>
        </p:txBody>
      </p:sp>
      <p:sp>
        <p:nvSpPr>
          <p:cNvPr id="5" name="Footer Placeholder 4"/>
          <p:cNvSpPr>
            <a:spLocks noGrp="1"/>
          </p:cNvSpPr>
          <p:nvPr>
            <p:ph type="ftr" sz="quarter" idx="11"/>
          </p:nvPr>
        </p:nvSpPr>
        <p:spPr/>
        <p:txBody>
          <a:bodyPr/>
          <a:lstStyle/>
          <a:p>
            <a:r>
              <a:rPr lang="en-US"/>
              <a:t>Copyright 2011 © by Pearson Education, Inc.</a:t>
            </a:r>
          </a:p>
        </p:txBody>
      </p:sp>
      <p:sp>
        <p:nvSpPr>
          <p:cNvPr id="6" name="Slide Number Placeholder 5"/>
          <p:cNvSpPr>
            <a:spLocks noGrp="1"/>
          </p:cNvSpPr>
          <p:nvPr>
            <p:ph type="sldNum" sz="quarter" idx="12"/>
          </p:nvPr>
        </p:nvSpPr>
        <p:spPr/>
        <p:txBody>
          <a:bodyPr/>
          <a:lstStyle/>
          <a:p>
            <a:fld id="{EDE2E38E-ED03-45C8-9A46-39BFF1773B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C393A8-A039-453F-BA19-92601B588FBE}" type="datetime1">
              <a:rPr lang="en-US" smtClean="0"/>
              <a:pPr/>
              <a:t>10/21/2019</a:t>
            </a:fld>
            <a:endParaRPr lang="en-US"/>
          </a:p>
        </p:txBody>
      </p:sp>
      <p:sp>
        <p:nvSpPr>
          <p:cNvPr id="5" name="Footer Placeholder 4"/>
          <p:cNvSpPr>
            <a:spLocks noGrp="1"/>
          </p:cNvSpPr>
          <p:nvPr>
            <p:ph type="ftr" sz="quarter" idx="11"/>
          </p:nvPr>
        </p:nvSpPr>
        <p:spPr/>
        <p:txBody>
          <a:bodyPr/>
          <a:lstStyle/>
          <a:p>
            <a:r>
              <a:rPr lang="en-US"/>
              <a:t>Copyright 2011 © by Pearson Education, Inc.</a:t>
            </a:r>
          </a:p>
        </p:txBody>
      </p:sp>
      <p:sp>
        <p:nvSpPr>
          <p:cNvPr id="6" name="Slide Number Placeholder 5"/>
          <p:cNvSpPr>
            <a:spLocks noGrp="1"/>
          </p:cNvSpPr>
          <p:nvPr>
            <p:ph type="sldNum" sz="quarter" idx="12"/>
          </p:nvPr>
        </p:nvSpPr>
        <p:spPr/>
        <p:txBody>
          <a:bodyPr/>
          <a:lstStyle/>
          <a:p>
            <a:fld id="{EDE2E38E-ED03-45C8-9A46-39BFF1773B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3377609-F718-423E-A573-41E9C25AB042}" type="datetime1">
              <a:rPr lang="en-US" smtClean="0"/>
              <a:pPr/>
              <a:t>10/21/2019</a:t>
            </a:fld>
            <a:endParaRPr lang="en-US"/>
          </a:p>
        </p:txBody>
      </p:sp>
      <p:sp>
        <p:nvSpPr>
          <p:cNvPr id="5" name="Footer Placeholder 4"/>
          <p:cNvSpPr>
            <a:spLocks noGrp="1"/>
          </p:cNvSpPr>
          <p:nvPr>
            <p:ph type="ftr" sz="quarter" idx="11"/>
          </p:nvPr>
        </p:nvSpPr>
        <p:spPr/>
        <p:txBody>
          <a:bodyPr/>
          <a:lstStyle/>
          <a:p>
            <a:r>
              <a:rPr lang="en-US"/>
              <a:t>Copyright 2011 © by Pearson Education, Inc.</a:t>
            </a:r>
          </a:p>
        </p:txBody>
      </p:sp>
      <p:sp>
        <p:nvSpPr>
          <p:cNvPr id="6" name="Slide Number Placeholder 5"/>
          <p:cNvSpPr>
            <a:spLocks noGrp="1"/>
          </p:cNvSpPr>
          <p:nvPr>
            <p:ph type="sldNum" sz="quarter" idx="12"/>
          </p:nvPr>
        </p:nvSpPr>
        <p:spPr/>
        <p:txBody>
          <a:bodyPr/>
          <a:lstStyle/>
          <a:p>
            <a:fld id="{EDE2E38E-ED03-45C8-9A46-39BFF1773B7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E31F85-3BB1-4308-A74C-ABCA10515117}" type="datetime1">
              <a:rPr lang="en-US" smtClean="0"/>
              <a:pPr/>
              <a:t>10/21/2019</a:t>
            </a:fld>
            <a:endParaRPr lang="en-US"/>
          </a:p>
        </p:txBody>
      </p:sp>
      <p:sp>
        <p:nvSpPr>
          <p:cNvPr id="6" name="Footer Placeholder 5"/>
          <p:cNvSpPr>
            <a:spLocks noGrp="1"/>
          </p:cNvSpPr>
          <p:nvPr>
            <p:ph type="ftr" sz="quarter" idx="11"/>
          </p:nvPr>
        </p:nvSpPr>
        <p:spPr/>
        <p:txBody>
          <a:bodyPr/>
          <a:lstStyle/>
          <a:p>
            <a:r>
              <a:rPr lang="en-US"/>
              <a:t>Copyright 2011 © by Pearson Education, Inc.</a:t>
            </a:r>
          </a:p>
        </p:txBody>
      </p:sp>
      <p:sp>
        <p:nvSpPr>
          <p:cNvPr id="7" name="Slide Number Placeholder 6"/>
          <p:cNvSpPr>
            <a:spLocks noGrp="1"/>
          </p:cNvSpPr>
          <p:nvPr>
            <p:ph type="sldNum" sz="quarter" idx="12"/>
          </p:nvPr>
        </p:nvSpPr>
        <p:spPr/>
        <p:txBody>
          <a:bodyPr/>
          <a:lstStyle/>
          <a:p>
            <a:fld id="{EDE2E38E-ED03-45C8-9A46-39BFF1773B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0765EC6-9C7A-44F3-9AA9-A8F978776A6C}" type="datetime1">
              <a:rPr lang="en-US" smtClean="0"/>
              <a:pPr/>
              <a:t>10/21/2019</a:t>
            </a:fld>
            <a:endParaRPr lang="en-US"/>
          </a:p>
        </p:txBody>
      </p:sp>
      <p:sp>
        <p:nvSpPr>
          <p:cNvPr id="8" name="Footer Placeholder 7"/>
          <p:cNvSpPr>
            <a:spLocks noGrp="1"/>
          </p:cNvSpPr>
          <p:nvPr>
            <p:ph type="ftr" sz="quarter" idx="11"/>
          </p:nvPr>
        </p:nvSpPr>
        <p:spPr/>
        <p:txBody>
          <a:bodyPr/>
          <a:lstStyle/>
          <a:p>
            <a:r>
              <a:rPr lang="en-US"/>
              <a:t>Copyright 2011 © by Pearson Education, Inc.</a:t>
            </a:r>
          </a:p>
        </p:txBody>
      </p:sp>
      <p:sp>
        <p:nvSpPr>
          <p:cNvPr id="9" name="Slide Number Placeholder 8"/>
          <p:cNvSpPr>
            <a:spLocks noGrp="1"/>
          </p:cNvSpPr>
          <p:nvPr>
            <p:ph type="sldNum" sz="quarter" idx="12"/>
          </p:nvPr>
        </p:nvSpPr>
        <p:spPr/>
        <p:txBody>
          <a:bodyPr/>
          <a:lstStyle/>
          <a:p>
            <a:fld id="{EDE2E38E-ED03-45C8-9A46-39BFF1773B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9F93458B-5B37-4264-8903-15349569CA9C}" type="datetime1">
              <a:rPr lang="en-US" smtClean="0"/>
              <a:pPr/>
              <a:t>10/21/2019</a:t>
            </a:fld>
            <a:endParaRPr lang="en-US"/>
          </a:p>
        </p:txBody>
      </p:sp>
      <p:sp>
        <p:nvSpPr>
          <p:cNvPr id="4" name="Footer Placeholder 3"/>
          <p:cNvSpPr>
            <a:spLocks noGrp="1"/>
          </p:cNvSpPr>
          <p:nvPr>
            <p:ph type="ftr" sz="quarter" idx="11"/>
          </p:nvPr>
        </p:nvSpPr>
        <p:spPr/>
        <p:txBody>
          <a:bodyPr/>
          <a:lstStyle/>
          <a:p>
            <a:r>
              <a:rPr lang="en-US"/>
              <a:t>Copyright 2011 © by Pearson Education, Inc.</a:t>
            </a:r>
          </a:p>
        </p:txBody>
      </p:sp>
      <p:sp>
        <p:nvSpPr>
          <p:cNvPr id="5" name="Slide Number Placeholder 4"/>
          <p:cNvSpPr>
            <a:spLocks noGrp="1"/>
          </p:cNvSpPr>
          <p:nvPr>
            <p:ph type="sldNum" sz="quarter" idx="12"/>
          </p:nvPr>
        </p:nvSpPr>
        <p:spPr/>
        <p:txBody>
          <a:bodyPr/>
          <a:lstStyle/>
          <a:p>
            <a:fld id="{EDE2E38E-ED03-45C8-9A46-39BFF1773B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9A978CBE-80F8-4A91-B640-F5C7ACC20161}" type="datetime1">
              <a:rPr lang="en-US" smtClean="0"/>
              <a:pPr/>
              <a:t>10/21/2019</a:t>
            </a:fld>
            <a:endParaRPr lang="en-US"/>
          </a:p>
        </p:txBody>
      </p:sp>
      <p:sp>
        <p:nvSpPr>
          <p:cNvPr id="3" name="Footer Placeholder 2"/>
          <p:cNvSpPr>
            <a:spLocks noGrp="1"/>
          </p:cNvSpPr>
          <p:nvPr>
            <p:ph type="ftr" sz="quarter" idx="11"/>
          </p:nvPr>
        </p:nvSpPr>
        <p:spPr/>
        <p:txBody>
          <a:bodyPr/>
          <a:lstStyle/>
          <a:p>
            <a:r>
              <a:rPr lang="en-US"/>
              <a:t>Copyright 2011 © by Pearson Education, Inc.</a:t>
            </a:r>
          </a:p>
        </p:txBody>
      </p:sp>
      <p:sp>
        <p:nvSpPr>
          <p:cNvPr id="4" name="Slide Number Placeholder 3"/>
          <p:cNvSpPr>
            <a:spLocks noGrp="1"/>
          </p:cNvSpPr>
          <p:nvPr>
            <p:ph type="sldNum" sz="quarter" idx="12"/>
          </p:nvPr>
        </p:nvSpPr>
        <p:spPr/>
        <p:txBody>
          <a:bodyPr/>
          <a:lstStyle/>
          <a:p>
            <a:fld id="{EDE2E38E-ED03-45C8-9A46-39BFF1773B7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CA03535-DB57-4B0A-AFDA-3815A5AF2D9E}" type="datetime1">
              <a:rPr lang="en-US" smtClean="0"/>
              <a:pPr/>
              <a:t>10/21/2019</a:t>
            </a:fld>
            <a:endParaRPr lang="en-US"/>
          </a:p>
        </p:txBody>
      </p:sp>
      <p:sp>
        <p:nvSpPr>
          <p:cNvPr id="6" name="Footer Placeholder 5"/>
          <p:cNvSpPr>
            <a:spLocks noGrp="1"/>
          </p:cNvSpPr>
          <p:nvPr>
            <p:ph type="ftr" sz="quarter" idx="11"/>
          </p:nvPr>
        </p:nvSpPr>
        <p:spPr/>
        <p:txBody>
          <a:bodyPr/>
          <a:lstStyle/>
          <a:p>
            <a:r>
              <a:rPr lang="en-US"/>
              <a:t>Copyright 2011 © by Pearson Education, Inc.</a:t>
            </a:r>
          </a:p>
        </p:txBody>
      </p:sp>
      <p:sp>
        <p:nvSpPr>
          <p:cNvPr id="7" name="Slide Number Placeholder 6"/>
          <p:cNvSpPr>
            <a:spLocks noGrp="1"/>
          </p:cNvSpPr>
          <p:nvPr>
            <p:ph type="sldNum" sz="quarter" idx="12"/>
          </p:nvPr>
        </p:nvSpPr>
        <p:spPr/>
        <p:txBody>
          <a:bodyPr/>
          <a:lstStyle/>
          <a:p>
            <a:fld id="{EDE2E38E-ED03-45C8-9A46-39BFF1773B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5" name="Date Placeholder 4"/>
          <p:cNvSpPr>
            <a:spLocks noGrp="1"/>
          </p:cNvSpPr>
          <p:nvPr>
            <p:ph type="dt" sz="half" idx="10"/>
          </p:nvPr>
        </p:nvSpPr>
        <p:spPr/>
        <p:txBody>
          <a:bodyPr/>
          <a:lstStyle/>
          <a:p>
            <a:fld id="{7A79425F-0D0E-4365-8BA9-DE934B0E59E7}" type="datetime1">
              <a:rPr lang="en-US" smtClean="0"/>
              <a:pPr/>
              <a:t>10/21/2019</a:t>
            </a:fld>
            <a:endParaRPr lang="en-US"/>
          </a:p>
        </p:txBody>
      </p:sp>
      <p:sp>
        <p:nvSpPr>
          <p:cNvPr id="6" name="Footer Placeholder 5"/>
          <p:cNvSpPr>
            <a:spLocks noGrp="1"/>
          </p:cNvSpPr>
          <p:nvPr>
            <p:ph type="ftr" sz="quarter" idx="11"/>
          </p:nvPr>
        </p:nvSpPr>
        <p:spPr/>
        <p:txBody>
          <a:bodyPr/>
          <a:lstStyle/>
          <a:p>
            <a:r>
              <a:rPr lang="en-US"/>
              <a:t>Copyright 2011 © by Pearson Education, Inc.</a:t>
            </a:r>
          </a:p>
        </p:txBody>
      </p:sp>
      <p:sp>
        <p:nvSpPr>
          <p:cNvPr id="7" name="Slide Number Placeholder 6"/>
          <p:cNvSpPr>
            <a:spLocks noGrp="1"/>
          </p:cNvSpPr>
          <p:nvPr>
            <p:ph type="sldNum" sz="quarter" idx="12"/>
          </p:nvPr>
        </p:nvSpPr>
        <p:spPr/>
        <p:txBody>
          <a:bodyPr/>
          <a:lstStyle/>
          <a:p>
            <a:fld id="{EDE2E38E-ED03-45C8-9A46-39BFF1773B7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49181F93-98BF-4486-B8CA-6A67B25E8685}" type="datetime1">
              <a:rPr lang="en-US" smtClean="0"/>
              <a:pPr/>
              <a:t>10/21/2019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r>
              <a:rPr lang="en-US"/>
              <a:t>Copyright 2011 © by Pearson Education, Inc.</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EDE2E38E-ED03-45C8-9A46-39BFF1773B7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www.doi.org/"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hepm-highered.pearsoned.com/mdb/bigcovers/2/0205171192_i.jpg"/>
          <p:cNvPicPr>
            <a:picLocks noChangeAspect="1" noChangeArrowheads="1"/>
          </p:cNvPicPr>
          <p:nvPr/>
        </p:nvPicPr>
        <p:blipFill>
          <a:blip r:embed="rId3" cstate="print"/>
          <a:srcRect/>
          <a:stretch>
            <a:fillRect/>
          </a:stretch>
        </p:blipFill>
        <p:spPr bwMode="auto">
          <a:xfrm>
            <a:off x="2133600" y="0"/>
            <a:ext cx="5562600" cy="6858000"/>
          </a:xfrm>
          <a:prstGeom prst="rect">
            <a:avLst/>
          </a:prstGeom>
          <a:noFill/>
        </p:spPr>
      </p:pic>
      <p:sp>
        <p:nvSpPr>
          <p:cNvPr id="4" name="Footer Placeholder 3"/>
          <p:cNvSpPr>
            <a:spLocks noGrp="1"/>
          </p:cNvSpPr>
          <p:nvPr>
            <p:ph type="ftr" sz="quarter" idx="11"/>
          </p:nvPr>
        </p:nvSpPr>
        <p:spPr>
          <a:xfrm rot="16200000">
            <a:off x="6981825" y="4752975"/>
            <a:ext cx="3429000" cy="476250"/>
          </a:xfrm>
        </p:spPr>
        <p:txBody>
          <a:bodyPr/>
          <a:lstStyle/>
          <a:p>
            <a:r>
              <a:rPr lang="en-US" dirty="0"/>
              <a:t>Copyright © 2012 Pearson Education, Inc.</a:t>
            </a:r>
          </a:p>
        </p:txBody>
      </p:sp>
    </p:spTree>
    <p:extLst>
      <p:ext uri="{BB962C8B-B14F-4D97-AF65-F5344CB8AC3E}">
        <p14:creationId xmlns:p14="http://schemas.microsoft.com/office/powerpoint/2010/main" val="1651392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99392"/>
            <a:ext cx="7498080" cy="1143000"/>
          </a:xfrm>
        </p:spPr>
        <p:txBody>
          <a:bodyPr/>
          <a:lstStyle/>
          <a:p>
            <a:r>
              <a:rPr lang="en-US" b="1" dirty="0"/>
              <a:t>APA in-text citations</a:t>
            </a:r>
            <a:endParaRPr lang="ar-EG" dirty="0"/>
          </a:p>
        </p:txBody>
      </p:sp>
      <p:sp>
        <p:nvSpPr>
          <p:cNvPr id="3" name="Content Placeholder 2"/>
          <p:cNvSpPr>
            <a:spLocks noGrp="1"/>
          </p:cNvSpPr>
          <p:nvPr>
            <p:ph idx="1"/>
          </p:nvPr>
        </p:nvSpPr>
        <p:spPr>
          <a:xfrm>
            <a:off x="941816" y="836712"/>
            <a:ext cx="8202184" cy="5832648"/>
          </a:xfrm>
        </p:spPr>
        <p:txBody>
          <a:bodyPr>
            <a:normAutofit fontScale="92500"/>
          </a:bodyPr>
          <a:lstStyle/>
          <a:p>
            <a:pPr marL="82296" indent="0">
              <a:buNone/>
            </a:pPr>
            <a:r>
              <a:rPr lang="en-US" b="1" dirty="0"/>
              <a:t>6. Work with unknown author </a:t>
            </a:r>
            <a:r>
              <a:rPr lang="en-US" dirty="0"/>
              <a:t>If the author is unknown, mention the </a:t>
            </a:r>
            <a:r>
              <a:rPr lang="en-US" dirty="0">
                <a:solidFill>
                  <a:srgbClr val="FF0000"/>
                </a:solidFill>
              </a:rPr>
              <a:t>work’s title </a:t>
            </a:r>
            <a:r>
              <a:rPr lang="en-US" dirty="0"/>
              <a:t>in the signal phrase or give the </a:t>
            </a:r>
            <a:r>
              <a:rPr lang="en-US" dirty="0">
                <a:solidFill>
                  <a:srgbClr val="FF0000"/>
                </a:solidFill>
              </a:rPr>
              <a:t>first word or two of the title </a:t>
            </a:r>
            <a:r>
              <a:rPr lang="en-US" dirty="0"/>
              <a:t>in the parenthetical citation. Titles of short works such as </a:t>
            </a:r>
            <a:r>
              <a:rPr lang="en-US" dirty="0">
                <a:solidFill>
                  <a:srgbClr val="FF0000"/>
                </a:solidFill>
              </a:rPr>
              <a:t>articles</a:t>
            </a:r>
            <a:r>
              <a:rPr lang="en-US" dirty="0"/>
              <a:t> and </a:t>
            </a:r>
            <a:r>
              <a:rPr lang="en-US" dirty="0">
                <a:solidFill>
                  <a:srgbClr val="FF0000"/>
                </a:solidFill>
              </a:rPr>
              <a:t>chapters</a:t>
            </a:r>
            <a:r>
              <a:rPr lang="en-US" dirty="0"/>
              <a:t> are put in quotation marks; titles of long works such as books and reports are italicized. </a:t>
            </a:r>
          </a:p>
          <a:p>
            <a:r>
              <a:rPr lang="en-US" dirty="0"/>
              <a:t>Children struggling to control their weight must also struggle with the pressures of television advertising that, on the one hand, encourages the consumption of junk food and, on the other, celebrates thin celebrities </a:t>
            </a:r>
            <a:r>
              <a:rPr lang="en-US" dirty="0">
                <a:solidFill>
                  <a:srgbClr val="FF0000"/>
                </a:solidFill>
              </a:rPr>
              <a:t>(“Television,” 2002).</a:t>
            </a:r>
            <a:endParaRPr lang="ar-EG" sz="3000" dirty="0">
              <a:solidFill>
                <a:srgbClr val="FF0000"/>
              </a:solidFill>
            </a:endParaRPr>
          </a:p>
        </p:txBody>
      </p:sp>
    </p:spTree>
    <p:extLst>
      <p:ext uri="{BB962C8B-B14F-4D97-AF65-F5344CB8AC3E}">
        <p14:creationId xmlns:p14="http://schemas.microsoft.com/office/powerpoint/2010/main" val="119410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99392"/>
            <a:ext cx="7498080" cy="1143000"/>
          </a:xfrm>
        </p:spPr>
        <p:txBody>
          <a:bodyPr/>
          <a:lstStyle/>
          <a:p>
            <a:r>
              <a:rPr lang="en-US" b="1" dirty="0"/>
              <a:t>APA in-text citations</a:t>
            </a:r>
            <a:endParaRPr lang="ar-EG" dirty="0"/>
          </a:p>
        </p:txBody>
      </p:sp>
      <p:sp>
        <p:nvSpPr>
          <p:cNvPr id="3" name="Content Placeholder 2"/>
          <p:cNvSpPr>
            <a:spLocks noGrp="1"/>
          </p:cNvSpPr>
          <p:nvPr>
            <p:ph idx="1"/>
          </p:nvPr>
        </p:nvSpPr>
        <p:spPr>
          <a:xfrm>
            <a:off x="941816" y="836712"/>
            <a:ext cx="8202184" cy="5832648"/>
          </a:xfrm>
        </p:spPr>
        <p:txBody>
          <a:bodyPr>
            <a:normAutofit/>
          </a:bodyPr>
          <a:lstStyle/>
          <a:p>
            <a:pPr marL="82296" indent="0">
              <a:buNone/>
            </a:pPr>
            <a:r>
              <a:rPr lang="en-US" b="1" dirty="0"/>
              <a:t>7. Two or more works in the same parentheses </a:t>
            </a:r>
          </a:p>
          <a:p>
            <a:pPr marL="82296" indent="0">
              <a:buNone/>
            </a:pPr>
            <a:r>
              <a:rPr lang="en-US" dirty="0"/>
              <a:t>When your parenthetical citation names two or more works, put them in the same order that they appear in the reference list, separated with semicolons.</a:t>
            </a:r>
          </a:p>
          <a:p>
            <a:r>
              <a:rPr lang="en-US" dirty="0"/>
              <a:t>Researchers have indicated that studies of pharmacological treatments for</a:t>
            </a:r>
            <a:r>
              <a:rPr lang="ar-EG" dirty="0"/>
              <a:t> </a:t>
            </a:r>
            <a:r>
              <a:rPr lang="en-US" dirty="0"/>
              <a:t>childhood obesity are inconclusive </a:t>
            </a:r>
            <a:r>
              <a:rPr lang="en-US" dirty="0">
                <a:solidFill>
                  <a:srgbClr val="FF0000"/>
                </a:solidFill>
              </a:rPr>
              <a:t>(Berkowitz et al., 2003; McDuffie et al., 2002)</a:t>
            </a:r>
            <a:endParaRPr lang="ar-EG" sz="3000" dirty="0">
              <a:solidFill>
                <a:srgbClr val="FF0000"/>
              </a:solidFill>
            </a:endParaRPr>
          </a:p>
        </p:txBody>
      </p:sp>
    </p:spTree>
    <p:extLst>
      <p:ext uri="{BB962C8B-B14F-4D97-AF65-F5344CB8AC3E}">
        <p14:creationId xmlns:p14="http://schemas.microsoft.com/office/powerpoint/2010/main" val="2379206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99392"/>
            <a:ext cx="7498080" cy="1143000"/>
          </a:xfrm>
        </p:spPr>
        <p:txBody>
          <a:bodyPr/>
          <a:lstStyle/>
          <a:p>
            <a:r>
              <a:rPr lang="en-US" b="1" dirty="0"/>
              <a:t>APA in-text citations</a:t>
            </a:r>
            <a:endParaRPr lang="ar-EG" dirty="0"/>
          </a:p>
        </p:txBody>
      </p:sp>
      <p:sp>
        <p:nvSpPr>
          <p:cNvPr id="3" name="Content Placeholder 2"/>
          <p:cNvSpPr>
            <a:spLocks noGrp="1"/>
          </p:cNvSpPr>
          <p:nvPr>
            <p:ph idx="1"/>
          </p:nvPr>
        </p:nvSpPr>
        <p:spPr>
          <a:xfrm>
            <a:off x="941816" y="836712"/>
            <a:ext cx="8202184" cy="5832648"/>
          </a:xfrm>
        </p:spPr>
        <p:txBody>
          <a:bodyPr>
            <a:normAutofit lnSpcReduction="10000"/>
          </a:bodyPr>
          <a:lstStyle/>
          <a:p>
            <a:pPr marL="82296" indent="0">
              <a:buNone/>
            </a:pPr>
            <a:r>
              <a:rPr lang="en-US" b="1" dirty="0"/>
              <a:t>8. Personal communication </a:t>
            </a:r>
            <a:r>
              <a:rPr lang="en-US" dirty="0">
                <a:solidFill>
                  <a:srgbClr val="FF0000"/>
                </a:solidFill>
              </a:rPr>
              <a:t>Personal interviews, memos, letters, e-mail,</a:t>
            </a:r>
            <a:r>
              <a:rPr lang="en-US" dirty="0"/>
              <a:t> and similar unpublished communications should be cited in</a:t>
            </a:r>
          </a:p>
          <a:p>
            <a:pPr marL="82296" indent="0">
              <a:buNone/>
            </a:pPr>
            <a:r>
              <a:rPr lang="en-US" dirty="0"/>
              <a:t>the text </a:t>
            </a:r>
            <a:r>
              <a:rPr lang="en-US" dirty="0">
                <a:solidFill>
                  <a:srgbClr val="FF0000"/>
                </a:solidFill>
              </a:rPr>
              <a:t>only</a:t>
            </a:r>
            <a:r>
              <a:rPr lang="en-US" dirty="0"/>
              <a:t>, </a:t>
            </a:r>
            <a:r>
              <a:rPr lang="en-US" dirty="0">
                <a:solidFill>
                  <a:srgbClr val="0070C0"/>
                </a:solidFill>
              </a:rPr>
              <a:t>not in the reference list</a:t>
            </a:r>
            <a:r>
              <a:rPr lang="en-US" dirty="0"/>
              <a:t>. (Use the first initial with the last name in parentheses.)</a:t>
            </a:r>
          </a:p>
          <a:p>
            <a:r>
              <a:rPr lang="en-US" dirty="0"/>
              <a:t>One of Atkinson’s colleagues, who has studied the effect of the media on children’s eating habits, has contended that advertisers for snack foods will need to design ads responsibly for their younger viewers </a:t>
            </a:r>
            <a:r>
              <a:rPr lang="en-US" dirty="0">
                <a:solidFill>
                  <a:srgbClr val="FF0000"/>
                </a:solidFill>
              </a:rPr>
              <a:t>(F. Johnson, personal communication, October 20, 2009).</a:t>
            </a:r>
            <a:endParaRPr lang="ar-EG" sz="3000" dirty="0">
              <a:solidFill>
                <a:srgbClr val="FF0000"/>
              </a:solidFill>
            </a:endParaRPr>
          </a:p>
        </p:txBody>
      </p:sp>
    </p:spTree>
    <p:extLst>
      <p:ext uri="{BB962C8B-B14F-4D97-AF65-F5344CB8AC3E}">
        <p14:creationId xmlns:p14="http://schemas.microsoft.com/office/powerpoint/2010/main" val="2898542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99392"/>
            <a:ext cx="7498080" cy="1143000"/>
          </a:xfrm>
        </p:spPr>
        <p:txBody>
          <a:bodyPr/>
          <a:lstStyle/>
          <a:p>
            <a:r>
              <a:rPr lang="en-US" b="1" dirty="0"/>
              <a:t>APA in-text citations</a:t>
            </a:r>
            <a:endParaRPr lang="ar-EG" dirty="0"/>
          </a:p>
        </p:txBody>
      </p:sp>
      <p:sp>
        <p:nvSpPr>
          <p:cNvPr id="3" name="Content Placeholder 2"/>
          <p:cNvSpPr>
            <a:spLocks noGrp="1"/>
          </p:cNvSpPr>
          <p:nvPr>
            <p:ph idx="1"/>
          </p:nvPr>
        </p:nvSpPr>
        <p:spPr>
          <a:xfrm>
            <a:off x="941816" y="836712"/>
            <a:ext cx="8202184" cy="5832648"/>
          </a:xfrm>
        </p:spPr>
        <p:txBody>
          <a:bodyPr>
            <a:normAutofit fontScale="85000" lnSpcReduction="20000"/>
          </a:bodyPr>
          <a:lstStyle/>
          <a:p>
            <a:pPr marL="82296" indent="0">
              <a:buNone/>
            </a:pPr>
            <a:r>
              <a:rPr lang="en-US" b="1" dirty="0"/>
              <a:t>9. Electronic source </a:t>
            </a:r>
            <a:r>
              <a:rPr lang="en-US" dirty="0"/>
              <a:t>When possible, cite electronic sources, including online sources, as you would any other source, giving the author and the year.</a:t>
            </a:r>
          </a:p>
          <a:p>
            <a:r>
              <a:rPr lang="en-US" dirty="0">
                <a:solidFill>
                  <a:srgbClr val="FF0000"/>
                </a:solidFill>
              </a:rPr>
              <a:t>Atkinson (2001) </a:t>
            </a:r>
            <a:r>
              <a:rPr lang="en-US" dirty="0"/>
              <a:t>found that children who spent at least four hours a day watching TV were less likely to engage in adequate physical activity during the week.</a:t>
            </a:r>
          </a:p>
          <a:p>
            <a:pPr marL="82296" indent="0">
              <a:buNone/>
            </a:pPr>
            <a:endParaRPr lang="en-US" dirty="0"/>
          </a:p>
          <a:p>
            <a:r>
              <a:rPr lang="en-US" dirty="0"/>
              <a:t>Electronic sources sometimes lack authors’ names, dates, or page numbers.</a:t>
            </a:r>
          </a:p>
          <a:p>
            <a:pPr marL="82296" indent="0">
              <a:buNone/>
            </a:pPr>
            <a:endParaRPr lang="en-US" dirty="0"/>
          </a:p>
          <a:p>
            <a:r>
              <a:rPr lang="en-US" b="1" i="1" dirty="0"/>
              <a:t>Unknown date</a:t>
            </a:r>
          </a:p>
          <a:p>
            <a:pPr marL="82296" indent="0">
              <a:buNone/>
            </a:pPr>
            <a:r>
              <a:rPr lang="en-US" dirty="0"/>
              <a:t>When the date is unknown, use the abbreviation “n.d.” (for “no date”). Attempts to establish a definitive link between television programming and children’s eating habits have been problematic </a:t>
            </a:r>
            <a:r>
              <a:rPr lang="en-US" dirty="0">
                <a:solidFill>
                  <a:srgbClr val="FF0000"/>
                </a:solidFill>
              </a:rPr>
              <a:t>(Magnus, n.d.).</a:t>
            </a:r>
            <a:endParaRPr lang="ar-EG" sz="3000" dirty="0">
              <a:solidFill>
                <a:srgbClr val="FF0000"/>
              </a:solidFill>
            </a:endParaRPr>
          </a:p>
        </p:txBody>
      </p:sp>
    </p:spTree>
    <p:extLst>
      <p:ext uri="{BB962C8B-B14F-4D97-AF65-F5344CB8AC3E}">
        <p14:creationId xmlns:p14="http://schemas.microsoft.com/office/powerpoint/2010/main" val="110868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498080" cy="1143000"/>
          </a:xfrm>
        </p:spPr>
        <p:txBody>
          <a:bodyPr>
            <a:noAutofit/>
          </a:bodyPr>
          <a:lstStyle/>
          <a:p>
            <a:pPr algn="ctr"/>
            <a:r>
              <a:rPr lang="en-US" b="1" dirty="0"/>
              <a:t>APA list of references</a:t>
            </a:r>
            <a:endParaRPr lang="en-US" b="1" dirty="0">
              <a:solidFill>
                <a:srgbClr val="002060"/>
              </a:solidFill>
            </a:endParaRPr>
          </a:p>
        </p:txBody>
      </p:sp>
      <p:sp>
        <p:nvSpPr>
          <p:cNvPr id="4" name="TextBox 3"/>
          <p:cNvSpPr txBox="1"/>
          <p:nvPr/>
        </p:nvSpPr>
        <p:spPr>
          <a:xfrm>
            <a:off x="1143000" y="1339721"/>
            <a:ext cx="7848600" cy="5016758"/>
          </a:xfrm>
          <a:prstGeom prst="rect">
            <a:avLst/>
          </a:prstGeom>
          <a:noFill/>
        </p:spPr>
        <p:txBody>
          <a:bodyPr wrap="square" rtlCol="0">
            <a:spAutoFit/>
          </a:bodyPr>
          <a:lstStyle/>
          <a:p>
            <a:pPr marL="457200" lvl="0" indent="-457200">
              <a:buFont typeface="Wingdings" panose="05000000000000000000" pitchFamily="2" charset="2"/>
              <a:buChar char="Ø"/>
            </a:pPr>
            <a:r>
              <a:rPr lang="en-US" sz="3200" dirty="0"/>
              <a:t>Authors' names are inverted (last name first); give the last name and initials for all authors of a particular work for up to and including seven authors. </a:t>
            </a:r>
          </a:p>
          <a:p>
            <a:pPr lvl="0"/>
            <a:endParaRPr lang="en-US" sz="3200" dirty="0"/>
          </a:p>
          <a:p>
            <a:pPr marL="457200" lvl="0" indent="-457200">
              <a:buFont typeface="Wingdings" panose="05000000000000000000" pitchFamily="2" charset="2"/>
              <a:buChar char="Ø"/>
            </a:pPr>
            <a:r>
              <a:rPr lang="en-US" sz="3200" dirty="0"/>
              <a:t>If the work has more than seven authors, list the first six authors and then use ellipses after the sixth author's name. After the ellipses, list the last author's name of the work.</a:t>
            </a:r>
          </a:p>
        </p:txBody>
      </p:sp>
      <p:sp>
        <p:nvSpPr>
          <p:cNvPr id="5" name="Footer Placeholder 3"/>
          <p:cNvSpPr>
            <a:spLocks noGrp="1"/>
          </p:cNvSpPr>
          <p:nvPr>
            <p:ph type="ftr" sz="quarter" idx="11"/>
          </p:nvPr>
        </p:nvSpPr>
        <p:spPr>
          <a:xfrm>
            <a:off x="990600" y="6248400"/>
            <a:ext cx="3429000" cy="476250"/>
          </a:xfrm>
        </p:spPr>
        <p:txBody>
          <a:bodyPr/>
          <a:lstStyle/>
          <a:p>
            <a:r>
              <a:rPr lang="en-US" dirty="0"/>
              <a:t>Copyright © 2012 Pearson Education, Inc.</a:t>
            </a:r>
          </a:p>
        </p:txBody>
      </p:sp>
    </p:spTree>
    <p:extLst>
      <p:ext uri="{BB962C8B-B14F-4D97-AF65-F5344CB8AC3E}">
        <p14:creationId xmlns:p14="http://schemas.microsoft.com/office/powerpoint/2010/main" val="421739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498080" cy="1143000"/>
          </a:xfrm>
        </p:spPr>
        <p:txBody>
          <a:bodyPr>
            <a:noAutofit/>
          </a:bodyPr>
          <a:lstStyle/>
          <a:p>
            <a:pPr algn="ctr"/>
            <a:r>
              <a:rPr lang="en-US" b="1" dirty="0"/>
              <a:t>APA list of references</a:t>
            </a:r>
            <a:endParaRPr lang="en-US" b="1" dirty="0">
              <a:solidFill>
                <a:srgbClr val="002060"/>
              </a:solidFill>
            </a:endParaRPr>
          </a:p>
        </p:txBody>
      </p:sp>
      <p:sp>
        <p:nvSpPr>
          <p:cNvPr id="4" name="TextBox 3"/>
          <p:cNvSpPr txBox="1"/>
          <p:nvPr/>
        </p:nvSpPr>
        <p:spPr>
          <a:xfrm>
            <a:off x="1066800" y="1515979"/>
            <a:ext cx="8077200" cy="4031873"/>
          </a:xfrm>
          <a:prstGeom prst="rect">
            <a:avLst/>
          </a:prstGeom>
          <a:noFill/>
        </p:spPr>
        <p:txBody>
          <a:bodyPr wrap="square" rtlCol="0">
            <a:spAutoFit/>
          </a:bodyPr>
          <a:lstStyle/>
          <a:p>
            <a:pPr marL="457200" lvl="0" indent="-457200">
              <a:buFont typeface="Wingdings" panose="05000000000000000000" pitchFamily="2" charset="2"/>
              <a:buChar char="Ø"/>
            </a:pPr>
            <a:r>
              <a:rPr lang="en-US" sz="3200" dirty="0"/>
              <a:t>Reference list entries should be alphabetized by the last name of the first author of each work.</a:t>
            </a:r>
          </a:p>
          <a:p>
            <a:pPr lvl="0"/>
            <a:endParaRPr lang="en-US" sz="3200" dirty="0"/>
          </a:p>
          <a:p>
            <a:pPr marL="457200" lvl="0" indent="-457200">
              <a:buFont typeface="Wingdings" panose="05000000000000000000" pitchFamily="2" charset="2"/>
              <a:buChar char="Ø"/>
            </a:pPr>
            <a:r>
              <a:rPr lang="en-US" sz="3200" dirty="0"/>
              <a:t>For multiple articles by the same author, or authors listed in the same order, list the entries in chronological order, from earliest to most recent.</a:t>
            </a:r>
          </a:p>
        </p:txBody>
      </p:sp>
      <p:sp>
        <p:nvSpPr>
          <p:cNvPr id="5" name="Footer Placeholder 3"/>
          <p:cNvSpPr>
            <a:spLocks noGrp="1"/>
          </p:cNvSpPr>
          <p:nvPr>
            <p:ph type="ftr" sz="quarter" idx="11"/>
          </p:nvPr>
        </p:nvSpPr>
        <p:spPr>
          <a:xfrm>
            <a:off x="990600" y="6248400"/>
            <a:ext cx="3429000" cy="476250"/>
          </a:xfrm>
        </p:spPr>
        <p:txBody>
          <a:bodyPr/>
          <a:lstStyle/>
          <a:p>
            <a:r>
              <a:rPr lang="en-US" dirty="0"/>
              <a:t>Copyright © 2012 Pearson Education, Inc.</a:t>
            </a:r>
          </a:p>
        </p:txBody>
      </p:sp>
    </p:spTree>
    <p:extLst>
      <p:ext uri="{BB962C8B-B14F-4D97-AF65-F5344CB8AC3E}">
        <p14:creationId xmlns:p14="http://schemas.microsoft.com/office/powerpoint/2010/main" val="135706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498080" cy="1143000"/>
          </a:xfrm>
        </p:spPr>
        <p:txBody>
          <a:bodyPr>
            <a:noAutofit/>
          </a:bodyPr>
          <a:lstStyle/>
          <a:p>
            <a:pPr algn="ctr"/>
            <a:r>
              <a:rPr lang="en-US" b="1" dirty="0"/>
              <a:t>APA list of references</a:t>
            </a:r>
            <a:endParaRPr lang="en-US" b="1" dirty="0">
              <a:solidFill>
                <a:srgbClr val="002060"/>
              </a:solidFill>
            </a:endParaRPr>
          </a:p>
        </p:txBody>
      </p:sp>
      <p:sp>
        <p:nvSpPr>
          <p:cNvPr id="4" name="TextBox 3"/>
          <p:cNvSpPr txBox="1"/>
          <p:nvPr/>
        </p:nvSpPr>
        <p:spPr>
          <a:xfrm>
            <a:off x="1153017" y="1340768"/>
            <a:ext cx="7848600" cy="6001643"/>
          </a:xfrm>
          <a:prstGeom prst="rect">
            <a:avLst/>
          </a:prstGeom>
          <a:noFill/>
        </p:spPr>
        <p:txBody>
          <a:bodyPr wrap="square" rtlCol="0">
            <a:spAutoFit/>
          </a:bodyPr>
          <a:lstStyle/>
          <a:p>
            <a:pPr marL="457200" lvl="0" indent="-457200">
              <a:buFont typeface="Wingdings" panose="05000000000000000000" pitchFamily="2" charset="2"/>
              <a:buChar char="Ø"/>
            </a:pPr>
            <a:r>
              <a:rPr lang="en-US" sz="3200" dirty="0"/>
              <a:t>When referring to books, chapters, articles, or Web pages, capitalize only the first letter of the first word of a title and subtitle, the first word after a colon or a dash in the title, and proper nouns. </a:t>
            </a:r>
          </a:p>
          <a:p>
            <a:pPr marL="457200" lvl="0" indent="-457200">
              <a:buFont typeface="Wingdings" panose="05000000000000000000" pitchFamily="2" charset="2"/>
              <a:buChar char="Ø"/>
            </a:pPr>
            <a:r>
              <a:rPr lang="en-US" sz="3200" dirty="0"/>
              <a:t>Do not capitalize the first letter of the second word in a hyphenated compound word. </a:t>
            </a:r>
            <a:r>
              <a:rPr lang="en-US" sz="3200" dirty="0">
                <a:solidFill>
                  <a:srgbClr val="FF0000"/>
                </a:solidFill>
              </a:rPr>
              <a:t>(Left-handed , Brother-in-law)</a:t>
            </a:r>
          </a:p>
          <a:p>
            <a:pPr marL="457200" lvl="0" indent="-457200">
              <a:buFont typeface="Wingdings" panose="05000000000000000000" pitchFamily="2" charset="2"/>
              <a:buChar char="Ø"/>
            </a:pPr>
            <a:r>
              <a:rPr lang="en-US" sz="3200" dirty="0"/>
              <a:t>Italicize titles of longer works such as books and journals.</a:t>
            </a:r>
          </a:p>
          <a:p>
            <a:endParaRPr lang="en-US" sz="3200" dirty="0">
              <a:solidFill>
                <a:srgbClr val="FF0000"/>
              </a:solidFill>
            </a:endParaRPr>
          </a:p>
          <a:p>
            <a:endParaRPr lang="en-US" sz="3200" dirty="0"/>
          </a:p>
        </p:txBody>
      </p:sp>
      <p:sp>
        <p:nvSpPr>
          <p:cNvPr id="5" name="Footer Placeholder 3"/>
          <p:cNvSpPr>
            <a:spLocks noGrp="1"/>
          </p:cNvSpPr>
          <p:nvPr>
            <p:ph type="ftr" sz="quarter" idx="11"/>
          </p:nvPr>
        </p:nvSpPr>
        <p:spPr>
          <a:xfrm>
            <a:off x="990600" y="6248400"/>
            <a:ext cx="3429000" cy="476250"/>
          </a:xfrm>
        </p:spPr>
        <p:txBody>
          <a:bodyPr/>
          <a:lstStyle/>
          <a:p>
            <a:r>
              <a:rPr lang="en-US" dirty="0"/>
              <a:t>Copyright © 2012 Pearson Education, Inc.</a:t>
            </a:r>
          </a:p>
        </p:txBody>
      </p:sp>
    </p:spTree>
    <p:extLst>
      <p:ext uri="{BB962C8B-B14F-4D97-AF65-F5344CB8AC3E}">
        <p14:creationId xmlns:p14="http://schemas.microsoft.com/office/powerpoint/2010/main" val="2140200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8758"/>
            <a:ext cx="7498080" cy="1143000"/>
          </a:xfrm>
        </p:spPr>
        <p:txBody>
          <a:bodyPr>
            <a:noAutofit/>
          </a:bodyPr>
          <a:lstStyle/>
          <a:p>
            <a:pPr algn="ctr"/>
            <a:r>
              <a:rPr lang="en-US" sz="3200" b="1" dirty="0"/>
              <a:t>APA list of references</a:t>
            </a:r>
            <a:endParaRPr lang="en-US" b="1" dirty="0">
              <a:solidFill>
                <a:srgbClr val="002060"/>
              </a:solidFill>
            </a:endParaRPr>
          </a:p>
        </p:txBody>
      </p:sp>
      <p:sp>
        <p:nvSpPr>
          <p:cNvPr id="4" name="TextBox 3"/>
          <p:cNvSpPr txBox="1"/>
          <p:nvPr/>
        </p:nvSpPr>
        <p:spPr>
          <a:xfrm>
            <a:off x="1143000" y="1196752"/>
            <a:ext cx="7848600" cy="6463308"/>
          </a:xfrm>
          <a:prstGeom prst="rect">
            <a:avLst/>
          </a:prstGeom>
          <a:noFill/>
        </p:spPr>
        <p:txBody>
          <a:bodyPr wrap="square" rtlCol="0">
            <a:spAutoFit/>
          </a:bodyPr>
          <a:lstStyle/>
          <a:p>
            <a:pPr lvl="0"/>
            <a:r>
              <a:rPr lang="en-US" sz="2800" b="1" dirty="0">
                <a:solidFill>
                  <a:srgbClr val="FF0000"/>
                </a:solidFill>
              </a:rPr>
              <a:t>Single Author</a:t>
            </a:r>
            <a:endParaRPr lang="en-US" sz="2800" dirty="0">
              <a:solidFill>
                <a:srgbClr val="FF0000"/>
              </a:solidFill>
            </a:endParaRPr>
          </a:p>
          <a:p>
            <a:r>
              <a:rPr lang="en-US" sz="2800" dirty="0"/>
              <a:t>Last name first, followed by author initials.</a:t>
            </a:r>
          </a:p>
          <a:p>
            <a:pPr lvl="1"/>
            <a:r>
              <a:rPr lang="en-US" sz="2800" dirty="0">
                <a:solidFill>
                  <a:srgbClr val="0070C0"/>
                </a:solidFill>
              </a:rPr>
              <a:t>Berndt, T. J. (2002). Friendship quality and social development.</a:t>
            </a:r>
            <a:r>
              <a:rPr lang="en-US" sz="2800" i="1" dirty="0">
                <a:solidFill>
                  <a:srgbClr val="0070C0"/>
                </a:solidFill>
              </a:rPr>
              <a:t>Current Directions in Psychological Science, 11</a:t>
            </a:r>
            <a:r>
              <a:rPr lang="en-US" sz="2800" dirty="0">
                <a:solidFill>
                  <a:srgbClr val="0070C0"/>
                </a:solidFill>
              </a:rPr>
              <a:t>, 7-10.</a:t>
            </a:r>
          </a:p>
          <a:p>
            <a:pPr lvl="0"/>
            <a:r>
              <a:rPr lang="en-US" sz="2800" b="1" dirty="0">
                <a:solidFill>
                  <a:srgbClr val="FF0000"/>
                </a:solidFill>
              </a:rPr>
              <a:t>Two Authors</a:t>
            </a:r>
            <a:endParaRPr lang="en-US" sz="2800" dirty="0">
              <a:solidFill>
                <a:srgbClr val="FF0000"/>
              </a:solidFill>
            </a:endParaRPr>
          </a:p>
          <a:p>
            <a:r>
              <a:rPr lang="en-US" sz="2800" dirty="0"/>
              <a:t>List by their last names and initials. Use the ampersand instead of "and."</a:t>
            </a:r>
          </a:p>
          <a:p>
            <a:pPr lvl="1"/>
            <a:r>
              <a:rPr lang="en-US" sz="2800" dirty="0"/>
              <a:t>Wegener, D. T., &amp; Petty, R. E. (1994). Mood management across affective states: The hedonic contingency hypothesis. </a:t>
            </a:r>
            <a:r>
              <a:rPr lang="en-US" sz="2800" i="1" dirty="0"/>
              <a:t>Journal of Personality and Social Psychology, 66</a:t>
            </a:r>
            <a:r>
              <a:rPr lang="en-US" sz="2800" dirty="0"/>
              <a:t>, 1034-1048.</a:t>
            </a:r>
          </a:p>
          <a:p>
            <a:r>
              <a:rPr lang="en-US" sz="2800" dirty="0"/>
              <a:t> </a:t>
            </a:r>
          </a:p>
          <a:p>
            <a:r>
              <a:rPr lang="en-US" dirty="0"/>
              <a:t> </a:t>
            </a:r>
          </a:p>
          <a:p>
            <a:pPr lvl="1"/>
            <a:endParaRPr lang="en-US" sz="3200" dirty="0"/>
          </a:p>
        </p:txBody>
      </p:sp>
      <p:sp>
        <p:nvSpPr>
          <p:cNvPr id="5" name="Footer Placeholder 3"/>
          <p:cNvSpPr>
            <a:spLocks noGrp="1"/>
          </p:cNvSpPr>
          <p:nvPr>
            <p:ph type="ftr" sz="quarter" idx="11"/>
          </p:nvPr>
        </p:nvSpPr>
        <p:spPr>
          <a:xfrm>
            <a:off x="990600" y="6248400"/>
            <a:ext cx="3429000" cy="476250"/>
          </a:xfrm>
        </p:spPr>
        <p:txBody>
          <a:bodyPr/>
          <a:lstStyle/>
          <a:p>
            <a:r>
              <a:rPr lang="en-US" dirty="0"/>
              <a:t>Copyright © 2012 Pearson Education, Inc.</a:t>
            </a:r>
          </a:p>
        </p:txBody>
      </p:sp>
    </p:spTree>
    <p:extLst>
      <p:ext uri="{BB962C8B-B14F-4D97-AF65-F5344CB8AC3E}">
        <p14:creationId xmlns:p14="http://schemas.microsoft.com/office/powerpoint/2010/main" val="3629722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901" y="0"/>
            <a:ext cx="7498080" cy="1143000"/>
          </a:xfrm>
        </p:spPr>
        <p:txBody>
          <a:bodyPr>
            <a:noAutofit/>
          </a:bodyPr>
          <a:lstStyle/>
          <a:p>
            <a:pPr algn="ctr"/>
            <a:r>
              <a:rPr lang="en-US" sz="3200" b="1" dirty="0"/>
              <a:t>APA list of references</a:t>
            </a:r>
            <a:endParaRPr lang="en-US" b="1" dirty="0">
              <a:solidFill>
                <a:srgbClr val="002060"/>
              </a:solidFill>
            </a:endParaRPr>
          </a:p>
        </p:txBody>
      </p:sp>
      <p:sp>
        <p:nvSpPr>
          <p:cNvPr id="4" name="TextBox 3"/>
          <p:cNvSpPr txBox="1"/>
          <p:nvPr/>
        </p:nvSpPr>
        <p:spPr>
          <a:xfrm>
            <a:off x="1108901" y="972011"/>
            <a:ext cx="7824642" cy="4401205"/>
          </a:xfrm>
          <a:prstGeom prst="rect">
            <a:avLst/>
          </a:prstGeom>
          <a:noFill/>
        </p:spPr>
        <p:txBody>
          <a:bodyPr wrap="square" rtlCol="0">
            <a:spAutoFit/>
          </a:bodyPr>
          <a:lstStyle/>
          <a:p>
            <a:pPr lvl="0"/>
            <a:r>
              <a:rPr lang="en-US" sz="2800" b="1" dirty="0">
                <a:solidFill>
                  <a:srgbClr val="FF0000"/>
                </a:solidFill>
              </a:rPr>
              <a:t>Three to Seven Authors</a:t>
            </a:r>
            <a:endParaRPr lang="en-US" sz="2800" dirty="0">
              <a:solidFill>
                <a:srgbClr val="FF0000"/>
              </a:solidFill>
            </a:endParaRPr>
          </a:p>
          <a:p>
            <a:r>
              <a:rPr lang="en-US" sz="2800" dirty="0"/>
              <a:t>List by last names and initials; commas separate author names, while the last author name is preceded again by ampersand.</a:t>
            </a:r>
          </a:p>
          <a:p>
            <a:endParaRPr lang="en-US" sz="2800" dirty="0"/>
          </a:p>
          <a:p>
            <a:pPr lvl="1"/>
            <a:r>
              <a:rPr lang="en-US" sz="2800" dirty="0" err="1">
                <a:solidFill>
                  <a:srgbClr val="0070C0"/>
                </a:solidFill>
              </a:rPr>
              <a:t>Kernis</a:t>
            </a:r>
            <a:r>
              <a:rPr lang="en-US" sz="2800" dirty="0">
                <a:solidFill>
                  <a:srgbClr val="0070C0"/>
                </a:solidFill>
              </a:rPr>
              <a:t>, M. H., Cornell, D. P., Sun, C. R., Berry, A., Harlow, T., &amp; Bach, J. S. (1993). There's more to self-esteem than whether it is high or low: The importance of stability of self-esteem. </a:t>
            </a:r>
            <a:r>
              <a:rPr lang="en-US" sz="2800" i="1" dirty="0">
                <a:solidFill>
                  <a:srgbClr val="0070C0"/>
                </a:solidFill>
              </a:rPr>
              <a:t>Journal of Personality and Social Psychology, 65</a:t>
            </a:r>
            <a:r>
              <a:rPr lang="en-US" sz="2800" dirty="0">
                <a:solidFill>
                  <a:srgbClr val="0070C0"/>
                </a:solidFill>
              </a:rPr>
              <a:t>, 1190-1204.</a:t>
            </a:r>
          </a:p>
        </p:txBody>
      </p:sp>
      <p:sp>
        <p:nvSpPr>
          <p:cNvPr id="5" name="Footer Placeholder 3"/>
          <p:cNvSpPr>
            <a:spLocks noGrp="1"/>
          </p:cNvSpPr>
          <p:nvPr>
            <p:ph type="ftr" sz="quarter" idx="11"/>
          </p:nvPr>
        </p:nvSpPr>
        <p:spPr>
          <a:xfrm>
            <a:off x="990600" y="6248400"/>
            <a:ext cx="3429000" cy="476250"/>
          </a:xfrm>
        </p:spPr>
        <p:txBody>
          <a:bodyPr/>
          <a:lstStyle/>
          <a:p>
            <a:r>
              <a:rPr lang="en-US" dirty="0"/>
              <a:t>Copyright © 2012 Pearson Education, Inc.</a:t>
            </a:r>
          </a:p>
        </p:txBody>
      </p:sp>
    </p:spTree>
    <p:extLst>
      <p:ext uri="{BB962C8B-B14F-4D97-AF65-F5344CB8AC3E}">
        <p14:creationId xmlns:p14="http://schemas.microsoft.com/office/powerpoint/2010/main" val="167354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901" y="0"/>
            <a:ext cx="7498080" cy="1143000"/>
          </a:xfrm>
        </p:spPr>
        <p:txBody>
          <a:bodyPr>
            <a:noAutofit/>
          </a:bodyPr>
          <a:lstStyle/>
          <a:p>
            <a:pPr algn="ctr"/>
            <a:r>
              <a:rPr lang="en-US" sz="3200" b="1" dirty="0"/>
              <a:t>APA list of references</a:t>
            </a:r>
            <a:endParaRPr lang="en-US" b="1" dirty="0">
              <a:solidFill>
                <a:srgbClr val="002060"/>
              </a:solidFill>
            </a:endParaRPr>
          </a:p>
        </p:txBody>
      </p:sp>
      <p:sp>
        <p:nvSpPr>
          <p:cNvPr id="4" name="TextBox 3"/>
          <p:cNvSpPr txBox="1"/>
          <p:nvPr/>
        </p:nvSpPr>
        <p:spPr>
          <a:xfrm>
            <a:off x="1108901" y="1044019"/>
            <a:ext cx="7824642" cy="4401205"/>
          </a:xfrm>
          <a:prstGeom prst="rect">
            <a:avLst/>
          </a:prstGeom>
          <a:noFill/>
        </p:spPr>
        <p:txBody>
          <a:bodyPr wrap="square" rtlCol="0">
            <a:spAutoFit/>
          </a:bodyPr>
          <a:lstStyle/>
          <a:p>
            <a:pPr lvl="0"/>
            <a:r>
              <a:rPr lang="en-US" sz="2800" b="1" dirty="0">
                <a:solidFill>
                  <a:srgbClr val="FF0000"/>
                </a:solidFill>
              </a:rPr>
              <a:t>More Than Seven Authors</a:t>
            </a:r>
            <a:endParaRPr lang="en-US" sz="2800" dirty="0">
              <a:solidFill>
                <a:srgbClr val="FF0000"/>
              </a:solidFill>
            </a:endParaRPr>
          </a:p>
          <a:p>
            <a:r>
              <a:rPr lang="en-US" sz="2800" dirty="0"/>
              <a:t>List by last names and initials; commas separate author names. After the sixth author's name, use an ellipses in place of the author names. Then provide the final author name. There should be no more than seven names. </a:t>
            </a:r>
          </a:p>
          <a:p>
            <a:pPr lvl="1"/>
            <a:r>
              <a:rPr lang="en-US" sz="2800" dirty="0">
                <a:solidFill>
                  <a:srgbClr val="0070C0"/>
                </a:solidFill>
              </a:rPr>
              <a:t>Miller, F. H., Choi, M. J., Angeli, L. L., Harland, A. A., Stamos, J. A., Thomas, S. T., . . . Rubin, L. H. (2009). Web site usability for the blind and low-vision user. </a:t>
            </a:r>
            <a:r>
              <a:rPr lang="en-US" sz="2800" i="1" dirty="0">
                <a:solidFill>
                  <a:srgbClr val="0070C0"/>
                </a:solidFill>
              </a:rPr>
              <a:t>Technical Communication, 57</a:t>
            </a:r>
            <a:r>
              <a:rPr lang="en-US" sz="2800" dirty="0">
                <a:solidFill>
                  <a:srgbClr val="0070C0"/>
                </a:solidFill>
              </a:rPr>
              <a:t>, 323-335.</a:t>
            </a:r>
          </a:p>
        </p:txBody>
      </p:sp>
      <p:sp>
        <p:nvSpPr>
          <p:cNvPr id="5" name="Footer Placeholder 3"/>
          <p:cNvSpPr>
            <a:spLocks noGrp="1"/>
          </p:cNvSpPr>
          <p:nvPr>
            <p:ph type="ftr" sz="quarter" idx="11"/>
          </p:nvPr>
        </p:nvSpPr>
        <p:spPr>
          <a:xfrm>
            <a:off x="990600" y="6248400"/>
            <a:ext cx="3429000" cy="476250"/>
          </a:xfrm>
        </p:spPr>
        <p:txBody>
          <a:bodyPr/>
          <a:lstStyle/>
          <a:p>
            <a:r>
              <a:rPr lang="en-US" dirty="0"/>
              <a:t>Copyright © 2012 Pearson Education, Inc.</a:t>
            </a:r>
          </a:p>
        </p:txBody>
      </p:sp>
    </p:spTree>
    <p:extLst>
      <p:ext uri="{BB962C8B-B14F-4D97-AF65-F5344CB8AC3E}">
        <p14:creationId xmlns:p14="http://schemas.microsoft.com/office/powerpoint/2010/main" val="4212315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47800"/>
            <a:ext cx="7406640" cy="1222482"/>
          </a:xfrm>
        </p:spPr>
        <p:txBody>
          <a:bodyPr/>
          <a:lstStyle/>
          <a:p>
            <a:r>
              <a:rPr lang="en-US" dirty="0"/>
              <a:t>Chapter 12</a:t>
            </a:r>
          </a:p>
        </p:txBody>
      </p:sp>
      <p:sp>
        <p:nvSpPr>
          <p:cNvPr id="3" name="Subtitle 2"/>
          <p:cNvSpPr>
            <a:spLocks noGrp="1"/>
          </p:cNvSpPr>
          <p:nvPr>
            <p:ph type="subTitle" idx="1"/>
          </p:nvPr>
        </p:nvSpPr>
        <p:spPr>
          <a:xfrm>
            <a:off x="1447800" y="3048000"/>
            <a:ext cx="7406640" cy="1752600"/>
          </a:xfrm>
        </p:spPr>
        <p:txBody>
          <a:bodyPr>
            <a:normAutofit/>
          </a:bodyPr>
          <a:lstStyle/>
          <a:p>
            <a:r>
              <a:rPr lang="en-US" sz="3200" dirty="0"/>
              <a:t>Using Sources and Managing Information</a:t>
            </a:r>
          </a:p>
        </p:txBody>
      </p:sp>
      <p:sp>
        <p:nvSpPr>
          <p:cNvPr id="5" name="Footer Placeholder 3"/>
          <p:cNvSpPr>
            <a:spLocks noGrp="1"/>
          </p:cNvSpPr>
          <p:nvPr>
            <p:ph type="ftr" sz="quarter" idx="11"/>
          </p:nvPr>
        </p:nvSpPr>
        <p:spPr>
          <a:xfrm>
            <a:off x="990600" y="6248400"/>
            <a:ext cx="3429000" cy="476250"/>
          </a:xfrm>
        </p:spPr>
        <p:txBody>
          <a:bodyPr/>
          <a:lstStyle/>
          <a:p>
            <a:r>
              <a:rPr lang="en-US" dirty="0"/>
              <a:t>Copyright © 2012 Pearson Education, Inc.</a:t>
            </a:r>
          </a:p>
        </p:txBody>
      </p:sp>
    </p:spTree>
    <p:extLst>
      <p:ext uri="{BB962C8B-B14F-4D97-AF65-F5344CB8AC3E}">
        <p14:creationId xmlns:p14="http://schemas.microsoft.com/office/powerpoint/2010/main" val="2332538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901" y="0"/>
            <a:ext cx="7498080" cy="1143000"/>
          </a:xfrm>
        </p:spPr>
        <p:txBody>
          <a:bodyPr>
            <a:noAutofit/>
          </a:bodyPr>
          <a:lstStyle/>
          <a:p>
            <a:pPr algn="ctr"/>
            <a:r>
              <a:rPr lang="en-US" sz="3200" b="1" dirty="0"/>
              <a:t>APA list of references</a:t>
            </a:r>
            <a:endParaRPr lang="en-US" b="1" dirty="0">
              <a:solidFill>
                <a:srgbClr val="002060"/>
              </a:solidFill>
            </a:endParaRPr>
          </a:p>
        </p:txBody>
      </p:sp>
      <p:sp>
        <p:nvSpPr>
          <p:cNvPr id="4" name="TextBox 3"/>
          <p:cNvSpPr txBox="1"/>
          <p:nvPr/>
        </p:nvSpPr>
        <p:spPr>
          <a:xfrm>
            <a:off x="990600" y="764704"/>
            <a:ext cx="8153400" cy="5693866"/>
          </a:xfrm>
          <a:prstGeom prst="rect">
            <a:avLst/>
          </a:prstGeom>
          <a:noFill/>
        </p:spPr>
        <p:txBody>
          <a:bodyPr wrap="square" rtlCol="0">
            <a:spAutoFit/>
          </a:bodyPr>
          <a:lstStyle/>
          <a:p>
            <a:pPr lvl="0"/>
            <a:r>
              <a:rPr lang="en-US" sz="2600" b="1" dirty="0">
                <a:solidFill>
                  <a:srgbClr val="FF0000"/>
                </a:solidFill>
              </a:rPr>
              <a:t>Two or More Works by the Same Author in the Same Year</a:t>
            </a:r>
          </a:p>
          <a:p>
            <a:r>
              <a:rPr lang="en-US" sz="2400" dirty="0"/>
              <a:t>If you are using more than one reference by the same author (or the same group of authors listed in the same order) published in the same year, organize them in the reference list alphabetically by the title of the article or chapter other than </a:t>
            </a:r>
            <a:r>
              <a:rPr lang="en-US" sz="2400" i="1" dirty="0"/>
              <a:t>A</a:t>
            </a:r>
            <a:r>
              <a:rPr lang="en-US" sz="2400" dirty="0"/>
              <a:t>, </a:t>
            </a:r>
            <a:r>
              <a:rPr lang="en-US" sz="2400" i="1" dirty="0"/>
              <a:t>An</a:t>
            </a:r>
            <a:r>
              <a:rPr lang="en-US" sz="2400" dirty="0"/>
              <a:t>, or </a:t>
            </a:r>
            <a:r>
              <a:rPr lang="en-US" sz="2400" i="1" dirty="0"/>
              <a:t>The</a:t>
            </a:r>
            <a:r>
              <a:rPr lang="en-US" sz="2400" dirty="0"/>
              <a:t>. , then assign letter suffixes to the year. Refer to these sources in your essay as they appear in your reference list, e.g.: "Berdnt (1981a) makes similar claims..."</a:t>
            </a:r>
          </a:p>
          <a:p>
            <a:pPr marL="914400" lvl="1" indent="-457200">
              <a:buFont typeface="Wingdings" panose="05000000000000000000" pitchFamily="2" charset="2"/>
              <a:buChar char="Ø"/>
            </a:pPr>
            <a:r>
              <a:rPr lang="en-US" sz="2400" dirty="0">
                <a:solidFill>
                  <a:srgbClr val="0070C0"/>
                </a:solidFill>
              </a:rPr>
              <a:t>Berndt, T. J. (1981a). Age changes and changes over time in prosocial intentions and behavior between friends. </a:t>
            </a:r>
            <a:r>
              <a:rPr lang="en-US" sz="2400" i="1" dirty="0">
                <a:solidFill>
                  <a:srgbClr val="0070C0"/>
                </a:solidFill>
              </a:rPr>
              <a:t>Developmental Psychology, 17</a:t>
            </a:r>
            <a:r>
              <a:rPr lang="en-US" sz="2400" dirty="0">
                <a:solidFill>
                  <a:srgbClr val="0070C0"/>
                </a:solidFill>
              </a:rPr>
              <a:t>, 408-416.</a:t>
            </a:r>
          </a:p>
          <a:p>
            <a:pPr marL="914400" lvl="1" indent="-457200">
              <a:buFont typeface="Wingdings" panose="05000000000000000000" pitchFamily="2" charset="2"/>
              <a:buChar char="Ø"/>
            </a:pPr>
            <a:endParaRPr lang="en-US" sz="2400" dirty="0">
              <a:solidFill>
                <a:srgbClr val="0070C0"/>
              </a:solidFill>
            </a:endParaRPr>
          </a:p>
          <a:p>
            <a:pPr marL="914400" lvl="1" indent="-457200">
              <a:buFont typeface="Wingdings" panose="05000000000000000000" pitchFamily="2" charset="2"/>
              <a:buChar char="Ø"/>
            </a:pPr>
            <a:r>
              <a:rPr lang="en-US" sz="2400" dirty="0">
                <a:solidFill>
                  <a:srgbClr val="0070C0"/>
                </a:solidFill>
              </a:rPr>
              <a:t>Berndt, T. J. (1981b). Effects of friendship on prosocial intentions and behavior. </a:t>
            </a:r>
            <a:r>
              <a:rPr lang="en-US" sz="2400" i="1" dirty="0">
                <a:solidFill>
                  <a:srgbClr val="0070C0"/>
                </a:solidFill>
              </a:rPr>
              <a:t>Child Development, 52</a:t>
            </a:r>
            <a:r>
              <a:rPr lang="en-US" sz="2400" dirty="0">
                <a:solidFill>
                  <a:srgbClr val="0070C0"/>
                </a:solidFill>
              </a:rPr>
              <a:t>, 636-643.</a:t>
            </a:r>
          </a:p>
        </p:txBody>
      </p:sp>
    </p:spTree>
    <p:extLst>
      <p:ext uri="{BB962C8B-B14F-4D97-AF65-F5344CB8AC3E}">
        <p14:creationId xmlns:p14="http://schemas.microsoft.com/office/powerpoint/2010/main" val="3465025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901" y="0"/>
            <a:ext cx="7498080" cy="1143000"/>
          </a:xfrm>
        </p:spPr>
        <p:txBody>
          <a:bodyPr>
            <a:noAutofit/>
          </a:bodyPr>
          <a:lstStyle/>
          <a:p>
            <a:pPr algn="ctr"/>
            <a:r>
              <a:rPr lang="en-US" sz="3200" b="1" dirty="0"/>
              <a:t>APA list of references</a:t>
            </a:r>
            <a:endParaRPr lang="en-US" b="1" dirty="0">
              <a:solidFill>
                <a:srgbClr val="002060"/>
              </a:solidFill>
            </a:endParaRPr>
          </a:p>
        </p:txBody>
      </p:sp>
      <p:sp>
        <p:nvSpPr>
          <p:cNvPr id="4" name="TextBox 3"/>
          <p:cNvSpPr txBox="1"/>
          <p:nvPr/>
        </p:nvSpPr>
        <p:spPr>
          <a:xfrm>
            <a:off x="1108901" y="764704"/>
            <a:ext cx="7824642" cy="5262979"/>
          </a:xfrm>
          <a:prstGeom prst="rect">
            <a:avLst/>
          </a:prstGeom>
          <a:noFill/>
        </p:spPr>
        <p:txBody>
          <a:bodyPr wrap="square" rtlCol="0">
            <a:spAutoFit/>
          </a:bodyPr>
          <a:lstStyle/>
          <a:p>
            <a:pPr lvl="0"/>
            <a:r>
              <a:rPr lang="en-US" sz="2800" b="1" dirty="0">
                <a:solidFill>
                  <a:srgbClr val="FF0000"/>
                </a:solidFill>
              </a:rPr>
              <a:t>Article in a Journal</a:t>
            </a:r>
          </a:p>
          <a:p>
            <a:pPr lvl="1"/>
            <a:endParaRPr lang="en-US" sz="2800" dirty="0"/>
          </a:p>
          <a:p>
            <a:pPr lvl="0"/>
            <a:endParaRPr lang="en-US" sz="2800" b="1" dirty="0">
              <a:solidFill>
                <a:srgbClr val="FF0000"/>
              </a:solidFill>
            </a:endParaRPr>
          </a:p>
          <a:p>
            <a:pPr lvl="0"/>
            <a:endParaRPr lang="en-US" sz="2800" b="1" dirty="0">
              <a:solidFill>
                <a:srgbClr val="FF0000"/>
              </a:solidFill>
            </a:endParaRPr>
          </a:p>
          <a:p>
            <a:pPr lvl="0"/>
            <a:endParaRPr lang="en-US" sz="2800" b="1" dirty="0">
              <a:solidFill>
                <a:srgbClr val="FF0000"/>
              </a:solidFill>
            </a:endParaRPr>
          </a:p>
          <a:p>
            <a:pPr lvl="0"/>
            <a:r>
              <a:rPr lang="en-US" sz="2800" b="1" dirty="0">
                <a:solidFill>
                  <a:srgbClr val="FF0000"/>
                </a:solidFill>
              </a:rPr>
              <a:t>Article in a Magazine</a:t>
            </a:r>
          </a:p>
          <a:p>
            <a:r>
              <a:rPr lang="en-US" sz="2800" dirty="0"/>
              <a:t>Cite as you would a journal article, but</a:t>
            </a:r>
          </a:p>
          <a:p>
            <a:r>
              <a:rPr lang="en-US" sz="2800" dirty="0"/>
              <a:t>give the year and the month for monthly magazines; add the day for weekly magazines.</a:t>
            </a:r>
            <a:endParaRPr lang="en-US" sz="2800" b="1" dirty="0">
              <a:solidFill>
                <a:srgbClr val="FF0000"/>
              </a:solidFill>
            </a:endParaRPr>
          </a:p>
          <a:p>
            <a:pPr lvl="1"/>
            <a:r>
              <a:rPr lang="en-US" sz="2800" dirty="0">
                <a:solidFill>
                  <a:srgbClr val="0070C0"/>
                </a:solidFill>
              </a:rPr>
              <a:t>Henry, W. A., III. (1990, April 9). Making the grade in today's schools. </a:t>
            </a:r>
            <a:r>
              <a:rPr lang="en-US" sz="2800" i="1" dirty="0">
                <a:solidFill>
                  <a:srgbClr val="0070C0"/>
                </a:solidFill>
              </a:rPr>
              <a:t>Time, 135</a:t>
            </a:r>
            <a:r>
              <a:rPr lang="en-US" sz="2800" dirty="0">
                <a:solidFill>
                  <a:srgbClr val="0070C0"/>
                </a:solidFill>
              </a:rPr>
              <a:t>, 28-31.</a:t>
            </a:r>
          </a:p>
          <a:p>
            <a:pPr lvl="1"/>
            <a:endParaRPr lang="en-US" sz="2800" dirty="0">
              <a:solidFill>
                <a:srgbClr val="0070C0"/>
              </a:solidFill>
            </a:endParaRPr>
          </a:p>
        </p:txBody>
      </p:sp>
      <p:sp>
        <p:nvSpPr>
          <p:cNvPr id="5" name="Footer Placeholder 3"/>
          <p:cNvSpPr>
            <a:spLocks noGrp="1"/>
          </p:cNvSpPr>
          <p:nvPr>
            <p:ph type="ftr" sz="quarter" idx="11"/>
          </p:nvPr>
        </p:nvSpPr>
        <p:spPr>
          <a:xfrm>
            <a:off x="990600" y="6248400"/>
            <a:ext cx="3429000" cy="476250"/>
          </a:xfrm>
        </p:spPr>
        <p:txBody>
          <a:bodyPr/>
          <a:lstStyle/>
          <a:p>
            <a:r>
              <a:rPr lang="en-US" dirty="0"/>
              <a:t>Copyright © 2012 Pearson Education, Inc.</a:t>
            </a:r>
          </a:p>
        </p:txBody>
      </p:sp>
      <p:pic>
        <p:nvPicPr>
          <p:cNvPr id="7" name="Picture 6"/>
          <p:cNvPicPr>
            <a:picLocks noChangeAspect="1"/>
          </p:cNvPicPr>
          <p:nvPr/>
        </p:nvPicPr>
        <p:blipFill>
          <a:blip r:embed="rId3"/>
          <a:stretch>
            <a:fillRect/>
          </a:stretch>
        </p:blipFill>
        <p:spPr>
          <a:xfrm>
            <a:off x="1108901" y="1363716"/>
            <a:ext cx="7498080" cy="1561227"/>
          </a:xfrm>
          <a:prstGeom prst="rect">
            <a:avLst/>
          </a:prstGeom>
        </p:spPr>
      </p:pic>
      <p:pic>
        <p:nvPicPr>
          <p:cNvPr id="8" name="Picture 7"/>
          <p:cNvPicPr>
            <a:picLocks noChangeAspect="1"/>
          </p:cNvPicPr>
          <p:nvPr/>
        </p:nvPicPr>
        <p:blipFill>
          <a:blip r:embed="rId4"/>
          <a:stretch>
            <a:fillRect/>
          </a:stretch>
        </p:blipFill>
        <p:spPr>
          <a:xfrm>
            <a:off x="1115144" y="5709948"/>
            <a:ext cx="7491837" cy="776577"/>
          </a:xfrm>
          <a:prstGeom prst="rect">
            <a:avLst/>
          </a:prstGeom>
        </p:spPr>
      </p:pic>
    </p:spTree>
    <p:extLst>
      <p:ext uri="{BB962C8B-B14F-4D97-AF65-F5344CB8AC3E}">
        <p14:creationId xmlns:p14="http://schemas.microsoft.com/office/powerpoint/2010/main" val="1448444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901" y="0"/>
            <a:ext cx="7498080" cy="1143000"/>
          </a:xfrm>
        </p:spPr>
        <p:txBody>
          <a:bodyPr>
            <a:noAutofit/>
          </a:bodyPr>
          <a:lstStyle/>
          <a:p>
            <a:pPr algn="ctr"/>
            <a:r>
              <a:rPr lang="en-US" sz="3200" b="1" dirty="0"/>
              <a:t>APA list of references</a:t>
            </a:r>
            <a:endParaRPr lang="en-US" b="1" dirty="0">
              <a:solidFill>
                <a:srgbClr val="002060"/>
              </a:solidFill>
            </a:endParaRPr>
          </a:p>
        </p:txBody>
      </p:sp>
      <p:sp>
        <p:nvSpPr>
          <p:cNvPr id="4" name="TextBox 3"/>
          <p:cNvSpPr txBox="1"/>
          <p:nvPr/>
        </p:nvSpPr>
        <p:spPr>
          <a:xfrm>
            <a:off x="1108901" y="764704"/>
            <a:ext cx="7824642" cy="3970318"/>
          </a:xfrm>
          <a:prstGeom prst="rect">
            <a:avLst/>
          </a:prstGeom>
          <a:noFill/>
        </p:spPr>
        <p:txBody>
          <a:bodyPr wrap="square" rtlCol="0">
            <a:spAutoFit/>
          </a:bodyPr>
          <a:lstStyle/>
          <a:p>
            <a:pPr lvl="0"/>
            <a:r>
              <a:rPr lang="en-US" sz="2800" b="1" dirty="0">
                <a:solidFill>
                  <a:srgbClr val="FF0000"/>
                </a:solidFill>
              </a:rPr>
              <a:t>Article in a Newspaper</a:t>
            </a:r>
          </a:p>
          <a:p>
            <a:r>
              <a:rPr lang="en-US" sz="2800" dirty="0"/>
              <a:t>Unlike other periodicals, p. or pp. precedes page numbers for a newspaper reference in APA style. Single pages take p., e.g., p. B2; multiple pages take pp., e.g., pp. B2, B4 or pp. C1, C3-C4.</a:t>
            </a:r>
          </a:p>
          <a:p>
            <a:endParaRPr lang="en-US" sz="2800" dirty="0"/>
          </a:p>
          <a:p>
            <a:pPr lvl="0"/>
            <a:r>
              <a:rPr lang="en-US" sz="2800" dirty="0">
                <a:solidFill>
                  <a:srgbClr val="0070C0"/>
                </a:solidFill>
              </a:rPr>
              <a:t>Schultz, S. (2005, December 28). Calls made to strengthen state energy policies. </a:t>
            </a:r>
            <a:r>
              <a:rPr lang="en-US" sz="2800" i="1" dirty="0">
                <a:solidFill>
                  <a:srgbClr val="0070C0"/>
                </a:solidFill>
              </a:rPr>
              <a:t>The Country Today</a:t>
            </a:r>
            <a:r>
              <a:rPr lang="en-US" sz="2800" dirty="0">
                <a:solidFill>
                  <a:srgbClr val="0070C0"/>
                </a:solidFill>
              </a:rPr>
              <a:t>, pp. 1A, 2A.</a:t>
            </a:r>
          </a:p>
        </p:txBody>
      </p:sp>
      <p:pic>
        <p:nvPicPr>
          <p:cNvPr id="3" name="Picture 2"/>
          <p:cNvPicPr>
            <a:picLocks noChangeAspect="1"/>
          </p:cNvPicPr>
          <p:nvPr/>
        </p:nvPicPr>
        <p:blipFill>
          <a:blip r:embed="rId3"/>
          <a:stretch>
            <a:fillRect/>
          </a:stretch>
        </p:blipFill>
        <p:spPr>
          <a:xfrm>
            <a:off x="1108900" y="4770844"/>
            <a:ext cx="8035099" cy="1682491"/>
          </a:xfrm>
          <a:prstGeom prst="rect">
            <a:avLst/>
          </a:prstGeom>
        </p:spPr>
      </p:pic>
    </p:spTree>
    <p:extLst>
      <p:ext uri="{BB962C8B-B14F-4D97-AF65-F5344CB8AC3E}">
        <p14:creationId xmlns:p14="http://schemas.microsoft.com/office/powerpoint/2010/main" val="425418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901" y="0"/>
            <a:ext cx="7498080" cy="1143000"/>
          </a:xfrm>
        </p:spPr>
        <p:txBody>
          <a:bodyPr>
            <a:noAutofit/>
          </a:bodyPr>
          <a:lstStyle/>
          <a:p>
            <a:pPr algn="ctr"/>
            <a:r>
              <a:rPr lang="en-US" sz="3200" b="1" dirty="0"/>
              <a:t>APA list of references</a:t>
            </a:r>
            <a:endParaRPr lang="en-US" b="1" dirty="0">
              <a:solidFill>
                <a:srgbClr val="002060"/>
              </a:solidFill>
            </a:endParaRPr>
          </a:p>
        </p:txBody>
      </p:sp>
      <p:sp>
        <p:nvSpPr>
          <p:cNvPr id="4" name="TextBox 3"/>
          <p:cNvSpPr txBox="1"/>
          <p:nvPr/>
        </p:nvSpPr>
        <p:spPr>
          <a:xfrm>
            <a:off x="1108901" y="764704"/>
            <a:ext cx="7824642" cy="523220"/>
          </a:xfrm>
          <a:prstGeom prst="rect">
            <a:avLst/>
          </a:prstGeom>
          <a:noFill/>
        </p:spPr>
        <p:txBody>
          <a:bodyPr wrap="square" rtlCol="0">
            <a:spAutoFit/>
          </a:bodyPr>
          <a:lstStyle/>
          <a:p>
            <a:pPr lvl="0"/>
            <a:r>
              <a:rPr lang="en-US" sz="2800" b="1" dirty="0">
                <a:solidFill>
                  <a:srgbClr val="FF0000"/>
                </a:solidFill>
              </a:rPr>
              <a:t>Article in an online journal</a:t>
            </a:r>
          </a:p>
        </p:txBody>
      </p:sp>
      <p:pic>
        <p:nvPicPr>
          <p:cNvPr id="5" name="Picture 4"/>
          <p:cNvPicPr>
            <a:picLocks noChangeAspect="1"/>
          </p:cNvPicPr>
          <p:nvPr/>
        </p:nvPicPr>
        <p:blipFill>
          <a:blip r:embed="rId3"/>
          <a:stretch>
            <a:fillRect/>
          </a:stretch>
        </p:blipFill>
        <p:spPr>
          <a:xfrm>
            <a:off x="1116047" y="1545100"/>
            <a:ext cx="7824641" cy="5297984"/>
          </a:xfrm>
          <a:prstGeom prst="rect">
            <a:avLst/>
          </a:prstGeom>
        </p:spPr>
      </p:pic>
    </p:spTree>
    <p:extLst>
      <p:ext uri="{BB962C8B-B14F-4D97-AF65-F5344CB8AC3E}">
        <p14:creationId xmlns:p14="http://schemas.microsoft.com/office/powerpoint/2010/main" val="309932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901" y="0"/>
            <a:ext cx="7498080" cy="1143000"/>
          </a:xfrm>
        </p:spPr>
        <p:txBody>
          <a:bodyPr>
            <a:noAutofit/>
          </a:bodyPr>
          <a:lstStyle/>
          <a:p>
            <a:pPr algn="ctr"/>
            <a:r>
              <a:rPr lang="en-US" sz="3200" b="1" dirty="0"/>
              <a:t>APA list of references</a:t>
            </a:r>
            <a:endParaRPr lang="en-US" b="1" dirty="0">
              <a:solidFill>
                <a:srgbClr val="002060"/>
              </a:solidFill>
            </a:endParaRPr>
          </a:p>
        </p:txBody>
      </p:sp>
      <p:sp>
        <p:nvSpPr>
          <p:cNvPr id="4" name="TextBox 3"/>
          <p:cNvSpPr txBox="1"/>
          <p:nvPr/>
        </p:nvSpPr>
        <p:spPr>
          <a:xfrm>
            <a:off x="1108901" y="764704"/>
            <a:ext cx="7824642" cy="523220"/>
          </a:xfrm>
          <a:prstGeom prst="rect">
            <a:avLst/>
          </a:prstGeom>
          <a:noFill/>
        </p:spPr>
        <p:txBody>
          <a:bodyPr wrap="square" rtlCol="0">
            <a:spAutoFit/>
          </a:bodyPr>
          <a:lstStyle/>
          <a:p>
            <a:pPr lvl="0"/>
            <a:r>
              <a:rPr lang="en-US" sz="2800" b="1" dirty="0">
                <a:solidFill>
                  <a:srgbClr val="FF0000"/>
                </a:solidFill>
              </a:rPr>
              <a:t>Article in an online journal</a:t>
            </a:r>
          </a:p>
        </p:txBody>
      </p:sp>
      <p:sp>
        <p:nvSpPr>
          <p:cNvPr id="8" name="Title 1">
            <a:extLst>
              <a:ext uri="{FF2B5EF4-FFF2-40B4-BE49-F238E27FC236}">
                <a16:creationId xmlns:a16="http://schemas.microsoft.com/office/drawing/2014/main" id="{B219F08C-E480-43D0-A0B5-B91327317C80}"/>
              </a:ext>
            </a:extLst>
          </p:cNvPr>
          <p:cNvSpPr txBox="1">
            <a:spLocks/>
          </p:cNvSpPr>
          <p:nvPr/>
        </p:nvSpPr>
        <p:spPr>
          <a:xfrm>
            <a:off x="1261301" y="2052628"/>
            <a:ext cx="7498080" cy="1511260"/>
          </a:xfrm>
          <a:prstGeom prst="rect">
            <a:avLst/>
          </a:prstGeom>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pPr algn="just"/>
            <a:r>
              <a:rPr lang="en-US" sz="2800" dirty="0">
                <a:solidFill>
                  <a:schemeClr val="tx1"/>
                </a:solidFill>
                <a:effectLst/>
                <a:latin typeface="+mn-lt"/>
                <a:ea typeface="+mn-ea"/>
                <a:cs typeface="+mn-cs"/>
              </a:rPr>
              <a:t>A </a:t>
            </a:r>
            <a:r>
              <a:rPr lang="en-US" sz="2800" dirty="0">
                <a:solidFill>
                  <a:srgbClr val="C00000"/>
                </a:solidFill>
                <a:effectLst/>
                <a:latin typeface="+mn-lt"/>
                <a:ea typeface="+mn-ea"/>
                <a:cs typeface="+mn-cs"/>
                <a:hlinkClick r:id="rId3">
                  <a:extLst>
                    <a:ext uri="{A12FA001-AC4F-418D-AE19-62706E023703}">
                      <ahyp:hlinkClr xmlns:ahyp="http://schemas.microsoft.com/office/drawing/2018/hyperlinkcolor" val="tx"/>
                    </a:ext>
                  </a:extLst>
                </a:hlinkClick>
              </a:rPr>
              <a:t>DOI</a:t>
            </a:r>
            <a:r>
              <a:rPr lang="en-US" sz="2800" dirty="0">
                <a:solidFill>
                  <a:schemeClr val="tx1"/>
                </a:solidFill>
                <a:effectLst/>
                <a:latin typeface="+mn-lt"/>
                <a:ea typeface="+mn-ea"/>
                <a:cs typeface="+mn-cs"/>
              </a:rPr>
              <a:t> (Digital Object Identifier) is a unique identifier that identifies digital objects. The object, itself, may change physical locations, but the DOI assigned to that object will never change. Journal publishers are assigning DOIs to electronic copies of individual articles in journals they publish.</a:t>
            </a:r>
          </a:p>
        </p:txBody>
      </p:sp>
    </p:spTree>
    <p:extLst>
      <p:ext uri="{BB962C8B-B14F-4D97-AF65-F5344CB8AC3E}">
        <p14:creationId xmlns:p14="http://schemas.microsoft.com/office/powerpoint/2010/main" val="684086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901" y="0"/>
            <a:ext cx="7498080" cy="1143000"/>
          </a:xfrm>
        </p:spPr>
        <p:txBody>
          <a:bodyPr>
            <a:noAutofit/>
          </a:bodyPr>
          <a:lstStyle/>
          <a:p>
            <a:pPr algn="ctr"/>
            <a:r>
              <a:rPr lang="en-US" sz="3200" b="1" dirty="0"/>
              <a:t>APA list of references</a:t>
            </a:r>
            <a:endParaRPr lang="en-US" b="1" dirty="0">
              <a:solidFill>
                <a:srgbClr val="002060"/>
              </a:solidFill>
            </a:endParaRPr>
          </a:p>
        </p:txBody>
      </p:sp>
      <p:sp>
        <p:nvSpPr>
          <p:cNvPr id="4" name="TextBox 3"/>
          <p:cNvSpPr txBox="1"/>
          <p:nvPr/>
        </p:nvSpPr>
        <p:spPr>
          <a:xfrm>
            <a:off x="1108901" y="764704"/>
            <a:ext cx="7824642" cy="4832092"/>
          </a:xfrm>
          <a:prstGeom prst="rect">
            <a:avLst/>
          </a:prstGeom>
          <a:noFill/>
        </p:spPr>
        <p:txBody>
          <a:bodyPr wrap="square" rtlCol="0">
            <a:spAutoFit/>
          </a:bodyPr>
          <a:lstStyle/>
          <a:p>
            <a:pPr lvl="0"/>
            <a:r>
              <a:rPr lang="en-US" sz="2800" b="1" dirty="0">
                <a:solidFill>
                  <a:srgbClr val="FF0000"/>
                </a:solidFill>
              </a:rPr>
              <a:t>Basic format for a book</a:t>
            </a:r>
          </a:p>
          <a:p>
            <a:pPr lvl="0"/>
            <a:endParaRPr lang="en-US" sz="2800" b="1" dirty="0">
              <a:solidFill>
                <a:srgbClr val="FF0000"/>
              </a:solidFill>
            </a:endParaRPr>
          </a:p>
          <a:p>
            <a:pPr lvl="0"/>
            <a:endParaRPr lang="en-US" sz="2800" b="1" dirty="0">
              <a:solidFill>
                <a:srgbClr val="FF0000"/>
              </a:solidFill>
            </a:endParaRPr>
          </a:p>
          <a:p>
            <a:pPr lvl="0"/>
            <a:endParaRPr lang="en-US" sz="2800" b="1" dirty="0">
              <a:solidFill>
                <a:srgbClr val="FF0000"/>
              </a:solidFill>
            </a:endParaRPr>
          </a:p>
          <a:p>
            <a:pPr lvl="0"/>
            <a:endParaRPr lang="en-US" sz="2800" b="1" dirty="0">
              <a:solidFill>
                <a:srgbClr val="FF0000"/>
              </a:solidFill>
            </a:endParaRPr>
          </a:p>
          <a:p>
            <a:pPr lvl="0"/>
            <a:endParaRPr lang="en-US" sz="2800" b="1" dirty="0">
              <a:solidFill>
                <a:srgbClr val="FF0000"/>
              </a:solidFill>
            </a:endParaRPr>
          </a:p>
          <a:p>
            <a:pPr lvl="0"/>
            <a:r>
              <a:rPr lang="en-US" sz="2800" b="1" dirty="0"/>
              <a:t> </a:t>
            </a:r>
            <a:r>
              <a:rPr lang="en-US" sz="2800" b="1" dirty="0">
                <a:solidFill>
                  <a:srgbClr val="FF0000"/>
                </a:solidFill>
              </a:rPr>
              <a:t>Article or chapter in an edited book</a:t>
            </a:r>
          </a:p>
          <a:p>
            <a:pPr lvl="0"/>
            <a:endParaRPr lang="en-US" sz="2800" b="1" dirty="0">
              <a:solidFill>
                <a:srgbClr val="FF0000"/>
              </a:solidFill>
            </a:endParaRPr>
          </a:p>
          <a:p>
            <a:pPr lvl="0"/>
            <a:endParaRPr lang="en-US" sz="2800" b="1" dirty="0">
              <a:solidFill>
                <a:srgbClr val="FF0000"/>
              </a:solidFill>
            </a:endParaRPr>
          </a:p>
          <a:p>
            <a:pPr lvl="0"/>
            <a:endParaRPr lang="en-US" sz="2800" b="1" dirty="0">
              <a:solidFill>
                <a:srgbClr val="FF0000"/>
              </a:solidFill>
            </a:endParaRPr>
          </a:p>
          <a:p>
            <a:pPr lvl="0"/>
            <a:endParaRPr lang="en-US" sz="2800" b="1" dirty="0">
              <a:solidFill>
                <a:srgbClr val="FF0000"/>
              </a:solidFill>
            </a:endParaRPr>
          </a:p>
        </p:txBody>
      </p:sp>
      <p:pic>
        <p:nvPicPr>
          <p:cNvPr id="5" name="Picture 4"/>
          <p:cNvPicPr>
            <a:picLocks noChangeAspect="1"/>
          </p:cNvPicPr>
          <p:nvPr/>
        </p:nvPicPr>
        <p:blipFill>
          <a:blip r:embed="rId3"/>
          <a:stretch>
            <a:fillRect/>
          </a:stretch>
        </p:blipFill>
        <p:spPr>
          <a:xfrm>
            <a:off x="1184981" y="1268760"/>
            <a:ext cx="7672481" cy="2160240"/>
          </a:xfrm>
          <a:prstGeom prst="rect">
            <a:avLst/>
          </a:prstGeom>
        </p:spPr>
      </p:pic>
      <p:pic>
        <p:nvPicPr>
          <p:cNvPr id="7" name="Picture 6"/>
          <p:cNvPicPr>
            <a:picLocks noChangeAspect="1"/>
          </p:cNvPicPr>
          <p:nvPr/>
        </p:nvPicPr>
        <p:blipFill>
          <a:blip r:embed="rId4"/>
          <a:stretch>
            <a:fillRect/>
          </a:stretch>
        </p:blipFill>
        <p:spPr>
          <a:xfrm>
            <a:off x="1108900" y="3933057"/>
            <a:ext cx="8035099" cy="2808311"/>
          </a:xfrm>
          <a:prstGeom prst="rect">
            <a:avLst/>
          </a:prstGeom>
        </p:spPr>
      </p:pic>
    </p:spTree>
    <p:extLst>
      <p:ext uri="{BB962C8B-B14F-4D97-AF65-F5344CB8AC3E}">
        <p14:creationId xmlns:p14="http://schemas.microsoft.com/office/powerpoint/2010/main" val="891950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901" y="0"/>
            <a:ext cx="7498080" cy="1143000"/>
          </a:xfrm>
        </p:spPr>
        <p:txBody>
          <a:bodyPr>
            <a:noAutofit/>
          </a:bodyPr>
          <a:lstStyle/>
          <a:p>
            <a:pPr algn="ctr"/>
            <a:r>
              <a:rPr lang="en-US" sz="3200" b="1" dirty="0"/>
              <a:t>APA list of references</a:t>
            </a:r>
            <a:endParaRPr lang="en-US" b="1" dirty="0">
              <a:solidFill>
                <a:srgbClr val="002060"/>
              </a:solidFill>
            </a:endParaRPr>
          </a:p>
        </p:txBody>
      </p:sp>
      <p:sp>
        <p:nvSpPr>
          <p:cNvPr id="4" name="TextBox 3"/>
          <p:cNvSpPr txBox="1"/>
          <p:nvPr/>
        </p:nvSpPr>
        <p:spPr>
          <a:xfrm>
            <a:off x="990600" y="856357"/>
            <a:ext cx="8153400" cy="6001643"/>
          </a:xfrm>
          <a:prstGeom prst="rect">
            <a:avLst/>
          </a:prstGeom>
          <a:noFill/>
        </p:spPr>
        <p:txBody>
          <a:bodyPr wrap="square" rtlCol="0">
            <a:spAutoFit/>
          </a:bodyPr>
          <a:lstStyle/>
          <a:p>
            <a:pPr lvl="0"/>
            <a:r>
              <a:rPr lang="en-US" sz="2400" b="1" dirty="0">
                <a:solidFill>
                  <a:srgbClr val="FF0000"/>
                </a:solidFill>
              </a:rPr>
              <a:t>Review</a:t>
            </a:r>
          </a:p>
          <a:p>
            <a:pPr lvl="1"/>
            <a:r>
              <a:rPr lang="en-US" sz="2400" dirty="0"/>
              <a:t>Baumeister, R. F. (1993). Exposing the self-knowledge myth [Review of the book </a:t>
            </a:r>
            <a:r>
              <a:rPr lang="en-US" sz="2400" i="1" dirty="0"/>
              <a:t>The self-knower: A hero under control</a:t>
            </a:r>
            <a:r>
              <a:rPr lang="en-US" sz="2400" dirty="0"/>
              <a:t>, by R. A. Wicklund &amp; M. Eckert]. </a:t>
            </a:r>
            <a:r>
              <a:rPr lang="en-US" sz="2400" i="1" dirty="0"/>
              <a:t>Contemporary Psychology, 38</a:t>
            </a:r>
            <a:r>
              <a:rPr lang="en-US" sz="2400" dirty="0"/>
              <a:t>, 466-467.</a:t>
            </a:r>
          </a:p>
          <a:p>
            <a:pPr lvl="0"/>
            <a:r>
              <a:rPr lang="en-US" sz="2400" b="1" dirty="0">
                <a:solidFill>
                  <a:srgbClr val="FF0000"/>
                </a:solidFill>
              </a:rPr>
              <a:t>Article From an Online Periodical</a:t>
            </a:r>
          </a:p>
          <a:p>
            <a:r>
              <a:rPr lang="en-US" sz="2400" dirty="0"/>
              <a:t>Online articles follow the same guidelines for printed articles. Include all information the online host makes available, including an issue number in parentheses.</a:t>
            </a:r>
          </a:p>
          <a:p>
            <a:pPr lvl="0"/>
            <a:r>
              <a:rPr lang="en-US" sz="2400" dirty="0"/>
              <a:t>Author, A. A., &amp; Author, B. B. (Date of publication). Title of article. Title</a:t>
            </a:r>
            <a:r>
              <a:rPr lang="en-US" sz="2400" i="1" dirty="0"/>
              <a:t> of Online Periodical, volume number</a:t>
            </a:r>
            <a:r>
              <a:rPr lang="en-US" sz="2400" dirty="0"/>
              <a:t>(issue number if available). Retrieved from http://www.someaddress.com/full/url/</a:t>
            </a:r>
          </a:p>
          <a:p>
            <a:pPr lvl="0"/>
            <a:endParaRPr lang="en-US" sz="2400" dirty="0"/>
          </a:p>
          <a:p>
            <a:pPr lvl="0"/>
            <a:r>
              <a:rPr lang="en-US" sz="2400" dirty="0">
                <a:solidFill>
                  <a:srgbClr val="0070C0"/>
                </a:solidFill>
              </a:rPr>
              <a:t>Bernstein, M. (2002). 10 tips on writing the living Web. </a:t>
            </a:r>
            <a:r>
              <a:rPr lang="en-US" sz="2400" i="1" dirty="0">
                <a:solidFill>
                  <a:srgbClr val="0070C0"/>
                </a:solidFill>
              </a:rPr>
              <a:t>A List Apart: For People Who Make Websites, 149</a:t>
            </a:r>
            <a:r>
              <a:rPr lang="en-US" sz="2400" dirty="0">
                <a:solidFill>
                  <a:srgbClr val="0070C0"/>
                </a:solidFill>
              </a:rPr>
              <a:t>. Retrieved from http://www.alistapart.com/articles/writeliving</a:t>
            </a:r>
          </a:p>
        </p:txBody>
      </p:sp>
    </p:spTree>
    <p:extLst>
      <p:ext uri="{BB962C8B-B14F-4D97-AF65-F5344CB8AC3E}">
        <p14:creationId xmlns:p14="http://schemas.microsoft.com/office/powerpoint/2010/main" val="3796067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8164-1BC0-4D6E-B2DD-C50578F6465B}"/>
              </a:ext>
            </a:extLst>
          </p:cNvPr>
          <p:cNvSpPr>
            <a:spLocks noGrp="1"/>
          </p:cNvSpPr>
          <p:nvPr>
            <p:ph type="title"/>
          </p:nvPr>
        </p:nvSpPr>
        <p:spPr>
          <a:xfrm>
            <a:off x="1435608" y="274320"/>
            <a:ext cx="7498080" cy="706408"/>
          </a:xfrm>
        </p:spPr>
        <p:txBody>
          <a:bodyPr>
            <a:normAutofit fontScale="90000"/>
          </a:bodyPr>
          <a:lstStyle/>
          <a:p>
            <a:r>
              <a:rPr lang="en-US" sz="4400" b="1" dirty="0"/>
              <a:t>APA list of references</a:t>
            </a:r>
            <a:endParaRPr lang="en-US" dirty="0"/>
          </a:p>
        </p:txBody>
      </p:sp>
      <p:sp>
        <p:nvSpPr>
          <p:cNvPr id="3" name="Footer Placeholder 2">
            <a:extLst>
              <a:ext uri="{FF2B5EF4-FFF2-40B4-BE49-F238E27FC236}">
                <a16:creationId xmlns:a16="http://schemas.microsoft.com/office/drawing/2014/main" id="{B829AFCB-FA8A-4723-9DF2-C43F306C5B9D}"/>
              </a:ext>
            </a:extLst>
          </p:cNvPr>
          <p:cNvSpPr>
            <a:spLocks noGrp="1"/>
          </p:cNvSpPr>
          <p:nvPr>
            <p:ph type="ftr" sz="quarter" idx="11"/>
          </p:nvPr>
        </p:nvSpPr>
        <p:spPr/>
        <p:txBody>
          <a:bodyPr/>
          <a:lstStyle/>
          <a:p>
            <a:r>
              <a:rPr lang="en-US"/>
              <a:t>Copyright 2011 © by Pearson Education, Inc.</a:t>
            </a:r>
          </a:p>
        </p:txBody>
      </p:sp>
      <p:sp>
        <p:nvSpPr>
          <p:cNvPr id="4" name="TextBox 3">
            <a:extLst>
              <a:ext uri="{FF2B5EF4-FFF2-40B4-BE49-F238E27FC236}">
                <a16:creationId xmlns:a16="http://schemas.microsoft.com/office/drawing/2014/main" id="{CEA7F0EE-F08F-46BA-AF18-47372CE73E4F}"/>
              </a:ext>
            </a:extLst>
          </p:cNvPr>
          <p:cNvSpPr txBox="1"/>
          <p:nvPr/>
        </p:nvSpPr>
        <p:spPr>
          <a:xfrm>
            <a:off x="990600" y="856357"/>
            <a:ext cx="8153400" cy="5632311"/>
          </a:xfrm>
          <a:prstGeom prst="rect">
            <a:avLst/>
          </a:prstGeom>
          <a:noFill/>
        </p:spPr>
        <p:txBody>
          <a:bodyPr wrap="square" rtlCol="0">
            <a:spAutoFit/>
          </a:bodyPr>
          <a:lstStyle/>
          <a:p>
            <a:r>
              <a:rPr lang="en-US" sz="2800" b="1" dirty="0">
                <a:solidFill>
                  <a:srgbClr val="FF0000"/>
                </a:solidFill>
              </a:rPr>
              <a:t> Basic format to reference material from the web</a:t>
            </a:r>
          </a:p>
          <a:p>
            <a:br>
              <a:rPr lang="en-US" dirty="0"/>
            </a:br>
            <a:r>
              <a:rPr lang="en-US" sz="2400" dirty="0"/>
              <a:t>The basics of a reference list entry for a Web page or Web document:</a:t>
            </a:r>
          </a:p>
          <a:p>
            <a:r>
              <a:rPr lang="en-US" sz="2400" dirty="0"/>
              <a:t>Author or authors. The surname is followed by first initials.</a:t>
            </a:r>
          </a:p>
          <a:p>
            <a:r>
              <a:rPr lang="en-US" sz="2400" dirty="0"/>
              <a:t>Year (in round brackets).</a:t>
            </a:r>
          </a:p>
          <a:p>
            <a:r>
              <a:rPr lang="en-US" sz="2400" dirty="0"/>
              <a:t>Title.</a:t>
            </a:r>
          </a:p>
          <a:p>
            <a:r>
              <a:rPr lang="en-US" sz="2400" dirty="0"/>
              <a:t>Web address.</a:t>
            </a:r>
          </a:p>
          <a:p>
            <a:r>
              <a:rPr lang="en-US" dirty="0"/>
              <a:t> </a:t>
            </a:r>
          </a:p>
          <a:p>
            <a:r>
              <a:rPr lang="en-US" sz="2800" b="1" dirty="0">
                <a:solidFill>
                  <a:srgbClr val="FF0000"/>
                </a:solidFill>
              </a:rPr>
              <a:t>Example:</a:t>
            </a:r>
            <a:r>
              <a:rPr lang="en-US" dirty="0"/>
              <a:t> </a:t>
            </a:r>
          </a:p>
          <a:p>
            <a:r>
              <a:rPr lang="en-US" sz="2400" dirty="0"/>
              <a:t>American Psychological Association. (2018). What you need to know about willpower: The psychological science of self-control. Retrieved from www.apa.org/helpcenter/willpower.aspx</a:t>
            </a:r>
          </a:p>
          <a:p>
            <a:endParaRPr lang="en-US" sz="2400" dirty="0">
              <a:solidFill>
                <a:srgbClr val="0070C0"/>
              </a:solidFill>
            </a:endParaRPr>
          </a:p>
        </p:txBody>
      </p:sp>
    </p:spTree>
    <p:extLst>
      <p:ext uri="{BB962C8B-B14F-4D97-AF65-F5344CB8AC3E}">
        <p14:creationId xmlns:p14="http://schemas.microsoft.com/office/powerpoint/2010/main" val="3647331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901" y="0"/>
            <a:ext cx="7498080" cy="1143000"/>
          </a:xfrm>
        </p:spPr>
        <p:txBody>
          <a:bodyPr>
            <a:noAutofit/>
          </a:bodyPr>
          <a:lstStyle/>
          <a:p>
            <a:pPr algn="ctr"/>
            <a:r>
              <a:rPr lang="en-US" sz="3200" b="1" dirty="0"/>
              <a:t>APA list of references</a:t>
            </a:r>
            <a:endParaRPr lang="en-US" b="1" dirty="0">
              <a:solidFill>
                <a:srgbClr val="002060"/>
              </a:solidFill>
            </a:endParaRPr>
          </a:p>
        </p:txBody>
      </p:sp>
      <p:sp>
        <p:nvSpPr>
          <p:cNvPr id="4" name="TextBox 3"/>
          <p:cNvSpPr txBox="1"/>
          <p:nvPr/>
        </p:nvSpPr>
        <p:spPr>
          <a:xfrm>
            <a:off x="990600" y="764704"/>
            <a:ext cx="8153400" cy="2369880"/>
          </a:xfrm>
          <a:prstGeom prst="rect">
            <a:avLst/>
          </a:prstGeom>
          <a:noFill/>
        </p:spPr>
        <p:txBody>
          <a:bodyPr wrap="square" rtlCol="0">
            <a:spAutoFit/>
          </a:bodyPr>
          <a:lstStyle/>
          <a:p>
            <a:r>
              <a:rPr lang="en-US" sz="2800" b="1" dirty="0">
                <a:solidFill>
                  <a:srgbClr val="FF0000"/>
                </a:solidFill>
              </a:rPr>
              <a:t>Report or long document from a Web site </a:t>
            </a:r>
          </a:p>
          <a:p>
            <a:r>
              <a:rPr lang="en-US" sz="2400" dirty="0"/>
              <a:t>List the author’s name, publication date (or “</a:t>
            </a:r>
            <a:r>
              <a:rPr lang="en-US" sz="2400" dirty="0" err="1"/>
              <a:t>n.d.</a:t>
            </a:r>
            <a:r>
              <a:rPr lang="en-US" sz="2400" dirty="0"/>
              <a:t>” if there is no date), document title (in italics), and URL for the document. Give a retrieval date only if the content of the source is likely to change. If a source has no author, begin with the title and follow it with the date in parentheses.</a:t>
            </a:r>
          </a:p>
        </p:txBody>
      </p:sp>
      <p:pic>
        <p:nvPicPr>
          <p:cNvPr id="3" name="Picture 2"/>
          <p:cNvPicPr>
            <a:picLocks noChangeAspect="1"/>
          </p:cNvPicPr>
          <p:nvPr/>
        </p:nvPicPr>
        <p:blipFill>
          <a:blip r:embed="rId3"/>
          <a:stretch>
            <a:fillRect/>
          </a:stretch>
        </p:blipFill>
        <p:spPr>
          <a:xfrm>
            <a:off x="1231059" y="3134584"/>
            <a:ext cx="7672481" cy="3772829"/>
          </a:xfrm>
          <a:prstGeom prst="rect">
            <a:avLst/>
          </a:prstGeom>
        </p:spPr>
      </p:pic>
    </p:spTree>
    <p:extLst>
      <p:ext uri="{BB962C8B-B14F-4D97-AF65-F5344CB8AC3E}">
        <p14:creationId xmlns:p14="http://schemas.microsoft.com/office/powerpoint/2010/main" val="2612892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901" y="0"/>
            <a:ext cx="7498080" cy="1143000"/>
          </a:xfrm>
        </p:spPr>
        <p:txBody>
          <a:bodyPr>
            <a:noAutofit/>
          </a:bodyPr>
          <a:lstStyle/>
          <a:p>
            <a:pPr algn="ctr"/>
            <a:r>
              <a:rPr lang="en-US" sz="3200" b="1" dirty="0"/>
              <a:t>APA list of references</a:t>
            </a:r>
            <a:endParaRPr lang="en-US" b="1" dirty="0">
              <a:solidFill>
                <a:srgbClr val="002060"/>
              </a:solidFill>
            </a:endParaRPr>
          </a:p>
        </p:txBody>
      </p:sp>
      <p:sp>
        <p:nvSpPr>
          <p:cNvPr id="4" name="TextBox 3"/>
          <p:cNvSpPr txBox="1"/>
          <p:nvPr/>
        </p:nvSpPr>
        <p:spPr>
          <a:xfrm>
            <a:off x="990600" y="764704"/>
            <a:ext cx="8153400" cy="523220"/>
          </a:xfrm>
          <a:prstGeom prst="rect">
            <a:avLst/>
          </a:prstGeom>
          <a:noFill/>
        </p:spPr>
        <p:txBody>
          <a:bodyPr wrap="square" rtlCol="0">
            <a:spAutoFit/>
          </a:bodyPr>
          <a:lstStyle/>
          <a:p>
            <a:r>
              <a:rPr lang="en-US" sz="2800" b="1" dirty="0">
                <a:solidFill>
                  <a:srgbClr val="FF0000"/>
                </a:solidFill>
              </a:rPr>
              <a:t>Section in a Web document</a:t>
            </a:r>
          </a:p>
        </p:txBody>
      </p:sp>
      <p:pic>
        <p:nvPicPr>
          <p:cNvPr id="5" name="Picture 4"/>
          <p:cNvPicPr>
            <a:picLocks noChangeAspect="1"/>
          </p:cNvPicPr>
          <p:nvPr/>
        </p:nvPicPr>
        <p:blipFill>
          <a:blip r:embed="rId3"/>
          <a:stretch>
            <a:fillRect/>
          </a:stretch>
        </p:blipFill>
        <p:spPr>
          <a:xfrm>
            <a:off x="1108902" y="1287925"/>
            <a:ext cx="7855586" cy="2305742"/>
          </a:xfrm>
          <a:prstGeom prst="rect">
            <a:avLst/>
          </a:prstGeom>
        </p:spPr>
      </p:pic>
      <p:pic>
        <p:nvPicPr>
          <p:cNvPr id="6" name="Picture 5"/>
          <p:cNvPicPr>
            <a:picLocks noChangeAspect="1"/>
          </p:cNvPicPr>
          <p:nvPr/>
        </p:nvPicPr>
        <p:blipFill>
          <a:blip r:embed="rId4"/>
          <a:stretch>
            <a:fillRect/>
          </a:stretch>
        </p:blipFill>
        <p:spPr>
          <a:xfrm>
            <a:off x="1108901" y="4374758"/>
            <a:ext cx="7855587" cy="1574522"/>
          </a:xfrm>
          <a:prstGeom prst="rect">
            <a:avLst/>
          </a:prstGeom>
        </p:spPr>
      </p:pic>
      <p:sp>
        <p:nvSpPr>
          <p:cNvPr id="7" name="Rectangle 6"/>
          <p:cNvSpPr/>
          <p:nvPr/>
        </p:nvSpPr>
        <p:spPr>
          <a:xfrm>
            <a:off x="990600" y="3593667"/>
            <a:ext cx="4835491" cy="523220"/>
          </a:xfrm>
          <a:prstGeom prst="rect">
            <a:avLst/>
          </a:prstGeom>
        </p:spPr>
        <p:txBody>
          <a:bodyPr wrap="none">
            <a:spAutoFit/>
          </a:bodyPr>
          <a:lstStyle/>
          <a:p>
            <a:r>
              <a:rPr lang="en-US" sz="2800" b="1" dirty="0">
                <a:solidFill>
                  <a:srgbClr val="FF0000"/>
                </a:solidFill>
              </a:rPr>
              <a:t>Short work from a Web site</a:t>
            </a:r>
          </a:p>
        </p:txBody>
      </p:sp>
    </p:spTree>
    <p:extLst>
      <p:ext uri="{BB962C8B-B14F-4D97-AF65-F5344CB8AC3E}">
        <p14:creationId xmlns:p14="http://schemas.microsoft.com/office/powerpoint/2010/main" val="4111167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65652"/>
            <a:ext cx="7498080" cy="1143000"/>
          </a:xfrm>
        </p:spPr>
        <p:txBody>
          <a:bodyPr>
            <a:normAutofit/>
          </a:bodyPr>
          <a:lstStyle/>
          <a:p>
            <a:pPr algn="ctr"/>
            <a:r>
              <a:rPr lang="en-US" dirty="0"/>
              <a:t>Chapter Outline</a:t>
            </a:r>
          </a:p>
        </p:txBody>
      </p:sp>
      <p:sp>
        <p:nvSpPr>
          <p:cNvPr id="4" name="TextBox 3"/>
          <p:cNvSpPr txBox="1"/>
          <p:nvPr/>
        </p:nvSpPr>
        <p:spPr>
          <a:xfrm>
            <a:off x="1187624" y="2519025"/>
            <a:ext cx="7696200" cy="1569660"/>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t>APA in-text citations</a:t>
            </a:r>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r>
              <a:rPr lang="en-US" sz="3200" dirty="0"/>
              <a:t>APA list of references</a:t>
            </a:r>
          </a:p>
        </p:txBody>
      </p:sp>
      <p:sp>
        <p:nvSpPr>
          <p:cNvPr id="5" name="Footer Placeholder 3"/>
          <p:cNvSpPr>
            <a:spLocks noGrp="1"/>
          </p:cNvSpPr>
          <p:nvPr>
            <p:ph type="ftr" sz="quarter" idx="11"/>
          </p:nvPr>
        </p:nvSpPr>
        <p:spPr>
          <a:xfrm>
            <a:off x="990600" y="6248400"/>
            <a:ext cx="3429000" cy="476250"/>
          </a:xfrm>
        </p:spPr>
        <p:txBody>
          <a:bodyPr/>
          <a:lstStyle/>
          <a:p>
            <a:r>
              <a:rPr lang="en-US" dirty="0"/>
              <a:t>Copyright © 2012 Pearson Education, Inc.</a:t>
            </a:r>
          </a:p>
        </p:txBody>
      </p:sp>
    </p:spTree>
    <p:extLst>
      <p:ext uri="{BB962C8B-B14F-4D97-AF65-F5344CB8AC3E}">
        <p14:creationId xmlns:p14="http://schemas.microsoft.com/office/powerpoint/2010/main" val="246837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260" y="196721"/>
            <a:ext cx="7498080" cy="1143000"/>
          </a:xfrm>
        </p:spPr>
        <p:txBody>
          <a:bodyPr>
            <a:noAutofit/>
          </a:bodyPr>
          <a:lstStyle/>
          <a:p>
            <a:pPr algn="ctr"/>
            <a:r>
              <a:rPr lang="en-US" b="1" dirty="0"/>
              <a:t>APA in-text citations</a:t>
            </a:r>
            <a:endParaRPr lang="en-US" b="1" dirty="0">
              <a:solidFill>
                <a:srgbClr val="002060"/>
              </a:solidFill>
            </a:endParaRPr>
          </a:p>
        </p:txBody>
      </p:sp>
      <p:sp>
        <p:nvSpPr>
          <p:cNvPr id="4" name="TextBox 3"/>
          <p:cNvSpPr txBox="1"/>
          <p:nvPr/>
        </p:nvSpPr>
        <p:spPr>
          <a:xfrm>
            <a:off x="1143000" y="1339721"/>
            <a:ext cx="7848600" cy="5016758"/>
          </a:xfrm>
          <a:prstGeom prst="rect">
            <a:avLst/>
          </a:prstGeom>
          <a:noFill/>
        </p:spPr>
        <p:txBody>
          <a:bodyPr wrap="square" rtlCol="0">
            <a:spAutoFit/>
          </a:bodyPr>
          <a:lstStyle/>
          <a:p>
            <a:r>
              <a:rPr lang="en-US" sz="3200" dirty="0"/>
              <a:t>APA’s in-text citations provide at least the author’s last name and the year of publication. For direct quotations and some paraphrases, a</a:t>
            </a:r>
          </a:p>
          <a:p>
            <a:r>
              <a:rPr lang="en-US" sz="3200" dirty="0"/>
              <a:t>page number is given as well.</a:t>
            </a:r>
          </a:p>
          <a:p>
            <a:endParaRPr lang="en-US" sz="3200" dirty="0"/>
          </a:p>
          <a:p>
            <a:r>
              <a:rPr lang="en-US" sz="3200" b="1" dirty="0"/>
              <a:t>NOTE: </a:t>
            </a:r>
            <a:r>
              <a:rPr lang="en-US" sz="3200" dirty="0"/>
              <a:t>APA style requires the use of the past tense or the present perfect tense in signal phrases introducing cited material: </a:t>
            </a:r>
          </a:p>
          <a:p>
            <a:r>
              <a:rPr lang="en-US" sz="3200" i="1" dirty="0"/>
              <a:t>Smith (2005) reported . . . </a:t>
            </a:r>
            <a:r>
              <a:rPr lang="en-US" sz="3200" dirty="0"/>
              <a:t>, </a:t>
            </a:r>
            <a:r>
              <a:rPr lang="en-US" sz="3200" i="1" dirty="0"/>
              <a:t>Smith (2005) has argued. . . .</a:t>
            </a:r>
            <a:endParaRPr lang="en-US" sz="3200" dirty="0"/>
          </a:p>
        </p:txBody>
      </p:sp>
      <p:sp>
        <p:nvSpPr>
          <p:cNvPr id="5" name="Footer Placeholder 3"/>
          <p:cNvSpPr>
            <a:spLocks noGrp="1"/>
          </p:cNvSpPr>
          <p:nvPr>
            <p:ph type="ftr" sz="quarter" idx="11"/>
          </p:nvPr>
        </p:nvSpPr>
        <p:spPr>
          <a:xfrm>
            <a:off x="990600" y="6248400"/>
            <a:ext cx="3429000" cy="476250"/>
          </a:xfrm>
        </p:spPr>
        <p:txBody>
          <a:bodyPr/>
          <a:lstStyle/>
          <a:p>
            <a:r>
              <a:rPr lang="en-US" dirty="0"/>
              <a:t>Copyright © 2012 Pearson Education, Inc.</a:t>
            </a:r>
          </a:p>
        </p:txBody>
      </p:sp>
    </p:spTree>
    <p:extLst>
      <p:ext uri="{BB962C8B-B14F-4D97-AF65-F5344CB8AC3E}">
        <p14:creationId xmlns:p14="http://schemas.microsoft.com/office/powerpoint/2010/main" val="12808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498080" cy="1143000"/>
          </a:xfrm>
        </p:spPr>
        <p:txBody>
          <a:bodyPr>
            <a:noAutofit/>
          </a:bodyPr>
          <a:lstStyle/>
          <a:p>
            <a:pPr algn="ctr"/>
            <a:r>
              <a:rPr lang="en-US" b="1" dirty="0"/>
              <a:t>APA in-text citations</a:t>
            </a:r>
            <a:endParaRPr lang="en-US" b="1" dirty="0">
              <a:solidFill>
                <a:srgbClr val="002060"/>
              </a:solidFill>
            </a:endParaRPr>
          </a:p>
        </p:txBody>
      </p:sp>
      <p:sp>
        <p:nvSpPr>
          <p:cNvPr id="4" name="TextBox 3"/>
          <p:cNvSpPr txBox="1"/>
          <p:nvPr/>
        </p:nvSpPr>
        <p:spPr>
          <a:xfrm>
            <a:off x="1143000" y="1215450"/>
            <a:ext cx="7848600" cy="5509200"/>
          </a:xfrm>
          <a:prstGeom prst="rect">
            <a:avLst/>
          </a:prstGeom>
          <a:noFill/>
        </p:spPr>
        <p:txBody>
          <a:bodyPr wrap="square" rtlCol="0">
            <a:spAutoFit/>
          </a:bodyPr>
          <a:lstStyle/>
          <a:p>
            <a:pPr marL="514350" indent="-514350">
              <a:buAutoNum type="arabicPeriod"/>
            </a:pPr>
            <a:r>
              <a:rPr lang="en-US" sz="3200" b="1" dirty="0"/>
              <a:t>Basic format for a quotation</a:t>
            </a:r>
          </a:p>
          <a:p>
            <a:pPr algn="just"/>
            <a:r>
              <a:rPr lang="en-US" sz="3200" dirty="0">
                <a:solidFill>
                  <a:srgbClr val="FF0000"/>
                </a:solidFill>
              </a:rPr>
              <a:t>Critser (2003) </a:t>
            </a:r>
            <a:r>
              <a:rPr lang="en-US" sz="3200" dirty="0"/>
              <a:t>noted that despite growing numbers of overweight Americans, many health care providers still “remain either in ignorance or outright denial about the health danger to the poor and the young” </a:t>
            </a:r>
            <a:r>
              <a:rPr lang="en-US" sz="3200" dirty="0">
                <a:solidFill>
                  <a:srgbClr val="FF0000"/>
                </a:solidFill>
              </a:rPr>
              <a:t>(p. 5).</a:t>
            </a:r>
          </a:p>
          <a:p>
            <a:pPr algn="just"/>
            <a:endParaRPr lang="en-US" sz="3200" dirty="0"/>
          </a:p>
          <a:p>
            <a:r>
              <a:rPr lang="en-US" sz="3200" dirty="0"/>
              <a:t>If the author is not named in the signal phrase, place the author’s name, the year, and the page number in parentheses after the quotation:</a:t>
            </a:r>
          </a:p>
          <a:p>
            <a:r>
              <a:rPr lang="en-US" sz="3200" dirty="0">
                <a:solidFill>
                  <a:srgbClr val="FF0000"/>
                </a:solidFill>
              </a:rPr>
              <a:t>(Critser, 2003, p. 5).</a:t>
            </a:r>
          </a:p>
        </p:txBody>
      </p:sp>
    </p:spTree>
    <p:extLst>
      <p:ext uri="{BB962C8B-B14F-4D97-AF65-F5344CB8AC3E}">
        <p14:creationId xmlns:p14="http://schemas.microsoft.com/office/powerpoint/2010/main" val="109368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16632"/>
            <a:ext cx="7498080" cy="1143000"/>
          </a:xfrm>
        </p:spPr>
        <p:txBody>
          <a:bodyPr/>
          <a:lstStyle/>
          <a:p>
            <a:r>
              <a:rPr lang="en-US" b="1" dirty="0"/>
              <a:t>APA in-text citations</a:t>
            </a:r>
            <a:endParaRPr lang="ar-EG" dirty="0"/>
          </a:p>
        </p:txBody>
      </p:sp>
      <p:sp>
        <p:nvSpPr>
          <p:cNvPr id="3" name="Content Placeholder 2"/>
          <p:cNvSpPr>
            <a:spLocks noGrp="1"/>
          </p:cNvSpPr>
          <p:nvPr>
            <p:ph idx="1"/>
          </p:nvPr>
        </p:nvSpPr>
        <p:spPr>
          <a:xfrm>
            <a:off x="905304" y="1461294"/>
            <a:ext cx="8238696" cy="4800600"/>
          </a:xfrm>
        </p:spPr>
        <p:txBody>
          <a:bodyPr>
            <a:normAutofit fontScale="92500" lnSpcReduction="10000"/>
          </a:bodyPr>
          <a:lstStyle/>
          <a:p>
            <a:pPr marL="82296" indent="0">
              <a:buNone/>
            </a:pPr>
            <a:r>
              <a:rPr lang="en-US" b="1" dirty="0"/>
              <a:t>2. Basic format for a summary or paraphrase </a:t>
            </a:r>
          </a:p>
          <a:p>
            <a:pPr>
              <a:buFont typeface="Wingdings" panose="05000000000000000000" pitchFamily="2" charset="2"/>
              <a:buChar char="Ø"/>
            </a:pPr>
            <a:r>
              <a:rPr lang="en-US" sz="3000" dirty="0" err="1">
                <a:solidFill>
                  <a:srgbClr val="FF0000"/>
                </a:solidFill>
              </a:rPr>
              <a:t>Yanovski</a:t>
            </a:r>
            <a:r>
              <a:rPr lang="en-US" sz="3000" dirty="0">
                <a:solidFill>
                  <a:srgbClr val="FF0000"/>
                </a:solidFill>
              </a:rPr>
              <a:t> and </a:t>
            </a:r>
            <a:r>
              <a:rPr lang="en-US" sz="3000" dirty="0" err="1">
                <a:solidFill>
                  <a:srgbClr val="FF0000"/>
                </a:solidFill>
              </a:rPr>
              <a:t>Yanovski</a:t>
            </a:r>
            <a:r>
              <a:rPr lang="en-US" sz="3000" dirty="0">
                <a:solidFill>
                  <a:srgbClr val="FF0000"/>
                </a:solidFill>
              </a:rPr>
              <a:t> (2002) </a:t>
            </a:r>
            <a:r>
              <a:rPr lang="en-US" sz="3000" dirty="0"/>
              <a:t>explained that </a:t>
            </a:r>
            <a:r>
              <a:rPr lang="en-US" sz="3000" dirty="0" err="1"/>
              <a:t>sibutramine</a:t>
            </a:r>
            <a:r>
              <a:rPr lang="en-US" sz="3000" dirty="0"/>
              <a:t> suppresses appetite by blocking the reuptake of the neurotransmitters serotonin and norepinephrine in the brain </a:t>
            </a:r>
            <a:r>
              <a:rPr lang="en-US" sz="3000" dirty="0">
                <a:solidFill>
                  <a:srgbClr val="FF0000"/>
                </a:solidFill>
              </a:rPr>
              <a:t>(p. 594).</a:t>
            </a:r>
          </a:p>
          <a:p>
            <a:pPr marL="82296" indent="0">
              <a:buNone/>
            </a:pPr>
            <a:r>
              <a:rPr lang="en-US" sz="2800" b="1" i="1" dirty="0">
                <a:solidFill>
                  <a:srgbClr val="002060"/>
                </a:solidFill>
              </a:rPr>
              <a:t>A page number is not always required for a summary or a paraphrase</a:t>
            </a:r>
            <a:endParaRPr lang="en-US" sz="3000" b="1" i="1" dirty="0">
              <a:solidFill>
                <a:srgbClr val="002060"/>
              </a:solidFill>
            </a:endParaRPr>
          </a:p>
          <a:p>
            <a:pPr>
              <a:buFont typeface="Wingdings" panose="05000000000000000000" pitchFamily="2" charset="2"/>
              <a:buChar char="Ø"/>
            </a:pPr>
            <a:r>
              <a:rPr lang="en-US" sz="3000" dirty="0"/>
              <a:t>Sibutramine suppresses appetite by blocking the reuptake of the neurotransmitters serotonin and norepinephrine in the brain </a:t>
            </a:r>
            <a:r>
              <a:rPr lang="en-US" sz="3000" dirty="0">
                <a:solidFill>
                  <a:srgbClr val="FF0000"/>
                </a:solidFill>
              </a:rPr>
              <a:t>(</a:t>
            </a:r>
            <a:r>
              <a:rPr lang="en-US" sz="3000" dirty="0" err="1">
                <a:solidFill>
                  <a:srgbClr val="FF0000"/>
                </a:solidFill>
              </a:rPr>
              <a:t>Yanovski</a:t>
            </a:r>
            <a:r>
              <a:rPr lang="en-US" sz="3000" dirty="0">
                <a:solidFill>
                  <a:srgbClr val="FF0000"/>
                </a:solidFill>
              </a:rPr>
              <a:t> &amp; </a:t>
            </a:r>
            <a:r>
              <a:rPr lang="en-US" sz="3000" dirty="0" err="1">
                <a:solidFill>
                  <a:srgbClr val="FF0000"/>
                </a:solidFill>
              </a:rPr>
              <a:t>Yanovski</a:t>
            </a:r>
            <a:r>
              <a:rPr lang="en-US" sz="3000" dirty="0">
                <a:solidFill>
                  <a:srgbClr val="FF0000"/>
                </a:solidFill>
              </a:rPr>
              <a:t>, 2002, p. 594).</a:t>
            </a:r>
            <a:endParaRPr lang="ar-EG" sz="3000" dirty="0">
              <a:solidFill>
                <a:srgbClr val="FF0000"/>
              </a:solidFill>
            </a:endParaRPr>
          </a:p>
        </p:txBody>
      </p:sp>
      <p:sp>
        <p:nvSpPr>
          <p:cNvPr id="4" name="Footer Placeholder 3"/>
          <p:cNvSpPr>
            <a:spLocks noGrp="1"/>
          </p:cNvSpPr>
          <p:nvPr>
            <p:ph type="ftr" sz="quarter" idx="11"/>
          </p:nvPr>
        </p:nvSpPr>
        <p:spPr/>
        <p:txBody>
          <a:bodyPr/>
          <a:lstStyle/>
          <a:p>
            <a:r>
              <a:rPr lang="en-US"/>
              <a:t>Copyright 2011 © by Pearson Education, Inc.</a:t>
            </a:r>
          </a:p>
        </p:txBody>
      </p:sp>
    </p:spTree>
    <p:extLst>
      <p:ext uri="{BB962C8B-B14F-4D97-AF65-F5344CB8AC3E}">
        <p14:creationId xmlns:p14="http://schemas.microsoft.com/office/powerpoint/2010/main" val="934917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99392"/>
            <a:ext cx="7498080" cy="1143000"/>
          </a:xfrm>
        </p:spPr>
        <p:txBody>
          <a:bodyPr/>
          <a:lstStyle/>
          <a:p>
            <a:r>
              <a:rPr lang="en-US" b="1" dirty="0"/>
              <a:t>APA in-text citations</a:t>
            </a:r>
            <a:endParaRPr lang="ar-EG" dirty="0"/>
          </a:p>
        </p:txBody>
      </p:sp>
      <p:sp>
        <p:nvSpPr>
          <p:cNvPr id="3" name="Content Placeholder 2"/>
          <p:cNvSpPr>
            <a:spLocks noGrp="1"/>
          </p:cNvSpPr>
          <p:nvPr>
            <p:ph idx="1"/>
          </p:nvPr>
        </p:nvSpPr>
        <p:spPr>
          <a:xfrm>
            <a:off x="941816" y="1043608"/>
            <a:ext cx="8202184" cy="5625752"/>
          </a:xfrm>
        </p:spPr>
        <p:txBody>
          <a:bodyPr>
            <a:normAutofit fontScale="92500" lnSpcReduction="10000"/>
          </a:bodyPr>
          <a:lstStyle/>
          <a:p>
            <a:pPr marL="82296" indent="0">
              <a:buNone/>
            </a:pPr>
            <a:r>
              <a:rPr lang="en-US" b="1" dirty="0"/>
              <a:t>3. Work with two authors </a:t>
            </a:r>
            <a:r>
              <a:rPr lang="en-US" dirty="0"/>
              <a:t>Give the names of both authors in the signal phrase or the parentheses each time you cite the work. In the parentheses, use “&amp;” between the authors’ names; in the signal phrase, use “and.”</a:t>
            </a:r>
          </a:p>
          <a:p>
            <a:r>
              <a:rPr lang="en-US" dirty="0"/>
              <a:t>According to </a:t>
            </a:r>
            <a:r>
              <a:rPr lang="en-US" dirty="0">
                <a:solidFill>
                  <a:srgbClr val="FF0000"/>
                </a:solidFill>
              </a:rPr>
              <a:t>Sothern and Gordon (2003), </a:t>
            </a:r>
            <a:r>
              <a:rPr lang="en-US" dirty="0"/>
              <a:t>“Environmental factors may contribute as much as 80% to the causes of childhood obesity” </a:t>
            </a:r>
            <a:r>
              <a:rPr lang="en-US" dirty="0">
                <a:solidFill>
                  <a:srgbClr val="FF0000"/>
                </a:solidFill>
              </a:rPr>
              <a:t>(p. 104).</a:t>
            </a:r>
          </a:p>
          <a:p>
            <a:endParaRPr lang="en-US" dirty="0">
              <a:solidFill>
                <a:srgbClr val="FF0000"/>
              </a:solidFill>
            </a:endParaRPr>
          </a:p>
          <a:p>
            <a:r>
              <a:rPr lang="en-US" dirty="0"/>
              <a:t>Obese children often engage in limited physical activity </a:t>
            </a:r>
            <a:r>
              <a:rPr lang="en-US" dirty="0">
                <a:solidFill>
                  <a:srgbClr val="FF0000"/>
                </a:solidFill>
              </a:rPr>
              <a:t>(Sothern &amp; Gordon, 2003, p. 104).</a:t>
            </a:r>
            <a:endParaRPr lang="ar-EG" sz="3000" dirty="0">
              <a:solidFill>
                <a:srgbClr val="FF0000"/>
              </a:solidFill>
            </a:endParaRPr>
          </a:p>
        </p:txBody>
      </p:sp>
      <p:sp>
        <p:nvSpPr>
          <p:cNvPr id="4" name="Footer Placeholder 3"/>
          <p:cNvSpPr>
            <a:spLocks noGrp="1"/>
          </p:cNvSpPr>
          <p:nvPr>
            <p:ph type="ftr" sz="quarter" idx="11"/>
          </p:nvPr>
        </p:nvSpPr>
        <p:spPr/>
        <p:txBody>
          <a:bodyPr/>
          <a:lstStyle/>
          <a:p>
            <a:r>
              <a:rPr lang="en-US"/>
              <a:t>Copyright 2011 © by Pearson Education, Inc.</a:t>
            </a:r>
          </a:p>
        </p:txBody>
      </p:sp>
    </p:spTree>
    <p:extLst>
      <p:ext uri="{BB962C8B-B14F-4D97-AF65-F5344CB8AC3E}">
        <p14:creationId xmlns:p14="http://schemas.microsoft.com/office/powerpoint/2010/main" val="139790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99392"/>
            <a:ext cx="7498080" cy="1143000"/>
          </a:xfrm>
        </p:spPr>
        <p:txBody>
          <a:bodyPr/>
          <a:lstStyle/>
          <a:p>
            <a:r>
              <a:rPr lang="en-US" b="1" dirty="0"/>
              <a:t>APA in-text citations</a:t>
            </a:r>
            <a:endParaRPr lang="ar-EG" dirty="0"/>
          </a:p>
        </p:txBody>
      </p:sp>
      <p:sp>
        <p:nvSpPr>
          <p:cNvPr id="3" name="Content Placeholder 2"/>
          <p:cNvSpPr>
            <a:spLocks noGrp="1"/>
          </p:cNvSpPr>
          <p:nvPr>
            <p:ph idx="1"/>
          </p:nvPr>
        </p:nvSpPr>
        <p:spPr>
          <a:xfrm>
            <a:off x="941816" y="836712"/>
            <a:ext cx="8202184" cy="5832648"/>
          </a:xfrm>
        </p:spPr>
        <p:txBody>
          <a:bodyPr>
            <a:normAutofit fontScale="77500" lnSpcReduction="20000"/>
          </a:bodyPr>
          <a:lstStyle/>
          <a:p>
            <a:pPr marL="82296" indent="0">
              <a:buNone/>
            </a:pPr>
            <a:r>
              <a:rPr lang="en-US" b="1" dirty="0"/>
              <a:t>4. Work with three to five authors </a:t>
            </a:r>
            <a:r>
              <a:rPr lang="en-US" dirty="0"/>
              <a:t>Identify all authors in the signal phrase or the parentheses the first time you cite the source.</a:t>
            </a:r>
          </a:p>
          <a:p>
            <a:endParaRPr lang="en-US" dirty="0"/>
          </a:p>
          <a:p>
            <a:r>
              <a:rPr lang="en-US" dirty="0"/>
              <a:t>In </a:t>
            </a:r>
            <a:r>
              <a:rPr lang="en-US" dirty="0">
                <a:solidFill>
                  <a:srgbClr val="FF0000"/>
                </a:solidFill>
              </a:rPr>
              <a:t>2003</a:t>
            </a:r>
            <a:r>
              <a:rPr lang="en-US" dirty="0"/>
              <a:t>, </a:t>
            </a:r>
            <a:r>
              <a:rPr lang="en-US" dirty="0">
                <a:solidFill>
                  <a:srgbClr val="FF0000"/>
                </a:solidFill>
              </a:rPr>
              <a:t>Berkowitz, Wadden, Tershakovec, and Cronquist</a:t>
            </a:r>
            <a:r>
              <a:rPr lang="en-US" dirty="0"/>
              <a:t> concluded, “Sibutramine . . . must be carefully monitored in adolescents, as in adults, to control increases in [blood pressure] and pulse rate” </a:t>
            </a:r>
            <a:r>
              <a:rPr lang="en-US" dirty="0">
                <a:solidFill>
                  <a:srgbClr val="FF0000"/>
                </a:solidFill>
              </a:rPr>
              <a:t>(p. 1811).</a:t>
            </a:r>
          </a:p>
          <a:p>
            <a:pPr marL="82296" indent="0">
              <a:buNone/>
            </a:pPr>
            <a:endParaRPr lang="en-US" dirty="0"/>
          </a:p>
          <a:p>
            <a:r>
              <a:rPr lang="en-US" dirty="0"/>
              <a:t>In subsequent citations, use the first author’s name followed by “et al.” in either the signal phrase or the parentheses.</a:t>
            </a:r>
          </a:p>
          <a:p>
            <a:r>
              <a:rPr lang="en-US" dirty="0"/>
              <a:t>As </a:t>
            </a:r>
            <a:r>
              <a:rPr lang="en-US" dirty="0">
                <a:solidFill>
                  <a:srgbClr val="FF0000"/>
                </a:solidFill>
              </a:rPr>
              <a:t>Berkowitz et al. (2003) </a:t>
            </a:r>
            <a:r>
              <a:rPr lang="en-US" dirty="0"/>
              <a:t>advised, “Until more extensive safety and efficacy data are available, . . . weight-loss medications should be used only on an experimental basis for adolescents” </a:t>
            </a:r>
            <a:r>
              <a:rPr lang="en-US" dirty="0">
                <a:solidFill>
                  <a:srgbClr val="FF0000"/>
                </a:solidFill>
              </a:rPr>
              <a:t>(p. 1811).</a:t>
            </a:r>
            <a:endParaRPr lang="ar-EG" sz="3000" dirty="0">
              <a:solidFill>
                <a:srgbClr val="FF0000"/>
              </a:solidFill>
            </a:endParaRPr>
          </a:p>
        </p:txBody>
      </p:sp>
      <p:sp>
        <p:nvSpPr>
          <p:cNvPr id="4" name="Footer Placeholder 3"/>
          <p:cNvSpPr>
            <a:spLocks noGrp="1"/>
          </p:cNvSpPr>
          <p:nvPr>
            <p:ph type="ftr" sz="quarter" idx="11"/>
          </p:nvPr>
        </p:nvSpPr>
        <p:spPr/>
        <p:txBody>
          <a:bodyPr/>
          <a:lstStyle/>
          <a:p>
            <a:r>
              <a:rPr lang="en-US"/>
              <a:t>Copyright 2011 © by Pearson Education, Inc.</a:t>
            </a:r>
          </a:p>
        </p:txBody>
      </p:sp>
    </p:spTree>
    <p:extLst>
      <p:ext uri="{BB962C8B-B14F-4D97-AF65-F5344CB8AC3E}">
        <p14:creationId xmlns:p14="http://schemas.microsoft.com/office/powerpoint/2010/main" val="370193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99392"/>
            <a:ext cx="7498080" cy="1143000"/>
          </a:xfrm>
        </p:spPr>
        <p:txBody>
          <a:bodyPr/>
          <a:lstStyle/>
          <a:p>
            <a:r>
              <a:rPr lang="en-US" b="1" dirty="0"/>
              <a:t>APA in-text citations</a:t>
            </a:r>
            <a:endParaRPr lang="ar-EG" dirty="0"/>
          </a:p>
        </p:txBody>
      </p:sp>
      <p:sp>
        <p:nvSpPr>
          <p:cNvPr id="3" name="Content Placeholder 2"/>
          <p:cNvSpPr>
            <a:spLocks noGrp="1"/>
          </p:cNvSpPr>
          <p:nvPr>
            <p:ph idx="1"/>
          </p:nvPr>
        </p:nvSpPr>
        <p:spPr>
          <a:xfrm>
            <a:off x="941816" y="836712"/>
            <a:ext cx="8202184" cy="5832648"/>
          </a:xfrm>
        </p:spPr>
        <p:txBody>
          <a:bodyPr>
            <a:normAutofit/>
          </a:bodyPr>
          <a:lstStyle/>
          <a:p>
            <a:pPr marL="82296" indent="0">
              <a:buNone/>
            </a:pPr>
            <a:r>
              <a:rPr lang="en-US" b="1" dirty="0"/>
              <a:t>5. Work with six or more authors </a:t>
            </a:r>
            <a:r>
              <a:rPr lang="en-US" dirty="0"/>
              <a:t>Use the first author’s name followed by “et al.” in the signal phrase or the parentheses.</a:t>
            </a:r>
          </a:p>
          <a:p>
            <a:pPr marL="82296" indent="0">
              <a:buNone/>
            </a:pPr>
            <a:endParaRPr lang="en-US" dirty="0"/>
          </a:p>
          <a:p>
            <a:r>
              <a:rPr lang="en-US" dirty="0">
                <a:solidFill>
                  <a:srgbClr val="FF0000"/>
                </a:solidFill>
              </a:rPr>
              <a:t>McDuffie et al. (2002)</a:t>
            </a:r>
            <a:r>
              <a:rPr lang="en-US" dirty="0"/>
              <a:t> tested 20 adolescents, aged 12-16, over a three-month period and found that orlistat, combined with behavioral therapy, produced an average weight loss of 4.4 kg, or 9.7 pounds </a:t>
            </a:r>
            <a:r>
              <a:rPr lang="en-US" dirty="0">
                <a:solidFill>
                  <a:srgbClr val="FF0000"/>
                </a:solidFill>
              </a:rPr>
              <a:t>(p. 646).</a:t>
            </a:r>
            <a:endParaRPr lang="ar-EG" sz="3000" dirty="0">
              <a:solidFill>
                <a:srgbClr val="FF0000"/>
              </a:solidFill>
            </a:endParaRPr>
          </a:p>
        </p:txBody>
      </p:sp>
      <p:sp>
        <p:nvSpPr>
          <p:cNvPr id="4" name="Footer Placeholder 3"/>
          <p:cNvSpPr>
            <a:spLocks noGrp="1"/>
          </p:cNvSpPr>
          <p:nvPr>
            <p:ph type="ftr" sz="quarter" idx="11"/>
          </p:nvPr>
        </p:nvSpPr>
        <p:spPr/>
        <p:txBody>
          <a:bodyPr/>
          <a:lstStyle/>
          <a:p>
            <a:r>
              <a:rPr lang="en-US"/>
              <a:t>Copyright 2011 © by Pearson Education, Inc.</a:t>
            </a:r>
          </a:p>
        </p:txBody>
      </p:sp>
    </p:spTree>
    <p:extLst>
      <p:ext uri="{BB962C8B-B14F-4D97-AF65-F5344CB8AC3E}">
        <p14:creationId xmlns:p14="http://schemas.microsoft.com/office/powerpoint/2010/main" val="3540963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1343</TotalTime>
  <Words>1984</Words>
  <Application>Microsoft Office PowerPoint</Application>
  <PresentationFormat>On-screen Show (4:3)</PresentationFormat>
  <Paragraphs>186</Paragraphs>
  <Slides>29</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Gill Sans MT</vt:lpstr>
      <vt:lpstr>Verdana</vt:lpstr>
      <vt:lpstr>Wingdings</vt:lpstr>
      <vt:lpstr>Wingdings 2</vt:lpstr>
      <vt:lpstr>Solstice</vt:lpstr>
      <vt:lpstr>PowerPoint Presentation</vt:lpstr>
      <vt:lpstr>Chapter 12</vt:lpstr>
      <vt:lpstr>Chapter Outline</vt:lpstr>
      <vt:lpstr>APA in-text citations</vt:lpstr>
      <vt:lpstr>APA in-text citations</vt:lpstr>
      <vt:lpstr>APA in-text citations</vt:lpstr>
      <vt:lpstr>APA in-text citations</vt:lpstr>
      <vt:lpstr>APA in-text citations</vt:lpstr>
      <vt:lpstr>APA in-text citations</vt:lpstr>
      <vt:lpstr>APA in-text citations</vt:lpstr>
      <vt:lpstr>APA in-text citations</vt:lpstr>
      <vt:lpstr>APA in-text citations</vt:lpstr>
      <vt:lpstr>APA in-text citations</vt:lpstr>
      <vt:lpstr>APA list of references</vt:lpstr>
      <vt:lpstr>APA list of references</vt:lpstr>
      <vt:lpstr>APA list of references</vt:lpstr>
      <vt:lpstr>APA list of references</vt:lpstr>
      <vt:lpstr>APA list of references</vt:lpstr>
      <vt:lpstr>APA list of references</vt:lpstr>
      <vt:lpstr>APA list of references</vt:lpstr>
      <vt:lpstr>APA list of references</vt:lpstr>
      <vt:lpstr>APA list of references</vt:lpstr>
      <vt:lpstr>APA list of references</vt:lpstr>
      <vt:lpstr>APA list of references</vt:lpstr>
      <vt:lpstr>APA list of references</vt:lpstr>
      <vt:lpstr>APA list of references</vt:lpstr>
      <vt:lpstr>APA list of references</vt:lpstr>
      <vt:lpstr>APA list of references</vt:lpstr>
      <vt:lpstr>APA list of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Communication Today</dc:title>
  <dc:creator>Laura A. Spinks-Howe</dc:creator>
  <cp:lastModifiedBy>ahmed abouzaid</cp:lastModifiedBy>
  <cp:revision>91</cp:revision>
  <dcterms:created xsi:type="dcterms:W3CDTF">2012-01-08T15:47:59Z</dcterms:created>
  <dcterms:modified xsi:type="dcterms:W3CDTF">2019-10-21T20:24:21Z</dcterms:modified>
</cp:coreProperties>
</file>