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84" y="1122363"/>
            <a:ext cx="8603087" cy="2387600"/>
          </a:xfrm>
        </p:spPr>
        <p:txBody>
          <a:bodyPr>
            <a:normAutofit/>
          </a:bodyPr>
          <a:lstStyle/>
          <a:p>
            <a:r>
              <a:rPr lang="en-US" dirty="0"/>
              <a:t>Data Management for Data Science</a:t>
            </a:r>
            <a:br>
              <a:rPr lang="en-US" dirty="0"/>
            </a:br>
            <a:r>
              <a:rPr lang="en-US" sz="1100" dirty="0"/>
              <a:t>Homework 1 – 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84" y="3808100"/>
            <a:ext cx="4581313" cy="1655762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cs typeface="Times New Roman" panose="02020603050405020304" pitchFamily="18" charset="0"/>
              </a:rPr>
              <a:t>Teachers: Prof. </a:t>
            </a:r>
            <a:r>
              <a:rPr lang="en-US" sz="1200" dirty="0" err="1"/>
              <a:t>Lembo</a:t>
            </a:r>
            <a:r>
              <a:rPr lang="en-US" sz="1200" dirty="0"/>
              <a:t> Domenico </a:t>
            </a:r>
          </a:p>
          <a:p>
            <a:r>
              <a:rPr lang="en-US" sz="1200" dirty="0">
                <a:cs typeface="Times New Roman" panose="02020603050405020304" pitchFamily="18" charset="0"/>
              </a:rPr>
              <a:t>                 Prof. </a:t>
            </a:r>
            <a:r>
              <a:rPr lang="en-US" sz="1200" dirty="0" err="1"/>
              <a:t>Rosati</a:t>
            </a:r>
            <a:r>
              <a:rPr lang="en-US" sz="1200" dirty="0"/>
              <a:t> Riccardo</a:t>
            </a:r>
          </a:p>
          <a:p>
            <a:endParaRPr lang="en-US" sz="1200" dirty="0">
              <a:cs typeface="Times New Roman" panose="02020603050405020304" pitchFamily="18" charset="0"/>
            </a:endParaRPr>
          </a:p>
          <a:p>
            <a:r>
              <a:rPr lang="en-US" sz="1200" dirty="0">
                <a:cs typeface="Times New Roman" panose="02020603050405020304" pitchFamily="18" charset="0"/>
              </a:rPr>
              <a:t>Providers: </a:t>
            </a:r>
            <a:r>
              <a:rPr lang="en-US" sz="1200" dirty="0" err="1">
                <a:cs typeface="Times New Roman" panose="02020603050405020304" pitchFamily="18" charset="0"/>
              </a:rPr>
              <a:t>MousaAlreza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cs typeface="Times New Roman" panose="02020603050405020304" pitchFamily="18" charset="0"/>
              </a:rPr>
              <a:t>dastmard</a:t>
            </a:r>
            <a:r>
              <a:rPr lang="en-US" sz="1200" dirty="0">
                <a:cs typeface="Times New Roman" panose="02020603050405020304" pitchFamily="18" charset="0"/>
              </a:rPr>
              <a:t> 1852433</a:t>
            </a:r>
          </a:p>
          <a:p>
            <a:r>
              <a:rPr lang="en-US" sz="1200" dirty="0">
                <a:cs typeface="Times New Roman" panose="02020603050405020304" pitchFamily="18" charset="0"/>
              </a:rPr>
              <a:t>                   </a:t>
            </a:r>
            <a:r>
              <a:rPr lang="en-US" sz="1200" dirty="0" err="1">
                <a:cs typeface="Times New Roman" panose="02020603050405020304" pitchFamily="18" charset="0"/>
              </a:rPr>
              <a:t>Melika</a:t>
            </a:r>
            <a:r>
              <a:rPr lang="en-US" sz="1200" dirty="0">
                <a:cs typeface="Times New Roman" panose="02020603050405020304" pitchFamily="18" charset="0"/>
              </a:rPr>
              <a:t> Sadat </a:t>
            </a:r>
            <a:r>
              <a:rPr lang="en-US" sz="1200" dirty="0" err="1">
                <a:cs typeface="Times New Roman" panose="02020603050405020304" pitchFamily="18" charset="0"/>
              </a:rPr>
              <a:t>Parpinchi</a:t>
            </a:r>
            <a:r>
              <a:rPr lang="en-US" sz="1200" dirty="0">
                <a:cs typeface="Times New Roman" panose="02020603050405020304" pitchFamily="18" charset="0"/>
              </a:rPr>
              <a:t> 1880156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0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862" y="0"/>
            <a:ext cx="3092962" cy="673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Pubs dataset</a:t>
            </a:r>
            <a:br>
              <a:rPr lang="en-US" dirty="0"/>
            </a:br>
            <a:r>
              <a:rPr lang="en-US" sz="1100" dirty="0"/>
              <a:t>https://relational.fit.cvut.cz/dataset/Pubs</a:t>
            </a:r>
            <a:endParaRPr lang="en-US" dirty="0"/>
          </a:p>
        </p:txBody>
      </p:sp>
      <p:pic>
        <p:nvPicPr>
          <p:cNvPr id="11" name="Picture Placeholder 10"/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7" y="773723"/>
            <a:ext cx="9924850" cy="5811863"/>
          </a:xfrm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61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 txBox="1">
            <a:spLocks/>
          </p:cNvSpPr>
          <p:nvPr/>
        </p:nvSpPr>
        <p:spPr>
          <a:xfrm>
            <a:off x="1326036" y="562709"/>
            <a:ext cx="2387835" cy="60022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Associated task: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Regression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Domain: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Retail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types: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Numeric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String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LOB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Temporal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Size: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400 KB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Count of tables: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Count of rows: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255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Count of columns: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64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3713871" y="562709"/>
            <a:ext cx="2277639" cy="60022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Missing values: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Yes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Compound keys: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Loops: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Type: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Synthetic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Instance count: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18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Target table: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Titles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Target column:</a:t>
            </a:r>
          </a:p>
          <a:p>
            <a:pPr lvl="1">
              <a:spcBef>
                <a:spcPts val="0"/>
              </a:spcBef>
            </a:pPr>
            <a:r>
              <a:rPr lang="en-US" sz="1800" dirty="0" err="1"/>
              <a:t>Ytd_sales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Target_ID</a:t>
            </a:r>
            <a:r>
              <a:rPr lang="en-US" sz="1800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1800" dirty="0" err="1"/>
              <a:t>Title_ID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Target timestamp:</a:t>
            </a:r>
          </a:p>
          <a:p>
            <a:pPr lvl="1">
              <a:spcBef>
                <a:spcPts val="0"/>
              </a:spcBef>
            </a:pPr>
            <a:r>
              <a:rPr lang="en-US" sz="1800" dirty="0" err="1"/>
              <a:t>pubdate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083946" y="94995"/>
            <a:ext cx="2586527" cy="93542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Dataset details: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6240255" y="548643"/>
            <a:ext cx="5577676" cy="6016280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Tables: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Titles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Authors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err="1"/>
              <a:t>Titleauthor</a:t>
            </a:r>
            <a:endParaRPr lang="en-US" sz="1800" dirty="0"/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Sales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Stores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discounts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Publishers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err="1"/>
              <a:t>Pub_info</a:t>
            </a:r>
            <a:endParaRPr lang="en-US" sz="1800" dirty="0"/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Employee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Jobs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err="1"/>
              <a:t>Roysched</a:t>
            </a:r>
            <a:endParaRPr lang="en-US" sz="1800" dirty="0"/>
          </a:p>
          <a:p>
            <a:pPr marL="400050" indent="-400050">
              <a:buFont typeface="+mj-lt"/>
              <a:buAutoNum type="romanL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Primary Keys:</a:t>
            </a:r>
          </a:p>
          <a:p>
            <a:pPr marL="0" indent="0">
              <a:buNone/>
            </a:pPr>
            <a:r>
              <a:rPr lang="en-US" sz="1800" dirty="0" err="1"/>
              <a:t>Title_id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Au_id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Au_id</a:t>
            </a:r>
            <a:r>
              <a:rPr lang="en-US" sz="1800" dirty="0"/>
              <a:t> + </a:t>
            </a:r>
            <a:r>
              <a:rPr lang="en-US" sz="1800" dirty="0" err="1"/>
              <a:t>title_id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Title_id</a:t>
            </a:r>
            <a:r>
              <a:rPr lang="en-US" sz="1800" dirty="0"/>
              <a:t> + </a:t>
            </a:r>
            <a:r>
              <a:rPr lang="en-US" sz="1800" dirty="0" err="1"/>
              <a:t>stor_id</a:t>
            </a:r>
            <a:r>
              <a:rPr lang="en-US" sz="1800" dirty="0"/>
              <a:t> + </a:t>
            </a:r>
            <a:r>
              <a:rPr lang="en-US" sz="1800" dirty="0" err="1"/>
              <a:t>ord_num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Stor_id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Stor_id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Pub_id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Pub_id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Emp_id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Job_id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Title_id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995383" y="94995"/>
            <a:ext cx="2586527" cy="93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Table details:</a:t>
            </a:r>
          </a:p>
        </p:txBody>
      </p:sp>
    </p:spTree>
    <p:extLst>
      <p:ext uri="{BB962C8B-B14F-4D97-AF65-F5344CB8AC3E}">
        <p14:creationId xmlns:p14="http://schemas.microsoft.com/office/powerpoint/2010/main" val="38571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681" y="998477"/>
            <a:ext cx="4079075" cy="799850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Q1-1, Q2-1-1, Q2-1-2: List of publishers that don't have business book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97" y="992409"/>
            <a:ext cx="6077074" cy="23487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3" y="1867740"/>
            <a:ext cx="3856037" cy="4508388"/>
          </a:xfrm>
        </p:spPr>
        <p:txBody>
          <a:bodyPr>
            <a:normAutofit/>
          </a:bodyPr>
          <a:lstStyle/>
          <a:p>
            <a:pPr marL="400050" indent="-4000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Using </a:t>
            </a:r>
            <a:r>
              <a:rPr lang="en-US" sz="1800" b="1" dirty="0"/>
              <a:t>“not exists”:</a:t>
            </a:r>
          </a:p>
          <a:p>
            <a:pPr marL="457200" lvl="2">
              <a:spcBef>
                <a:spcPts val="0"/>
              </a:spcBef>
            </a:pPr>
            <a:r>
              <a:rPr lang="en-US" sz="1400" dirty="0"/>
              <a:t>select * from publishers where not exists 	(select * from titles where </a:t>
            </a:r>
            <a:r>
              <a:rPr lang="en-US" sz="1400" dirty="0" err="1"/>
              <a:t>titles.pub_id</a:t>
            </a:r>
            <a:r>
              <a:rPr lang="en-US" sz="1400" dirty="0"/>
              <a:t> = </a:t>
            </a:r>
            <a:r>
              <a:rPr lang="en-US" sz="1400" dirty="0" err="1"/>
              <a:t>publishers.pub_id</a:t>
            </a:r>
            <a:r>
              <a:rPr lang="en-US" sz="1400" dirty="0"/>
              <a:t> and type = 'business');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b="1" dirty="0"/>
              <a:t>Optimizing (Using View and index):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create index </a:t>
            </a:r>
            <a:r>
              <a:rPr lang="en-US" sz="1600" dirty="0" err="1"/>
              <a:t>i_type</a:t>
            </a:r>
            <a:r>
              <a:rPr lang="en-US" sz="1600" dirty="0"/>
              <a:t> on titles(type);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create view </a:t>
            </a:r>
            <a:r>
              <a:rPr lang="en-US" sz="1600" dirty="0" err="1"/>
              <a:t>business_pub_ids</a:t>
            </a:r>
            <a:r>
              <a:rPr lang="en-US" sz="1600" dirty="0"/>
              <a:t> as select </a:t>
            </a:r>
            <a:r>
              <a:rPr lang="en-US" sz="1600" dirty="0" err="1"/>
              <a:t>pub_id</a:t>
            </a:r>
            <a:r>
              <a:rPr lang="en-US" sz="1600" dirty="0"/>
              <a:t> from titles where type = 'business';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Using </a:t>
            </a:r>
            <a:r>
              <a:rPr lang="en-US" sz="1800" b="1" dirty="0"/>
              <a:t>“not in”:</a:t>
            </a:r>
          </a:p>
          <a:p>
            <a:pPr marL="457200" lvl="2">
              <a:spcBef>
                <a:spcPts val="0"/>
              </a:spcBef>
            </a:pPr>
            <a:r>
              <a:rPr lang="en-US" sz="1400" dirty="0"/>
              <a:t>select * from publishers where </a:t>
            </a:r>
            <a:r>
              <a:rPr lang="en-US" sz="1400" dirty="0" err="1"/>
              <a:t>pub_id</a:t>
            </a:r>
            <a:r>
              <a:rPr lang="en-US" sz="1400" dirty="0"/>
              <a:t> not in 	(select * from </a:t>
            </a:r>
            <a:r>
              <a:rPr lang="en-US" sz="1400" dirty="0" err="1"/>
              <a:t>business_pub_ids</a:t>
            </a:r>
            <a:r>
              <a:rPr lang="en-US" sz="1400" dirty="0"/>
              <a:t> );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6236" y="5343541"/>
            <a:ext cx="5932779" cy="837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Our analyze</a:t>
            </a:r>
            <a:r>
              <a:rPr lang="en-US" sz="18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There 4 publishers located in the USA and two in Germany and France.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737" y="3866027"/>
            <a:ext cx="1111497" cy="13713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6236" y="3685029"/>
            <a:ext cx="1749102" cy="436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View result: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71756" y="271237"/>
            <a:ext cx="1678062" cy="414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Code result: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409276" y="189232"/>
            <a:ext cx="9859739" cy="56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/>
              <a:t>HW1: nested queries, queries with negated subqueries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HW2: rewriting, indexing, adding views</a:t>
            </a:r>
          </a:p>
        </p:txBody>
      </p:sp>
    </p:spTree>
    <p:extLst>
      <p:ext uri="{BB962C8B-B14F-4D97-AF65-F5344CB8AC3E}">
        <p14:creationId xmlns:p14="http://schemas.microsoft.com/office/powerpoint/2010/main" val="229627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927490"/>
            <a:ext cx="3856037" cy="927068"/>
          </a:xfrm>
        </p:spPr>
        <p:txBody>
          <a:bodyPr>
            <a:normAutofit/>
          </a:bodyPr>
          <a:lstStyle/>
          <a:p>
            <a:r>
              <a:rPr lang="en-US" sz="2000" b="1" dirty="0"/>
              <a:t>Q1-2: List of publishers that have published books that have mod in their type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06" y="1550720"/>
            <a:ext cx="5843809" cy="278202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3" y="2242123"/>
            <a:ext cx="3856037" cy="16270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Using </a:t>
            </a:r>
            <a:r>
              <a:rPr lang="en-US" sz="1800" b="1" dirty="0"/>
              <a:t>“exists”, “Like”:</a:t>
            </a:r>
          </a:p>
          <a:p>
            <a:pPr lvl="1"/>
            <a:r>
              <a:rPr lang="en-US" sz="1600" dirty="0"/>
              <a:t>select * from publishers where  exists	(select * from titles where type like '%mod%');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409276" y="189232"/>
            <a:ext cx="9859739" cy="350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/>
              <a:t>HW1: nested queries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6236" y="4924817"/>
            <a:ext cx="5932779" cy="837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Our analyze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Mostly the publishers have books of type %mod% are located in the USA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02188" y="837894"/>
            <a:ext cx="1678062" cy="414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Code result:</a:t>
            </a:r>
          </a:p>
        </p:txBody>
      </p:sp>
    </p:spTree>
    <p:extLst>
      <p:ext uri="{BB962C8B-B14F-4D97-AF65-F5344CB8AC3E}">
        <p14:creationId xmlns:p14="http://schemas.microsoft.com/office/powerpoint/2010/main" val="191195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067" y="695457"/>
            <a:ext cx="3856037" cy="1219175"/>
          </a:xfrm>
        </p:spPr>
        <p:txBody>
          <a:bodyPr>
            <a:normAutofit/>
          </a:bodyPr>
          <a:lstStyle/>
          <a:p>
            <a:r>
              <a:rPr lang="en-US" sz="2000" b="1" dirty="0"/>
              <a:t>Q3: Raising the price by 10% for those books have total sale more than 500 Else decreasing by 5%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66" y="3219794"/>
            <a:ext cx="9859739" cy="33870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9492" y="311202"/>
            <a:ext cx="4878914" cy="3541714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Using </a:t>
            </a:r>
            <a:r>
              <a:rPr lang="en-US" sz="1800" b="1" dirty="0"/>
              <a:t>“case when”, “</a:t>
            </a:r>
            <a:r>
              <a:rPr lang="en-US" sz="1800" dirty="0"/>
              <a:t>group by</a:t>
            </a:r>
            <a:r>
              <a:rPr lang="en-US" sz="1800" b="1" dirty="0"/>
              <a:t>”, “</a:t>
            </a:r>
            <a:r>
              <a:rPr lang="en-US" sz="1800" dirty="0"/>
              <a:t>having</a:t>
            </a:r>
            <a:r>
              <a:rPr lang="en-US" sz="1800" b="1" dirty="0"/>
              <a:t>” 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select * ,	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case when</a:t>
            </a:r>
          </a:p>
          <a:p>
            <a:pPr lvl="2">
              <a:spcBef>
                <a:spcPts val="0"/>
              </a:spcBef>
            </a:pPr>
            <a:r>
              <a:rPr lang="en-US" sz="1400" dirty="0" err="1"/>
              <a:t>title_id</a:t>
            </a:r>
            <a:r>
              <a:rPr lang="en-US" sz="1400" dirty="0"/>
              <a:t> in (select </a:t>
            </a:r>
            <a:r>
              <a:rPr lang="en-US" sz="1400" dirty="0" err="1"/>
              <a:t>titles.title_id</a:t>
            </a:r>
            <a:r>
              <a:rPr lang="en-US" sz="1400" dirty="0"/>
              <a:t> from titles inner join  sales on </a:t>
            </a:r>
            <a:r>
              <a:rPr lang="en-US" sz="1400" dirty="0" err="1"/>
              <a:t>sales.title_id</a:t>
            </a:r>
            <a:r>
              <a:rPr lang="en-US" sz="1400" dirty="0"/>
              <a:t> = </a:t>
            </a:r>
            <a:r>
              <a:rPr lang="en-US" sz="1400" dirty="0" err="1"/>
              <a:t>titles.title_id</a:t>
            </a:r>
            <a:r>
              <a:rPr lang="en-US" sz="1400" dirty="0"/>
              <a:t> group by </a:t>
            </a:r>
            <a:r>
              <a:rPr lang="en-US" sz="1400" dirty="0" err="1"/>
              <a:t>titles.title_id</a:t>
            </a:r>
            <a:r>
              <a:rPr lang="en-US" sz="1400" dirty="0"/>
              <a:t> having sum(</a:t>
            </a:r>
            <a:r>
              <a:rPr lang="en-US" sz="1400" dirty="0" err="1"/>
              <a:t>qty</a:t>
            </a:r>
            <a:r>
              <a:rPr lang="en-US" sz="1400" dirty="0"/>
              <a:t>*price) &gt; 500)	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then price * 1.1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else price * .95	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end as </a:t>
            </a:r>
            <a:r>
              <a:rPr lang="en-US" sz="1600" dirty="0" err="1"/>
              <a:t>newPricefrom</a:t>
            </a:r>
            <a:r>
              <a:rPr lang="en-US" sz="1600" dirty="0"/>
              <a:t> titles 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93367" y="129183"/>
            <a:ext cx="9859739" cy="56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/>
              <a:t>HW1: joins, aggregations, nested queries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01703" y="2000619"/>
            <a:ext cx="5549452" cy="837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Our analyze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Comparing the columns price and </a:t>
            </a:r>
            <a:r>
              <a:rPr lang="en-US" dirty="0" err="1"/>
              <a:t>newPrice</a:t>
            </a:r>
            <a:r>
              <a:rPr lang="en-US" dirty="0"/>
              <a:t> we can see that mostly the new calculated price is less than previous price.</a:t>
            </a:r>
          </a:p>
        </p:txBody>
      </p:sp>
    </p:spTree>
    <p:extLst>
      <p:ext uri="{BB962C8B-B14F-4D97-AF65-F5344CB8AC3E}">
        <p14:creationId xmlns:p14="http://schemas.microsoft.com/office/powerpoint/2010/main" val="10298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28" y="695458"/>
            <a:ext cx="10867762" cy="1056070"/>
          </a:xfrm>
        </p:spPr>
        <p:txBody>
          <a:bodyPr>
            <a:noAutofit/>
          </a:bodyPr>
          <a:lstStyle/>
          <a:p>
            <a:r>
              <a:rPr lang="en-US" sz="1800" b="1" dirty="0"/>
              <a:t>Q4: TAX calculation for each book based on total sale If total sale is less than 200 then TAX = 0 If total sale is less than 500 then TAX = (Total sale - 200)*5% If total sale is less than 800 then TAX = 15 + (Total sale - 500)*10% If total sale is less than 1000 then TAX = 45 + (Total sale - 800)*15% else TAX = 75 + (Total sale - 1000)*20%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141" y="2060597"/>
            <a:ext cx="7043180" cy="2898163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Using “case when”, “</a:t>
            </a:r>
            <a:r>
              <a:rPr lang="en-US" dirty="0" err="1"/>
              <a:t>drived</a:t>
            </a:r>
            <a:r>
              <a:rPr lang="en-US" dirty="0"/>
              <a:t> query”, “group by”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select * ,	case when </a:t>
            </a:r>
            <a:r>
              <a:rPr lang="en-US" sz="1200" dirty="0" err="1"/>
              <a:t>SaleAmount</a:t>
            </a:r>
            <a:r>
              <a:rPr lang="en-US" sz="1200" dirty="0"/>
              <a:t> &lt; 200     then 0			     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		       when </a:t>
            </a:r>
            <a:r>
              <a:rPr lang="en-US" sz="1200" dirty="0" err="1"/>
              <a:t>SaleAmount</a:t>
            </a:r>
            <a:r>
              <a:rPr lang="en-US" sz="1200" dirty="0"/>
              <a:t> &lt; 500      then 0+(</a:t>
            </a:r>
            <a:r>
              <a:rPr lang="en-US" sz="1200" dirty="0" err="1"/>
              <a:t>SaleAmount</a:t>
            </a:r>
            <a:r>
              <a:rPr lang="en-US" sz="1200" dirty="0"/>
              <a:t> - 200)  * .05			    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                                        when </a:t>
            </a:r>
            <a:r>
              <a:rPr lang="en-US" sz="1200" dirty="0" err="1"/>
              <a:t>SaleAmount</a:t>
            </a:r>
            <a:r>
              <a:rPr lang="en-US" sz="1200" dirty="0"/>
              <a:t> &lt; 800 	     then 0 + 15 +(</a:t>
            </a:r>
            <a:r>
              <a:rPr lang="en-US" sz="1200" dirty="0" err="1"/>
              <a:t>SaleAmount</a:t>
            </a:r>
            <a:r>
              <a:rPr lang="en-US" sz="1200" dirty="0"/>
              <a:t> - 500)  * .10	      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		       when </a:t>
            </a:r>
            <a:r>
              <a:rPr lang="en-US" sz="1200" dirty="0" err="1"/>
              <a:t>SaleAmount</a:t>
            </a:r>
            <a:r>
              <a:rPr lang="en-US" sz="1200" dirty="0"/>
              <a:t> &lt; 1000    then 0 + 15 + 30 +(</a:t>
            </a:r>
            <a:r>
              <a:rPr lang="en-US" sz="1200" dirty="0" err="1"/>
              <a:t>SaleAmount</a:t>
            </a:r>
            <a:r>
              <a:rPr lang="en-US" sz="1200" dirty="0"/>
              <a:t> - 800)  * .15	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		else 		      0 + 15 + 30 + 30 + (</a:t>
            </a:r>
            <a:r>
              <a:rPr lang="en-US" sz="1200" dirty="0" err="1"/>
              <a:t>SaleAmount</a:t>
            </a:r>
            <a:r>
              <a:rPr lang="en-US" sz="1200" dirty="0"/>
              <a:t> - 1000) * .20  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 end as Tax 	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from (select </a:t>
            </a:r>
            <a:r>
              <a:rPr lang="en-US" sz="1200" dirty="0" err="1"/>
              <a:t>titles.title_id</a:t>
            </a:r>
            <a:r>
              <a:rPr lang="en-US" sz="1200" dirty="0"/>
              <a:t> , title , sum(</a:t>
            </a:r>
            <a:r>
              <a:rPr lang="en-US" sz="1200" dirty="0" err="1"/>
              <a:t>qty</a:t>
            </a:r>
            <a:r>
              <a:rPr lang="en-US" sz="1200" dirty="0"/>
              <a:t>*price) as </a:t>
            </a:r>
            <a:r>
              <a:rPr lang="en-US" sz="1200" dirty="0" err="1"/>
              <a:t>SaleAmount</a:t>
            </a:r>
            <a:r>
              <a:rPr lang="en-US" sz="1200" dirty="0"/>
              <a:t> from sales inner join titles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on </a:t>
            </a:r>
            <a:r>
              <a:rPr lang="en-US" sz="1200" dirty="0" err="1"/>
              <a:t>titles.title_id</a:t>
            </a:r>
            <a:r>
              <a:rPr lang="en-US" sz="1200" dirty="0"/>
              <a:t> = </a:t>
            </a:r>
            <a:r>
              <a:rPr lang="en-US" sz="1200" dirty="0" err="1"/>
              <a:t>sales.title_id</a:t>
            </a: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group by </a:t>
            </a:r>
            <a:r>
              <a:rPr lang="en-US" sz="1200" dirty="0" err="1"/>
              <a:t>titles.title_id</a:t>
            </a:r>
            <a:r>
              <a:rPr lang="en-US" sz="1200" dirty="0"/>
              <a:t> , title) as d 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93367" y="129183"/>
            <a:ext cx="9859739" cy="56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/>
              <a:t>HW1: joins, aggregations, nested queries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21" y="2318199"/>
            <a:ext cx="4606446" cy="397890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302321" y="1774542"/>
            <a:ext cx="1678062" cy="414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Code result: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164579" y="5151919"/>
            <a:ext cx="5932779" cy="1326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Our analyze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Rarely we can find publishers that have to pay TAX more than 100$ based on TAX scenario defined above. And there exist publishers have not to pay TAX.</a:t>
            </a:r>
          </a:p>
        </p:txBody>
      </p:sp>
    </p:spTree>
    <p:extLst>
      <p:ext uri="{BB962C8B-B14F-4D97-AF65-F5344CB8AC3E}">
        <p14:creationId xmlns:p14="http://schemas.microsoft.com/office/powerpoint/2010/main" val="176740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28" y="695458"/>
            <a:ext cx="10867762" cy="414856"/>
          </a:xfrm>
        </p:spPr>
        <p:txBody>
          <a:bodyPr>
            <a:noAutofit/>
          </a:bodyPr>
          <a:lstStyle/>
          <a:p>
            <a:r>
              <a:rPr lang="en-US" sz="1800" b="1" dirty="0"/>
              <a:t>Q5: Total Sale of publishers in </a:t>
            </a:r>
            <a:r>
              <a:rPr lang="en-US" sz="1800" b="1" dirty="0" err="1"/>
              <a:t>diffrent</a:t>
            </a:r>
            <a:r>
              <a:rPr lang="en-US" sz="1800" b="1" dirty="0"/>
              <a:t> years and in overall.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635" y="1554565"/>
            <a:ext cx="7384532" cy="2898163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Using </a:t>
            </a:r>
            <a:r>
              <a:rPr lang="en-US" sz="1800" b="1" dirty="0"/>
              <a:t>“group by”, “rollup”, “YEAR”, “sum”: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select  </a:t>
            </a:r>
            <a:r>
              <a:rPr lang="en-US" sz="1600" dirty="0" err="1"/>
              <a:t>pub_name</a:t>
            </a:r>
            <a:r>
              <a:rPr lang="en-US" sz="1600" dirty="0"/>
              <a:t>  , YEAR(</a:t>
            </a:r>
            <a:r>
              <a:rPr lang="en-US" sz="1600" dirty="0" err="1"/>
              <a:t>ord_date</a:t>
            </a:r>
            <a:r>
              <a:rPr lang="en-US" sz="1600" dirty="0"/>
              <a:t>) as Year , sum(qty * price ) as </a:t>
            </a:r>
            <a:r>
              <a:rPr lang="en-US" sz="1600" dirty="0" err="1"/>
              <a:t>TotalSale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dirty="0"/>
              <a:t>from sales inner join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	titles on </a:t>
            </a:r>
            <a:r>
              <a:rPr lang="en-US" sz="1600" dirty="0" err="1"/>
              <a:t>titles.title_id</a:t>
            </a:r>
            <a:r>
              <a:rPr lang="en-US" sz="1600" dirty="0"/>
              <a:t> = </a:t>
            </a:r>
            <a:r>
              <a:rPr lang="en-US" sz="1600" dirty="0" err="1"/>
              <a:t>sales.title_id</a:t>
            </a:r>
            <a:r>
              <a:rPr lang="en-US" sz="1600" dirty="0"/>
              <a:t> inner join 		 	publishers on </a:t>
            </a:r>
            <a:r>
              <a:rPr lang="en-US" sz="1600" dirty="0" err="1"/>
              <a:t>publishers.pub_id</a:t>
            </a:r>
            <a:r>
              <a:rPr lang="en-US" sz="1600" dirty="0"/>
              <a:t> = </a:t>
            </a:r>
            <a:r>
              <a:rPr lang="en-US" sz="1600" dirty="0" err="1"/>
              <a:t>titles.pub_id</a:t>
            </a: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group by  </a:t>
            </a:r>
            <a:r>
              <a:rPr lang="en-US" sz="1600" dirty="0" err="1"/>
              <a:t>pub_name</a:t>
            </a:r>
            <a:r>
              <a:rPr lang="en-US" sz="1600" dirty="0"/>
              <a:t> , YEAR(</a:t>
            </a:r>
            <a:r>
              <a:rPr lang="en-US" sz="1600" dirty="0" err="1"/>
              <a:t>ord_date</a:t>
            </a:r>
            <a:r>
              <a:rPr lang="en-US" sz="16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with rollup;</a:t>
            </a:r>
            <a:endParaRPr lang="en-US" sz="12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93367" y="129183"/>
            <a:ext cx="9859739" cy="56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/>
              <a:t>HW1: joins, aggregations, nested queries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164579" y="5151919"/>
            <a:ext cx="5932779" cy="1326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Our analyze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There are only 3 publishers that have sold books listed in titles table The results shows that each publishers almost sold same amount of books And the total sold per year is decreasing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8623DE2-49BE-4988-807C-591B384C8DF9}"/>
              </a:ext>
            </a:extLst>
          </p:cNvPr>
          <p:cNvSpPr txBox="1">
            <a:spLocks/>
          </p:cNvSpPr>
          <p:nvPr/>
        </p:nvSpPr>
        <p:spPr>
          <a:xfrm>
            <a:off x="172099" y="3817965"/>
            <a:ext cx="5932779" cy="1326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The ROLLUP generates the subtotal row every time the product line changes and the grand total at the end of the result.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F2D902-5EB4-4C28-AD6C-72DC91A5894F}"/>
              </a:ext>
            </a:extLst>
          </p:cNvPr>
          <p:cNvSpPr txBox="1">
            <a:spLocks/>
          </p:cNvSpPr>
          <p:nvPr/>
        </p:nvSpPr>
        <p:spPr>
          <a:xfrm>
            <a:off x="7685896" y="2217625"/>
            <a:ext cx="1678062" cy="414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Code result: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528CB2-E3FE-4CE1-AEBF-4B722FE5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164" y="2745738"/>
            <a:ext cx="4032126" cy="32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0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28" y="695458"/>
            <a:ext cx="10867762" cy="414856"/>
          </a:xfrm>
        </p:spPr>
        <p:txBody>
          <a:bodyPr>
            <a:noAutofit/>
          </a:bodyPr>
          <a:lstStyle/>
          <a:p>
            <a:r>
              <a:rPr lang="en-US" sz="1800" b="1" dirty="0"/>
              <a:t> Q6: List of authors that don't have books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635" y="1554565"/>
            <a:ext cx="7384532" cy="354121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Using </a:t>
            </a:r>
            <a:r>
              <a:rPr lang="en-US" sz="1800" b="1" dirty="0"/>
              <a:t>“is null” 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select *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from authors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left join </a:t>
            </a:r>
            <a:r>
              <a:rPr lang="en-US" sz="1600" dirty="0" err="1"/>
              <a:t>titleauthor</a:t>
            </a:r>
            <a:r>
              <a:rPr lang="en-US" sz="1600" dirty="0"/>
              <a:t> on </a:t>
            </a:r>
            <a:r>
              <a:rPr lang="en-US" sz="1600" dirty="0" err="1"/>
              <a:t>titleauthor.au_id</a:t>
            </a:r>
            <a:r>
              <a:rPr lang="en-US" sz="1600" dirty="0"/>
              <a:t> = </a:t>
            </a:r>
            <a:r>
              <a:rPr lang="en-US" sz="1600" dirty="0" err="1"/>
              <a:t>authors.au_id</a:t>
            </a: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where </a:t>
            </a:r>
            <a:r>
              <a:rPr lang="en-US" sz="1600" dirty="0" err="1"/>
              <a:t>title_id</a:t>
            </a:r>
            <a:r>
              <a:rPr lang="en-US" sz="1600" dirty="0"/>
              <a:t> is null;</a:t>
            </a:r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800" b="1" dirty="0"/>
              <a:t>Optimizing (Subquery instead of join):</a:t>
            </a: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 marL="285750" lvl="1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Using “not in” 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select *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from authors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where </a:t>
            </a:r>
            <a:r>
              <a:rPr lang="en-US" sz="1600" dirty="0" err="1"/>
              <a:t>au_id</a:t>
            </a:r>
            <a:r>
              <a:rPr lang="en-US" sz="1600" dirty="0"/>
              <a:t> not in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	(select </a:t>
            </a:r>
            <a:r>
              <a:rPr lang="en-US" sz="1600" dirty="0" err="1"/>
              <a:t>au_id</a:t>
            </a: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	from </a:t>
            </a:r>
            <a:r>
              <a:rPr lang="en-US" sz="1600" dirty="0" err="1"/>
              <a:t>titleauthor</a:t>
            </a:r>
            <a:r>
              <a:rPr lang="en-US" sz="1600" dirty="0"/>
              <a:t>);</a:t>
            </a:r>
            <a:endParaRPr lang="en-US" sz="12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93367" y="129183"/>
            <a:ext cx="9859739" cy="56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/>
              <a:t>HW1: queries with negated subqueries, joins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HW2: rewriting queries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095999" y="1606384"/>
            <a:ext cx="5932779" cy="1326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Our analyze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There are 4 </a:t>
            </a:r>
            <a:r>
              <a:rPr lang="en-US" dirty="0" err="1"/>
              <a:t>autors</a:t>
            </a:r>
            <a:r>
              <a:rPr lang="en-US" dirty="0"/>
              <a:t> that haven't published any book yet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F2D902-5EB4-4C28-AD6C-72DC91A5894F}"/>
              </a:ext>
            </a:extLst>
          </p:cNvPr>
          <p:cNvSpPr txBox="1">
            <a:spLocks/>
          </p:cNvSpPr>
          <p:nvPr/>
        </p:nvSpPr>
        <p:spPr>
          <a:xfrm>
            <a:off x="1226804" y="4914061"/>
            <a:ext cx="1678062" cy="414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Code result: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CD028-C824-424D-BC44-4F22E136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57" y="5407615"/>
            <a:ext cx="7379198" cy="11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17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180</TotalTime>
  <Words>728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Circuit</vt:lpstr>
      <vt:lpstr>Data Management for Data Science Homework 1 – 2 </vt:lpstr>
      <vt:lpstr>Pubs dataset https://relational.fit.cvut.cz/dataset/Pubs</vt:lpstr>
      <vt:lpstr>PowerPoint Presentation</vt:lpstr>
      <vt:lpstr>Q1-1, Q2-1-1, Q2-1-2: List of publishers that don't have business book</vt:lpstr>
      <vt:lpstr>Q1-2: List of publishers that have published books that have mod in their type</vt:lpstr>
      <vt:lpstr>Q3: Raising the price by 10% for those books have total sale more than 500 Else decreasing by 5%</vt:lpstr>
      <vt:lpstr>Q4: TAX calculation for each book based on total sale If total sale is less than 200 then TAX = 0 If total sale is less than 500 then TAX = (Total sale - 200)*5% If total sale is less than 800 then TAX = 15 + (Total sale - 500)*10% If total sale is less than 1000 then TAX = 45 + (Total sale - 800)*15% else TAX = 75 + (Total sale - 1000)*20%</vt:lpstr>
      <vt:lpstr>Q5: Total Sale of publishers in diffrent years and in overall.</vt:lpstr>
      <vt:lpstr> Q6: List of authors that don't have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for Data Science Homework 1 – 2</dc:title>
  <dc:creator>Windows User</dc:creator>
  <cp:lastModifiedBy>MOSES</cp:lastModifiedBy>
  <cp:revision>24</cp:revision>
  <dcterms:created xsi:type="dcterms:W3CDTF">2020-05-04T12:59:19Z</dcterms:created>
  <dcterms:modified xsi:type="dcterms:W3CDTF">2020-05-04T18:12:31Z</dcterms:modified>
</cp:coreProperties>
</file>