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4" r:id="rId3"/>
    <p:sldId id="257" r:id="rId4"/>
    <p:sldId id="258" r:id="rId5"/>
    <p:sldId id="259" r:id="rId6"/>
    <p:sldId id="260" r:id="rId7"/>
    <p:sldId id="261" r:id="rId8"/>
    <p:sldId id="262" r:id="rId9"/>
    <p:sldId id="264" r:id="rId10"/>
    <p:sldId id="265" r:id="rId11"/>
    <p:sldId id="266" r:id="rId12"/>
    <p:sldId id="268" r:id="rId13"/>
    <p:sldId id="269" r:id="rId14"/>
    <p:sldId id="272" r:id="rId15"/>
    <p:sldId id="273"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SES" initials="M" lastIdx="1" clrIdx="0">
    <p:extLst>
      <p:ext uri="{19B8F6BF-5375-455C-9EA6-DF929625EA0E}">
        <p15:presenceInfo xmlns:p15="http://schemas.microsoft.com/office/powerpoint/2012/main" userId="MOS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5226" autoAdjust="0"/>
  </p:normalViewPr>
  <p:slideViewPr>
    <p:cSldViewPr snapToGrid="0">
      <p:cViewPr varScale="1">
        <p:scale>
          <a:sx n="98" d="100"/>
          <a:sy n="98" d="100"/>
        </p:scale>
        <p:origin x="16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5T16:16:13.724" idx="1">
    <p:pos x="-25" y="-2"/>
    <p:text/>
    <p:extLst>
      <p:ext uri="{C676402C-5697-4E1C-873F-D02D1690AC5C}">
        <p15:threadingInfo xmlns:p15="http://schemas.microsoft.com/office/powerpoint/2012/main" timeZoneBias="-27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9100D-456D-4AB4-AA77-053F8FE04AA0}"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3211C-3320-4477-98AB-AD134B808317}" type="slidenum">
              <a:rPr lang="en-US" smtClean="0"/>
              <a:t>‹#›</a:t>
            </a:fld>
            <a:endParaRPr lang="en-US"/>
          </a:p>
        </p:txBody>
      </p:sp>
    </p:spTree>
    <p:extLst>
      <p:ext uri="{BB962C8B-B14F-4D97-AF65-F5344CB8AC3E}">
        <p14:creationId xmlns:p14="http://schemas.microsoft.com/office/powerpoint/2010/main" val="518758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23211C-3320-4477-98AB-AD134B808317}" type="slidenum">
              <a:rPr lang="en-US" smtClean="0"/>
              <a:t>1</a:t>
            </a:fld>
            <a:endParaRPr lang="en-US"/>
          </a:p>
        </p:txBody>
      </p:sp>
    </p:spTree>
    <p:extLst>
      <p:ext uri="{BB962C8B-B14F-4D97-AF65-F5344CB8AC3E}">
        <p14:creationId xmlns:p14="http://schemas.microsoft.com/office/powerpoint/2010/main" val="193686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authors that exist in authors table, but have not published any book yet. The list of these authors can be achieved by this query.</a:t>
            </a:r>
          </a:p>
          <a:p>
            <a:r>
              <a:rPr lang="en-US" dirty="0"/>
              <a:t>To optimize the query we rewrite the query and instead of join we use subquery that should improve the running time.</a:t>
            </a:r>
          </a:p>
        </p:txBody>
      </p:sp>
      <p:sp>
        <p:nvSpPr>
          <p:cNvPr id="4" name="Slide Number Placeholder 3"/>
          <p:cNvSpPr>
            <a:spLocks noGrp="1"/>
          </p:cNvSpPr>
          <p:nvPr>
            <p:ph type="sldNum" sz="quarter" idx="5"/>
          </p:nvPr>
        </p:nvSpPr>
        <p:spPr/>
        <p:txBody>
          <a:bodyPr/>
          <a:lstStyle/>
          <a:p>
            <a:fld id="{1F23211C-3320-4477-98AB-AD134B808317}" type="slidenum">
              <a:rPr lang="en-US" smtClean="0"/>
              <a:t>10</a:t>
            </a:fld>
            <a:endParaRPr lang="en-US"/>
          </a:p>
        </p:txBody>
      </p:sp>
    </p:spTree>
    <p:extLst>
      <p:ext uri="{BB962C8B-B14F-4D97-AF65-F5344CB8AC3E}">
        <p14:creationId xmlns:p14="http://schemas.microsoft.com/office/powerpoint/2010/main" val="2157275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query gives information on number of authors that each book have. We filter those books with more than one author.  </a:t>
            </a:r>
          </a:p>
        </p:txBody>
      </p:sp>
      <p:sp>
        <p:nvSpPr>
          <p:cNvPr id="4" name="Slide Number Placeholder 3"/>
          <p:cNvSpPr>
            <a:spLocks noGrp="1"/>
          </p:cNvSpPr>
          <p:nvPr>
            <p:ph type="sldNum" sz="quarter" idx="5"/>
          </p:nvPr>
        </p:nvSpPr>
        <p:spPr/>
        <p:txBody>
          <a:bodyPr/>
          <a:lstStyle/>
          <a:p>
            <a:fld id="{1F23211C-3320-4477-98AB-AD134B808317}" type="slidenum">
              <a:rPr lang="en-US" smtClean="0"/>
              <a:t>11</a:t>
            </a:fld>
            <a:endParaRPr lang="en-US"/>
          </a:p>
        </p:txBody>
      </p:sp>
    </p:spTree>
    <p:extLst>
      <p:ext uri="{BB962C8B-B14F-4D97-AF65-F5344CB8AC3E}">
        <p14:creationId xmlns:p14="http://schemas.microsoft.com/office/powerpoint/2010/main" val="461512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query changes the price based on several conditions like, state where the publisher is located, total sale, number of authors. Necessary information for different condition are obtained by nested queries. And the difference between this query and the other one (Tax) is that we used “else</a:t>
            </a:r>
            <a:r>
              <a:rPr lang="en-US" baseline="0" dirty="0"/>
              <a:t> case when</a:t>
            </a:r>
            <a:r>
              <a:rPr lang="en-US" dirty="0"/>
              <a:t>” so maybe some results in first subquery appear also in next</a:t>
            </a:r>
            <a:r>
              <a:rPr lang="en-US" baseline="0" dirty="0"/>
              <a:t> ones but we want that to change only once with listed priority.</a:t>
            </a:r>
            <a:endParaRPr lang="en-US" dirty="0"/>
          </a:p>
        </p:txBody>
      </p:sp>
      <p:sp>
        <p:nvSpPr>
          <p:cNvPr id="4" name="Slide Number Placeholder 3"/>
          <p:cNvSpPr>
            <a:spLocks noGrp="1"/>
          </p:cNvSpPr>
          <p:nvPr>
            <p:ph type="sldNum" sz="quarter" idx="5"/>
          </p:nvPr>
        </p:nvSpPr>
        <p:spPr/>
        <p:txBody>
          <a:bodyPr/>
          <a:lstStyle/>
          <a:p>
            <a:fld id="{1F23211C-3320-4477-98AB-AD134B808317}" type="slidenum">
              <a:rPr lang="en-US" smtClean="0"/>
              <a:t>12</a:t>
            </a:fld>
            <a:endParaRPr lang="en-US"/>
          </a:p>
        </p:txBody>
      </p:sp>
    </p:spTree>
    <p:extLst>
      <p:ext uri="{BB962C8B-B14F-4D97-AF65-F5344CB8AC3E}">
        <p14:creationId xmlns:p14="http://schemas.microsoft.com/office/powerpoint/2010/main" val="155607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there are several subqueries for each condition, we put the subqueries in different views to make the code neat and improve the performance. </a:t>
            </a:r>
          </a:p>
        </p:txBody>
      </p:sp>
      <p:sp>
        <p:nvSpPr>
          <p:cNvPr id="4" name="Slide Number Placeholder 3"/>
          <p:cNvSpPr>
            <a:spLocks noGrp="1"/>
          </p:cNvSpPr>
          <p:nvPr>
            <p:ph type="sldNum" sz="quarter" idx="5"/>
          </p:nvPr>
        </p:nvSpPr>
        <p:spPr/>
        <p:txBody>
          <a:bodyPr/>
          <a:lstStyle/>
          <a:p>
            <a:fld id="{1F23211C-3320-4477-98AB-AD134B808317}" type="slidenum">
              <a:rPr lang="en-US" smtClean="0"/>
              <a:t>13</a:t>
            </a:fld>
            <a:endParaRPr lang="en-US"/>
          </a:p>
        </p:txBody>
      </p:sp>
    </p:spTree>
    <p:extLst>
      <p:ext uri="{BB962C8B-B14F-4D97-AF65-F5344CB8AC3E}">
        <p14:creationId xmlns:p14="http://schemas.microsoft.com/office/powerpoint/2010/main" val="93343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we frequently fetch queries that need the information about the direct manager of the employees (boss), So it’s better to keep this information in the employee table rather than running a query when it is needed. Also the values in column </a:t>
            </a:r>
            <a:r>
              <a:rPr lang="en-US" dirty="0" err="1"/>
              <a:t>hire_date</a:t>
            </a:r>
            <a:r>
              <a:rPr lang="en-US" dirty="0"/>
              <a:t> are more accurate than they must be. So we only keep the hire date and drop the hire time.</a:t>
            </a:r>
          </a:p>
        </p:txBody>
      </p:sp>
      <p:sp>
        <p:nvSpPr>
          <p:cNvPr id="4" name="Slide Number Placeholder 3"/>
          <p:cNvSpPr>
            <a:spLocks noGrp="1"/>
          </p:cNvSpPr>
          <p:nvPr>
            <p:ph type="sldNum" sz="quarter" idx="5"/>
          </p:nvPr>
        </p:nvSpPr>
        <p:spPr/>
        <p:txBody>
          <a:bodyPr/>
          <a:lstStyle/>
          <a:p>
            <a:fld id="{1F23211C-3320-4477-98AB-AD134B808317}" type="slidenum">
              <a:rPr lang="en-US" smtClean="0"/>
              <a:t>14</a:t>
            </a:fld>
            <a:endParaRPr lang="en-US"/>
          </a:p>
        </p:txBody>
      </p:sp>
    </p:spTree>
    <p:extLst>
      <p:ext uri="{BB962C8B-B14F-4D97-AF65-F5344CB8AC3E}">
        <p14:creationId xmlns:p14="http://schemas.microsoft.com/office/powerpoint/2010/main" val="965453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suppose that jobs table is not well-</a:t>
            </a:r>
            <a:r>
              <a:rPr lang="en-US" dirty="0" err="1"/>
              <a:t>disgned</a:t>
            </a:r>
            <a:r>
              <a:rPr lang="en-US" dirty="0"/>
              <a:t>. We migrate the data in jobs table into </a:t>
            </a:r>
            <a:r>
              <a:rPr lang="en-US" dirty="0" err="1"/>
              <a:t>JobR</a:t>
            </a:r>
            <a:r>
              <a:rPr lang="en-US" dirty="0"/>
              <a:t> table and add constrain on values on creation of the table.</a:t>
            </a:r>
          </a:p>
        </p:txBody>
      </p:sp>
      <p:sp>
        <p:nvSpPr>
          <p:cNvPr id="4" name="Slide Number Placeholder 3"/>
          <p:cNvSpPr>
            <a:spLocks noGrp="1"/>
          </p:cNvSpPr>
          <p:nvPr>
            <p:ph type="sldNum" sz="quarter" idx="5"/>
          </p:nvPr>
        </p:nvSpPr>
        <p:spPr/>
        <p:txBody>
          <a:bodyPr/>
          <a:lstStyle/>
          <a:p>
            <a:fld id="{1F23211C-3320-4477-98AB-AD134B808317}" type="slidenum">
              <a:rPr lang="en-US" smtClean="0"/>
              <a:t>15</a:t>
            </a:fld>
            <a:endParaRPr lang="en-US"/>
          </a:p>
        </p:txBody>
      </p:sp>
    </p:spTree>
    <p:extLst>
      <p:ext uri="{BB962C8B-B14F-4D97-AF65-F5344CB8AC3E}">
        <p14:creationId xmlns:p14="http://schemas.microsoft.com/office/powerpoint/2010/main" val="2405404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23211C-3320-4477-98AB-AD134B808317}" type="slidenum">
              <a:rPr lang="en-US" smtClean="0"/>
              <a:t>16</a:t>
            </a:fld>
            <a:endParaRPr lang="en-US"/>
          </a:p>
        </p:txBody>
      </p:sp>
    </p:spTree>
    <p:extLst>
      <p:ext uri="{BB962C8B-B14F-4D97-AF65-F5344CB8AC3E}">
        <p14:creationId xmlns:p14="http://schemas.microsoft.com/office/powerpoint/2010/main" val="382264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prepared 13 queries for both HW1 and HW2. In total there are 23 queries, some of them have the same meaning, but different syntax in order to make comparison between optimized queries and lets say not-optimized queries.</a:t>
            </a:r>
          </a:p>
          <a:p>
            <a:r>
              <a:rPr lang="en-US" dirty="0"/>
              <a:t>The data set is about books have been sold. It has 11 tables.</a:t>
            </a:r>
          </a:p>
        </p:txBody>
      </p:sp>
      <p:sp>
        <p:nvSpPr>
          <p:cNvPr id="4" name="Slide Number Placeholder 3"/>
          <p:cNvSpPr>
            <a:spLocks noGrp="1"/>
          </p:cNvSpPr>
          <p:nvPr>
            <p:ph type="sldNum" sz="quarter" idx="5"/>
          </p:nvPr>
        </p:nvSpPr>
        <p:spPr/>
        <p:txBody>
          <a:bodyPr/>
          <a:lstStyle/>
          <a:p>
            <a:fld id="{1F23211C-3320-4477-98AB-AD134B808317}" type="slidenum">
              <a:rPr lang="en-US" smtClean="0"/>
              <a:t>2</a:t>
            </a:fld>
            <a:endParaRPr lang="en-US"/>
          </a:p>
        </p:txBody>
      </p:sp>
    </p:spTree>
    <p:extLst>
      <p:ext uri="{BB962C8B-B14F-4D97-AF65-F5344CB8AC3E}">
        <p14:creationId xmlns:p14="http://schemas.microsoft.com/office/powerpoint/2010/main" val="77618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Titles is the target table, which store information about different books, which is connected to sales table directly and discounts and stores indirectly keep monetary information of the books sales. Books might have more than 1 authors that causes having </a:t>
            </a:r>
            <a:r>
              <a:rPr lang="en-US" dirty="0" err="1"/>
              <a:t>titleauthor</a:t>
            </a:r>
            <a:r>
              <a:rPr lang="en-US" dirty="0"/>
              <a:t> table which connects titles table and authors table. Also publisher, employee and jobs information are stored in separate tables interconnectedly. </a:t>
            </a:r>
          </a:p>
        </p:txBody>
      </p:sp>
      <p:sp>
        <p:nvSpPr>
          <p:cNvPr id="4" name="Slide Number Placeholder 3"/>
          <p:cNvSpPr>
            <a:spLocks noGrp="1"/>
          </p:cNvSpPr>
          <p:nvPr>
            <p:ph type="sldNum" sz="quarter" idx="5"/>
          </p:nvPr>
        </p:nvSpPr>
        <p:spPr/>
        <p:txBody>
          <a:bodyPr/>
          <a:lstStyle/>
          <a:p>
            <a:fld id="{1F23211C-3320-4477-98AB-AD134B808317}" type="slidenum">
              <a:rPr lang="en-US" smtClean="0"/>
              <a:t>3</a:t>
            </a:fld>
            <a:endParaRPr lang="en-US"/>
          </a:p>
        </p:txBody>
      </p:sp>
    </p:spTree>
    <p:extLst>
      <p:ext uri="{BB962C8B-B14F-4D97-AF65-F5344CB8AC3E}">
        <p14:creationId xmlns:p14="http://schemas.microsoft.com/office/powerpoint/2010/main" val="227035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total, there are 64 columns and 255 records wrapped up in 11 tables. Data types are numeric, string and datetime and missing values appear in some columns.</a:t>
            </a:r>
          </a:p>
        </p:txBody>
      </p:sp>
      <p:sp>
        <p:nvSpPr>
          <p:cNvPr id="4" name="Slide Number Placeholder 3"/>
          <p:cNvSpPr>
            <a:spLocks noGrp="1"/>
          </p:cNvSpPr>
          <p:nvPr>
            <p:ph type="sldNum" sz="quarter" idx="5"/>
          </p:nvPr>
        </p:nvSpPr>
        <p:spPr/>
        <p:txBody>
          <a:bodyPr/>
          <a:lstStyle/>
          <a:p>
            <a:fld id="{1F23211C-3320-4477-98AB-AD134B808317}" type="slidenum">
              <a:rPr lang="en-US" smtClean="0"/>
              <a:t>4</a:t>
            </a:fld>
            <a:endParaRPr lang="en-US"/>
          </a:p>
        </p:txBody>
      </p:sp>
    </p:spTree>
    <p:extLst>
      <p:ext uri="{BB962C8B-B14F-4D97-AF65-F5344CB8AC3E}">
        <p14:creationId xmlns:p14="http://schemas.microsoft.com/office/powerpoint/2010/main" val="4185580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queries appears in both HW1 and 2 which has the same meaning</a:t>
            </a:r>
          </a:p>
          <a:p>
            <a:r>
              <a:rPr lang="en-US" dirty="0"/>
              <a:t>It leverages nested queries, negated subqueries and also view and indexing for enhancing the running time.</a:t>
            </a:r>
          </a:p>
          <a:p>
            <a:r>
              <a:rPr lang="en-US" dirty="0"/>
              <a:t>The query reports on list of publishers that don’t have business book. First we extract only those publishers that have published at least a book and then among them select ones that have never published business books.</a:t>
            </a:r>
          </a:p>
        </p:txBody>
      </p:sp>
      <p:sp>
        <p:nvSpPr>
          <p:cNvPr id="4" name="Slide Number Placeholder 3"/>
          <p:cNvSpPr>
            <a:spLocks noGrp="1"/>
          </p:cNvSpPr>
          <p:nvPr>
            <p:ph type="sldNum" sz="quarter" idx="5"/>
          </p:nvPr>
        </p:nvSpPr>
        <p:spPr/>
        <p:txBody>
          <a:bodyPr/>
          <a:lstStyle/>
          <a:p>
            <a:fld id="{1F23211C-3320-4477-98AB-AD134B808317}" type="slidenum">
              <a:rPr lang="en-US" smtClean="0"/>
              <a:t>5</a:t>
            </a:fld>
            <a:endParaRPr lang="en-US"/>
          </a:p>
        </p:txBody>
      </p:sp>
    </p:spTree>
    <p:extLst>
      <p:ext uri="{BB962C8B-B14F-4D97-AF65-F5344CB8AC3E}">
        <p14:creationId xmlns:p14="http://schemas.microsoft.com/office/powerpoint/2010/main" val="2602105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query is about make a list of books which have the word “mod” in their type.</a:t>
            </a:r>
          </a:p>
          <a:p>
            <a:r>
              <a:rPr lang="en-US" dirty="0"/>
              <a:t>To do so, we use “exists” and “like” syntax combined with subquery to output the list. mostly the publisher in the USA have published books of type %mod% </a:t>
            </a:r>
          </a:p>
        </p:txBody>
      </p:sp>
      <p:sp>
        <p:nvSpPr>
          <p:cNvPr id="4" name="Slide Number Placeholder 3"/>
          <p:cNvSpPr>
            <a:spLocks noGrp="1"/>
          </p:cNvSpPr>
          <p:nvPr>
            <p:ph type="sldNum" sz="quarter" idx="5"/>
          </p:nvPr>
        </p:nvSpPr>
        <p:spPr/>
        <p:txBody>
          <a:bodyPr/>
          <a:lstStyle/>
          <a:p>
            <a:fld id="{1F23211C-3320-4477-98AB-AD134B808317}" type="slidenum">
              <a:rPr lang="en-US" smtClean="0"/>
              <a:t>6</a:t>
            </a:fld>
            <a:endParaRPr lang="en-US"/>
          </a:p>
        </p:txBody>
      </p:sp>
    </p:spTree>
    <p:extLst>
      <p:ext uri="{BB962C8B-B14F-4D97-AF65-F5344CB8AC3E}">
        <p14:creationId xmlns:p14="http://schemas.microsoft.com/office/powerpoint/2010/main" val="1346605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query is applying pricing procedure in order to raise the price of more popular books and decrease the price of less popular.</a:t>
            </a:r>
          </a:p>
          <a:p>
            <a:r>
              <a:rPr lang="en-US" dirty="0"/>
              <a:t>“Case when” combined with a nested query that has “having” in used to put condition on total sale.</a:t>
            </a:r>
          </a:p>
        </p:txBody>
      </p:sp>
      <p:sp>
        <p:nvSpPr>
          <p:cNvPr id="4" name="Slide Number Placeholder 3"/>
          <p:cNvSpPr>
            <a:spLocks noGrp="1"/>
          </p:cNvSpPr>
          <p:nvPr>
            <p:ph type="sldNum" sz="quarter" idx="5"/>
          </p:nvPr>
        </p:nvSpPr>
        <p:spPr/>
        <p:txBody>
          <a:bodyPr/>
          <a:lstStyle/>
          <a:p>
            <a:fld id="{1F23211C-3320-4477-98AB-AD134B808317}" type="slidenum">
              <a:rPr lang="en-US" smtClean="0"/>
              <a:t>7</a:t>
            </a:fld>
            <a:endParaRPr lang="en-US"/>
          </a:p>
        </p:txBody>
      </p:sp>
    </p:spTree>
    <p:extLst>
      <p:ext uri="{BB962C8B-B14F-4D97-AF65-F5344CB8AC3E}">
        <p14:creationId xmlns:p14="http://schemas.microsoft.com/office/powerpoint/2010/main" val="284048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aim of this query is to calculate the tax. We assume that those books with higher total sale have to pay tax with higher rate. To calculate the total sale of each book a </a:t>
            </a:r>
            <a:r>
              <a:rPr lang="en-US" dirty="0" err="1"/>
              <a:t>drived</a:t>
            </a:r>
            <a:r>
              <a:rPr lang="en-US" dirty="0"/>
              <a:t> query is implemented that will be deleted automatically after running this </a:t>
            </a:r>
            <a:r>
              <a:rPr lang="en-US" dirty="0" err="1"/>
              <a:t>querry</a:t>
            </a:r>
            <a:r>
              <a:rPr lang="en-US" dirty="0"/>
              <a:t>. </a:t>
            </a:r>
          </a:p>
        </p:txBody>
      </p:sp>
      <p:sp>
        <p:nvSpPr>
          <p:cNvPr id="4" name="Slide Number Placeholder 3"/>
          <p:cNvSpPr>
            <a:spLocks noGrp="1"/>
          </p:cNvSpPr>
          <p:nvPr>
            <p:ph type="sldNum" sz="quarter" idx="5"/>
          </p:nvPr>
        </p:nvSpPr>
        <p:spPr/>
        <p:txBody>
          <a:bodyPr/>
          <a:lstStyle/>
          <a:p>
            <a:fld id="{1F23211C-3320-4477-98AB-AD134B808317}" type="slidenum">
              <a:rPr lang="en-US" smtClean="0"/>
              <a:t>8</a:t>
            </a:fld>
            <a:endParaRPr lang="en-US"/>
          </a:p>
        </p:txBody>
      </p:sp>
    </p:spTree>
    <p:extLst>
      <p:ext uri="{BB962C8B-B14F-4D97-AF65-F5344CB8AC3E}">
        <p14:creationId xmlns:p14="http://schemas.microsoft.com/office/powerpoint/2010/main" val="3760501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query is about annual sales of publishers in different years and in total. Not only group by </a:t>
            </a:r>
            <a:r>
              <a:rPr lang="en-US" dirty="0" err="1"/>
              <a:t>pub_name</a:t>
            </a:r>
            <a:r>
              <a:rPr lang="en-US" dirty="0"/>
              <a:t> and YEAR gives us the total sale for each publisher on different year, but also using rollup adds information on total sale for each publisher on whole years and total sale of all publishers. It can be witnessed that the total sale has a downward trend respect to the years.</a:t>
            </a:r>
          </a:p>
        </p:txBody>
      </p:sp>
      <p:sp>
        <p:nvSpPr>
          <p:cNvPr id="4" name="Slide Number Placeholder 3"/>
          <p:cNvSpPr>
            <a:spLocks noGrp="1"/>
          </p:cNvSpPr>
          <p:nvPr>
            <p:ph type="sldNum" sz="quarter" idx="5"/>
          </p:nvPr>
        </p:nvSpPr>
        <p:spPr/>
        <p:txBody>
          <a:bodyPr/>
          <a:lstStyle/>
          <a:p>
            <a:fld id="{1F23211C-3320-4477-98AB-AD134B808317}" type="slidenum">
              <a:rPr lang="en-US" smtClean="0"/>
              <a:t>9</a:t>
            </a:fld>
            <a:endParaRPr lang="en-US"/>
          </a:p>
        </p:txBody>
      </p:sp>
    </p:spTree>
    <p:extLst>
      <p:ext uri="{BB962C8B-B14F-4D97-AF65-F5344CB8AC3E}">
        <p14:creationId xmlns:p14="http://schemas.microsoft.com/office/powerpoint/2010/main" val="1899580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1684" y="1122363"/>
            <a:ext cx="8603087" cy="2387600"/>
          </a:xfrm>
        </p:spPr>
        <p:txBody>
          <a:bodyPr>
            <a:normAutofit/>
          </a:bodyPr>
          <a:lstStyle/>
          <a:p>
            <a:r>
              <a:rPr lang="en-US" dirty="0"/>
              <a:t>Data Management for Data Science</a:t>
            </a:r>
            <a:br>
              <a:rPr lang="en-US" dirty="0"/>
            </a:br>
            <a:r>
              <a:rPr lang="en-US" sz="1100" dirty="0"/>
              <a:t>Homework 1 – 2</a:t>
            </a:r>
            <a:br>
              <a:rPr lang="en-US" dirty="0"/>
            </a:br>
            <a:endParaRPr lang="en-US" dirty="0"/>
          </a:p>
        </p:txBody>
      </p:sp>
      <p:sp>
        <p:nvSpPr>
          <p:cNvPr id="3" name="Subtitle 2"/>
          <p:cNvSpPr>
            <a:spLocks noGrp="1"/>
          </p:cNvSpPr>
          <p:nvPr>
            <p:ph type="subTitle" idx="1"/>
          </p:nvPr>
        </p:nvSpPr>
        <p:spPr>
          <a:xfrm>
            <a:off x="2691684" y="3808099"/>
            <a:ext cx="5227198" cy="2264227"/>
          </a:xfrm>
        </p:spPr>
        <p:txBody>
          <a:bodyPr>
            <a:normAutofit/>
          </a:bodyPr>
          <a:lstStyle/>
          <a:p>
            <a:r>
              <a:rPr lang="en-US" sz="1200" dirty="0">
                <a:cs typeface="Times New Roman" panose="02020603050405020304" pitchFamily="18" charset="0"/>
              </a:rPr>
              <a:t>Teachers: 	Prof. </a:t>
            </a:r>
            <a:r>
              <a:rPr lang="en-US" sz="1200" dirty="0" err="1"/>
              <a:t>Lembo</a:t>
            </a:r>
            <a:r>
              <a:rPr lang="en-US" sz="1200" dirty="0"/>
              <a:t> Domenico </a:t>
            </a:r>
          </a:p>
          <a:p>
            <a:r>
              <a:rPr lang="en-US" sz="1200" dirty="0">
                <a:cs typeface="Times New Roman" panose="02020603050405020304" pitchFamily="18" charset="0"/>
              </a:rPr>
              <a:t>                 	Prof. </a:t>
            </a:r>
            <a:r>
              <a:rPr lang="en-US" sz="1200" dirty="0" err="1"/>
              <a:t>Rosati</a:t>
            </a:r>
            <a:r>
              <a:rPr lang="en-US" sz="1200" dirty="0"/>
              <a:t> Riccardo</a:t>
            </a:r>
          </a:p>
          <a:p>
            <a:endParaRPr lang="en-US" sz="1200" dirty="0">
              <a:cs typeface="Times New Roman" panose="02020603050405020304" pitchFamily="18" charset="0"/>
            </a:endParaRPr>
          </a:p>
          <a:p>
            <a:r>
              <a:rPr lang="en-US" sz="1200" dirty="0">
                <a:cs typeface="Times New Roman" panose="02020603050405020304" pitchFamily="18" charset="0"/>
              </a:rPr>
              <a:t>Providers: 	</a:t>
            </a:r>
            <a:r>
              <a:rPr lang="en-US" sz="1200" dirty="0" err="1">
                <a:cs typeface="Times New Roman" panose="02020603050405020304" pitchFamily="18" charset="0"/>
              </a:rPr>
              <a:t>Melika</a:t>
            </a:r>
            <a:r>
              <a:rPr lang="en-US" sz="1200" dirty="0">
                <a:cs typeface="Times New Roman" panose="02020603050405020304" pitchFamily="18" charset="0"/>
              </a:rPr>
              <a:t> Sadat </a:t>
            </a:r>
            <a:r>
              <a:rPr lang="en-US" sz="1200" dirty="0" err="1">
                <a:cs typeface="Times New Roman" panose="02020603050405020304" pitchFamily="18" charset="0"/>
              </a:rPr>
              <a:t>Parpinchi</a:t>
            </a:r>
            <a:r>
              <a:rPr lang="en-US" sz="1200" dirty="0">
                <a:cs typeface="Times New Roman" panose="02020603050405020304" pitchFamily="18" charset="0"/>
              </a:rPr>
              <a:t> 1880156 </a:t>
            </a:r>
          </a:p>
          <a:p>
            <a:r>
              <a:rPr lang="en-US" sz="1200" dirty="0">
                <a:cs typeface="Times New Roman" panose="02020603050405020304" pitchFamily="18" charset="0"/>
              </a:rPr>
              <a:t>	</a:t>
            </a:r>
            <a:r>
              <a:rPr lang="en-US" sz="1200" dirty="0" err="1">
                <a:cs typeface="Times New Roman" panose="02020603050405020304" pitchFamily="18" charset="0"/>
              </a:rPr>
              <a:t>MousaAlreza</a:t>
            </a:r>
            <a:r>
              <a:rPr lang="en-US" sz="1200" dirty="0">
                <a:cs typeface="Times New Roman" panose="02020603050405020304" pitchFamily="18" charset="0"/>
              </a:rPr>
              <a:t> </a:t>
            </a:r>
            <a:r>
              <a:rPr lang="en-US" sz="1200" dirty="0" err="1">
                <a:cs typeface="Times New Roman" panose="02020603050405020304" pitchFamily="18" charset="0"/>
              </a:rPr>
              <a:t>dastmard</a:t>
            </a:r>
            <a:r>
              <a:rPr lang="en-US" sz="1200" dirty="0">
                <a:cs typeface="Times New Roman" panose="02020603050405020304" pitchFamily="18" charset="0"/>
              </a:rPr>
              <a:t> 1852433</a:t>
            </a:r>
          </a:p>
          <a:p>
            <a:r>
              <a:rPr lang="en-US" sz="1200" dirty="0">
                <a:cs typeface="Times New Roman" panose="02020603050405020304" pitchFamily="18" charset="0"/>
              </a:rPr>
              <a:t>                   </a:t>
            </a:r>
          </a:p>
          <a:p>
            <a:endParaRPr lang="en-US" dirty="0"/>
          </a:p>
        </p:txBody>
      </p:sp>
    </p:spTree>
    <p:extLst>
      <p:ext uri="{BB962C8B-B14F-4D97-AF65-F5344CB8AC3E}">
        <p14:creationId xmlns:p14="http://schemas.microsoft.com/office/powerpoint/2010/main" val="2805904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407" y="827810"/>
            <a:ext cx="10867762" cy="414856"/>
          </a:xfrm>
        </p:spPr>
        <p:txBody>
          <a:bodyPr>
            <a:noAutofit/>
          </a:bodyPr>
          <a:lstStyle/>
          <a:p>
            <a:r>
              <a:rPr lang="en-US" sz="2000" b="1" dirty="0"/>
              <a:t> Q1-6-1, Q1-6-2: List of authors that don't have books</a:t>
            </a:r>
          </a:p>
        </p:txBody>
      </p:sp>
      <p:sp>
        <p:nvSpPr>
          <p:cNvPr id="4" name="Text Placeholder 3"/>
          <p:cNvSpPr>
            <a:spLocks noGrp="1"/>
          </p:cNvSpPr>
          <p:nvPr>
            <p:ph type="body" sz="half" idx="2"/>
          </p:nvPr>
        </p:nvSpPr>
        <p:spPr>
          <a:xfrm>
            <a:off x="1226804" y="1622898"/>
            <a:ext cx="8678549" cy="2445704"/>
          </a:xfrm>
        </p:spPr>
        <p:txBody>
          <a:bodyPr numCol="2">
            <a:noAutofit/>
          </a:bodyPr>
          <a:lstStyle/>
          <a:p>
            <a:pPr marL="285750" indent="-285750">
              <a:spcBef>
                <a:spcPts val="0"/>
              </a:spcBef>
              <a:buFont typeface="Wingdings" panose="05000000000000000000" pitchFamily="2" charset="2"/>
              <a:buChar char="ü"/>
            </a:pPr>
            <a:r>
              <a:rPr lang="en-US" sz="1800" dirty="0"/>
              <a:t>Using </a:t>
            </a:r>
            <a:r>
              <a:rPr lang="en-US" sz="1800" b="1" dirty="0"/>
              <a:t>“is null” :</a:t>
            </a:r>
          </a:p>
          <a:p>
            <a:pPr lvl="1">
              <a:spcBef>
                <a:spcPts val="0"/>
              </a:spcBef>
            </a:pPr>
            <a:r>
              <a:rPr lang="en-US" sz="1600" dirty="0"/>
              <a:t>select * </a:t>
            </a:r>
          </a:p>
          <a:p>
            <a:pPr lvl="1">
              <a:spcBef>
                <a:spcPts val="0"/>
              </a:spcBef>
            </a:pPr>
            <a:r>
              <a:rPr lang="en-US" sz="1600" dirty="0"/>
              <a:t>from authors </a:t>
            </a:r>
          </a:p>
          <a:p>
            <a:pPr lvl="1">
              <a:spcBef>
                <a:spcPts val="0"/>
              </a:spcBef>
            </a:pPr>
            <a:r>
              <a:rPr lang="en-US" sz="1600" dirty="0"/>
              <a:t>left join </a:t>
            </a:r>
            <a:r>
              <a:rPr lang="en-US" sz="1600" dirty="0" err="1"/>
              <a:t>titleauthor</a:t>
            </a:r>
            <a:r>
              <a:rPr lang="en-US" sz="1600" dirty="0"/>
              <a:t> on </a:t>
            </a:r>
            <a:r>
              <a:rPr lang="en-US" sz="1600" dirty="0" err="1"/>
              <a:t>titleauthor.au_id</a:t>
            </a:r>
            <a:r>
              <a:rPr lang="en-US" sz="1600" dirty="0"/>
              <a:t> = </a:t>
            </a:r>
            <a:r>
              <a:rPr lang="en-US" sz="1600" dirty="0" err="1"/>
              <a:t>authors.au_id</a:t>
            </a:r>
            <a:r>
              <a:rPr lang="en-US" sz="1600" dirty="0"/>
              <a:t> </a:t>
            </a:r>
          </a:p>
          <a:p>
            <a:pPr lvl="1">
              <a:spcBef>
                <a:spcPts val="0"/>
              </a:spcBef>
            </a:pPr>
            <a:r>
              <a:rPr lang="en-US" sz="1600" dirty="0"/>
              <a:t>where </a:t>
            </a:r>
            <a:r>
              <a:rPr lang="en-US" sz="1600" dirty="0" err="1"/>
              <a:t>title_id</a:t>
            </a:r>
            <a:r>
              <a:rPr lang="en-US" sz="1600" dirty="0"/>
              <a:t> is null;</a:t>
            </a:r>
          </a:p>
          <a:p>
            <a:pPr lvl="1">
              <a:spcBef>
                <a:spcPts val="0"/>
              </a:spcBef>
            </a:pPr>
            <a:endParaRPr lang="en-US" sz="1600" dirty="0"/>
          </a:p>
          <a:p>
            <a:pPr lvl="1">
              <a:spcBef>
                <a:spcPts val="0"/>
              </a:spcBef>
            </a:pPr>
            <a:endParaRPr lang="en-US" sz="1600" dirty="0"/>
          </a:p>
          <a:p>
            <a:pPr lvl="1">
              <a:spcBef>
                <a:spcPts val="0"/>
              </a:spcBef>
            </a:pPr>
            <a:endParaRPr lang="en-US" sz="1600" dirty="0"/>
          </a:p>
          <a:p>
            <a:pPr>
              <a:spcBef>
                <a:spcPts val="0"/>
              </a:spcBef>
            </a:pPr>
            <a:r>
              <a:rPr lang="en-US" sz="1800" b="1" dirty="0"/>
              <a:t>Optimizing (Subquery instead of join):</a:t>
            </a:r>
            <a:endParaRPr lang="en-US" dirty="0"/>
          </a:p>
          <a:p>
            <a:pPr lvl="1">
              <a:spcBef>
                <a:spcPts val="0"/>
              </a:spcBef>
            </a:pPr>
            <a:endParaRPr lang="en-US" sz="1600" dirty="0"/>
          </a:p>
          <a:p>
            <a:pPr marL="285750" lvl="1" indent="-285750">
              <a:spcBef>
                <a:spcPts val="0"/>
              </a:spcBef>
              <a:buFont typeface="Wingdings" panose="05000000000000000000" pitchFamily="2" charset="2"/>
              <a:buChar char="ü"/>
            </a:pPr>
            <a:r>
              <a:rPr lang="en-US" sz="1800" dirty="0"/>
              <a:t>Using “not in” :</a:t>
            </a:r>
          </a:p>
          <a:p>
            <a:pPr lvl="1">
              <a:spcBef>
                <a:spcPts val="0"/>
              </a:spcBef>
            </a:pPr>
            <a:r>
              <a:rPr lang="en-US" sz="1600" dirty="0"/>
              <a:t>select * </a:t>
            </a:r>
          </a:p>
          <a:p>
            <a:pPr lvl="1">
              <a:spcBef>
                <a:spcPts val="0"/>
              </a:spcBef>
            </a:pPr>
            <a:r>
              <a:rPr lang="en-US" sz="1600" dirty="0"/>
              <a:t>from authors </a:t>
            </a:r>
          </a:p>
          <a:p>
            <a:pPr lvl="1">
              <a:spcBef>
                <a:spcPts val="0"/>
              </a:spcBef>
            </a:pPr>
            <a:r>
              <a:rPr lang="en-US" sz="1600" dirty="0"/>
              <a:t>where </a:t>
            </a:r>
            <a:r>
              <a:rPr lang="en-US" sz="1600" dirty="0" err="1"/>
              <a:t>au_id</a:t>
            </a:r>
            <a:r>
              <a:rPr lang="en-US" sz="1600" dirty="0"/>
              <a:t> not in </a:t>
            </a:r>
          </a:p>
          <a:p>
            <a:pPr lvl="1">
              <a:spcBef>
                <a:spcPts val="0"/>
              </a:spcBef>
            </a:pPr>
            <a:r>
              <a:rPr lang="en-US" sz="1600" dirty="0"/>
              <a:t>	(select </a:t>
            </a:r>
            <a:r>
              <a:rPr lang="en-US" sz="1600" dirty="0" err="1"/>
              <a:t>au_id</a:t>
            </a:r>
            <a:r>
              <a:rPr lang="en-US" sz="1600" dirty="0"/>
              <a:t> </a:t>
            </a:r>
          </a:p>
          <a:p>
            <a:pPr lvl="1">
              <a:spcBef>
                <a:spcPts val="0"/>
              </a:spcBef>
            </a:pPr>
            <a:r>
              <a:rPr lang="en-US" sz="1600" dirty="0"/>
              <a:t>	from </a:t>
            </a:r>
            <a:r>
              <a:rPr lang="en-US" sz="1600" dirty="0" err="1"/>
              <a:t>titleauthor</a:t>
            </a:r>
            <a:r>
              <a:rPr lang="en-US" sz="1600" dirty="0"/>
              <a:t>);</a:t>
            </a:r>
            <a:endParaRPr lang="en-US" sz="1200" dirty="0"/>
          </a:p>
        </p:txBody>
      </p:sp>
      <p:sp>
        <p:nvSpPr>
          <p:cNvPr id="5"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queries with negated subqueries, joins</a:t>
            </a:r>
          </a:p>
          <a:p>
            <a:pPr>
              <a:spcBef>
                <a:spcPts val="0"/>
              </a:spcBef>
            </a:pPr>
            <a:r>
              <a:rPr lang="en-US" sz="1200" dirty="0"/>
              <a:t>HW2: rewriting queries</a:t>
            </a:r>
          </a:p>
          <a:p>
            <a:pPr>
              <a:spcBef>
                <a:spcPts val="0"/>
              </a:spcBef>
            </a:pPr>
            <a:endParaRPr lang="en-US" sz="1200" dirty="0"/>
          </a:p>
        </p:txBody>
      </p:sp>
      <p:sp>
        <p:nvSpPr>
          <p:cNvPr id="11" name="Text Placeholder 3"/>
          <p:cNvSpPr txBox="1">
            <a:spLocks/>
          </p:cNvSpPr>
          <p:nvPr/>
        </p:nvSpPr>
        <p:spPr>
          <a:xfrm>
            <a:off x="9086726" y="2398340"/>
            <a:ext cx="2414108" cy="1503959"/>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There are 4 authors that haven't published any book yet</a:t>
            </a:r>
          </a:p>
        </p:txBody>
      </p:sp>
      <p:sp>
        <p:nvSpPr>
          <p:cNvPr id="12" name="Title 1">
            <a:extLst>
              <a:ext uri="{FF2B5EF4-FFF2-40B4-BE49-F238E27FC236}">
                <a16:creationId xmlns:a16="http://schemas.microsoft.com/office/drawing/2014/main" id="{08F2D902-5EB4-4C28-AD6C-72DC91A5894F}"/>
              </a:ext>
            </a:extLst>
          </p:cNvPr>
          <p:cNvSpPr txBox="1">
            <a:spLocks/>
          </p:cNvSpPr>
          <p:nvPr/>
        </p:nvSpPr>
        <p:spPr>
          <a:xfrm>
            <a:off x="1226804" y="3902299"/>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pic>
        <p:nvPicPr>
          <p:cNvPr id="3" name="Picture 2">
            <a:extLst>
              <a:ext uri="{FF2B5EF4-FFF2-40B4-BE49-F238E27FC236}">
                <a16:creationId xmlns:a16="http://schemas.microsoft.com/office/drawing/2014/main" id="{9AFCD028-C824-424D-BC44-4F22E1366D66}"/>
              </a:ext>
            </a:extLst>
          </p:cNvPr>
          <p:cNvPicPr>
            <a:picLocks noChangeAspect="1"/>
          </p:cNvPicPr>
          <p:nvPr/>
        </p:nvPicPr>
        <p:blipFill>
          <a:blip r:embed="rId3"/>
          <a:stretch>
            <a:fillRect/>
          </a:stretch>
        </p:blipFill>
        <p:spPr>
          <a:xfrm>
            <a:off x="1293367" y="4615810"/>
            <a:ext cx="9869847" cy="1565889"/>
          </a:xfrm>
          <a:prstGeom prst="rect">
            <a:avLst/>
          </a:prstGeom>
        </p:spPr>
      </p:pic>
    </p:spTree>
    <p:extLst>
      <p:ext uri="{BB962C8B-B14F-4D97-AF65-F5344CB8AC3E}">
        <p14:creationId xmlns:p14="http://schemas.microsoft.com/office/powerpoint/2010/main" val="384991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825" y="788560"/>
            <a:ext cx="3856037" cy="987355"/>
          </a:xfrm>
        </p:spPr>
        <p:txBody>
          <a:bodyPr>
            <a:normAutofit/>
          </a:bodyPr>
          <a:lstStyle/>
          <a:p>
            <a:r>
              <a:rPr lang="en-US" sz="2000" b="1" dirty="0"/>
              <a:t>Q1-7: List of books that have at least 2 authors in ascend order</a:t>
            </a:r>
          </a:p>
        </p:txBody>
      </p:sp>
      <p:sp>
        <p:nvSpPr>
          <p:cNvPr id="4" name="Text Placeholder 3"/>
          <p:cNvSpPr>
            <a:spLocks noGrp="1"/>
          </p:cNvSpPr>
          <p:nvPr>
            <p:ph type="body" sz="half" idx="2"/>
          </p:nvPr>
        </p:nvSpPr>
        <p:spPr>
          <a:xfrm>
            <a:off x="546614" y="2249486"/>
            <a:ext cx="5576066" cy="2374029"/>
          </a:xfrm>
        </p:spPr>
        <p:txBody>
          <a:bodyPr>
            <a:noAutofit/>
          </a:bodyPr>
          <a:lstStyle/>
          <a:p>
            <a:pPr marL="285750" indent="-285750">
              <a:spcBef>
                <a:spcPts val="0"/>
              </a:spcBef>
              <a:buFont typeface="Wingdings" panose="05000000000000000000" pitchFamily="2" charset="2"/>
              <a:buChar char="ü"/>
            </a:pPr>
            <a:r>
              <a:rPr lang="en-US" sz="1800" dirty="0"/>
              <a:t>Using </a:t>
            </a:r>
            <a:r>
              <a:rPr lang="en-US" sz="1800" b="1" dirty="0"/>
              <a:t>“Count”, “group by”, “having”, “order by”:</a:t>
            </a:r>
          </a:p>
          <a:p>
            <a:pPr lvl="1">
              <a:spcBef>
                <a:spcPts val="0"/>
              </a:spcBef>
            </a:pPr>
            <a:r>
              <a:rPr lang="en-US" sz="1600" dirty="0"/>
              <a:t>select </a:t>
            </a:r>
            <a:r>
              <a:rPr lang="en-US" sz="1600" dirty="0" err="1"/>
              <a:t>titles.title_id</a:t>
            </a:r>
            <a:r>
              <a:rPr lang="en-US" sz="1600" dirty="0"/>
              <a:t> , title , Count(</a:t>
            </a:r>
            <a:r>
              <a:rPr lang="en-US" sz="1600" dirty="0" err="1"/>
              <a:t>au_id</a:t>
            </a:r>
            <a:r>
              <a:rPr lang="en-US" sz="1600" dirty="0"/>
              <a:t>) as </a:t>
            </a:r>
            <a:r>
              <a:rPr lang="en-US" sz="1600" dirty="0" err="1"/>
              <a:t>CountAu</a:t>
            </a:r>
            <a:r>
              <a:rPr lang="en-US" sz="1600" dirty="0"/>
              <a:t>	</a:t>
            </a:r>
          </a:p>
          <a:p>
            <a:pPr lvl="1">
              <a:spcBef>
                <a:spcPts val="0"/>
              </a:spcBef>
            </a:pPr>
            <a:r>
              <a:rPr lang="en-US" sz="1600" dirty="0"/>
              <a:t>from titles inner join</a:t>
            </a:r>
          </a:p>
          <a:p>
            <a:pPr lvl="1">
              <a:spcBef>
                <a:spcPts val="0"/>
              </a:spcBef>
            </a:pPr>
            <a:r>
              <a:rPr lang="en-US" sz="1600" dirty="0"/>
              <a:t>	      </a:t>
            </a:r>
            <a:r>
              <a:rPr lang="en-US" sz="1600" dirty="0" err="1"/>
              <a:t>titleauthor</a:t>
            </a:r>
            <a:r>
              <a:rPr lang="en-US" sz="1600" dirty="0"/>
              <a:t>  on </a:t>
            </a:r>
            <a:r>
              <a:rPr lang="en-US" sz="1600" dirty="0" err="1"/>
              <a:t>titleauthor.title_id</a:t>
            </a:r>
            <a:r>
              <a:rPr lang="en-US" sz="1600" dirty="0"/>
              <a:t> = </a:t>
            </a:r>
            <a:r>
              <a:rPr lang="en-US" sz="1600" dirty="0" err="1"/>
              <a:t>titles.title_id</a:t>
            </a:r>
            <a:r>
              <a:rPr lang="en-US" sz="1600" dirty="0"/>
              <a:t> </a:t>
            </a:r>
          </a:p>
          <a:p>
            <a:pPr lvl="1">
              <a:spcBef>
                <a:spcPts val="0"/>
              </a:spcBef>
            </a:pPr>
            <a:r>
              <a:rPr lang="en-US" sz="1600" dirty="0"/>
              <a:t>group by </a:t>
            </a:r>
            <a:r>
              <a:rPr lang="en-US" sz="1600" dirty="0" err="1"/>
              <a:t>titles.title_id</a:t>
            </a:r>
            <a:r>
              <a:rPr lang="en-US" sz="1600" dirty="0"/>
              <a:t> , title </a:t>
            </a:r>
          </a:p>
          <a:p>
            <a:pPr lvl="1">
              <a:spcBef>
                <a:spcPts val="0"/>
              </a:spcBef>
            </a:pPr>
            <a:r>
              <a:rPr lang="en-US" sz="1600" dirty="0"/>
              <a:t>having  Count(</a:t>
            </a:r>
            <a:r>
              <a:rPr lang="en-US" sz="1600" dirty="0" err="1"/>
              <a:t>au_id</a:t>
            </a:r>
            <a:r>
              <a:rPr lang="en-US" sz="1600" dirty="0"/>
              <a:t>) &gt; 1</a:t>
            </a:r>
          </a:p>
          <a:p>
            <a:pPr lvl="1">
              <a:spcBef>
                <a:spcPts val="0"/>
              </a:spcBef>
            </a:pPr>
            <a:r>
              <a:rPr lang="en-US" sz="1600" dirty="0"/>
              <a:t>order by 3;</a:t>
            </a:r>
          </a:p>
        </p:txBody>
      </p:sp>
      <p:pic>
        <p:nvPicPr>
          <p:cNvPr id="6" name="Picture 5"/>
          <p:cNvPicPr>
            <a:picLocks noChangeAspect="1"/>
          </p:cNvPicPr>
          <p:nvPr/>
        </p:nvPicPr>
        <p:blipFill>
          <a:blip r:embed="rId3"/>
          <a:stretch>
            <a:fillRect/>
          </a:stretch>
        </p:blipFill>
        <p:spPr>
          <a:xfrm>
            <a:off x="6122680" y="2456914"/>
            <a:ext cx="5777172" cy="2120734"/>
          </a:xfrm>
          <a:prstGeom prst="rect">
            <a:avLst/>
          </a:prstGeom>
        </p:spPr>
      </p:pic>
      <p:sp>
        <p:nvSpPr>
          <p:cNvPr id="7" name="Title 1">
            <a:extLst>
              <a:ext uri="{FF2B5EF4-FFF2-40B4-BE49-F238E27FC236}">
                <a16:creationId xmlns:a16="http://schemas.microsoft.com/office/drawing/2014/main" id="{08F2D902-5EB4-4C28-AD6C-72DC91A5894F}"/>
              </a:ext>
            </a:extLst>
          </p:cNvPr>
          <p:cNvSpPr txBox="1">
            <a:spLocks/>
          </p:cNvSpPr>
          <p:nvPr/>
        </p:nvSpPr>
        <p:spPr>
          <a:xfrm>
            <a:off x="6017744" y="1996191"/>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8" name="Text Placeholder 3"/>
          <p:cNvSpPr txBox="1">
            <a:spLocks/>
          </p:cNvSpPr>
          <p:nvPr/>
        </p:nvSpPr>
        <p:spPr>
          <a:xfrm>
            <a:off x="1840455" y="5164429"/>
            <a:ext cx="8564450" cy="127227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Among those books have at least two co-authors, there is only one book with 3 authors and the remain books have only two co-authors</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p:txBody>
      </p:sp>
    </p:spTree>
    <p:extLst>
      <p:ext uri="{BB962C8B-B14F-4D97-AF65-F5344CB8AC3E}">
        <p14:creationId xmlns:p14="http://schemas.microsoft.com/office/powerpoint/2010/main" val="187085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01" y="922549"/>
            <a:ext cx="5884750" cy="1856162"/>
          </a:xfrm>
        </p:spPr>
        <p:txBody>
          <a:bodyPr>
            <a:normAutofit fontScale="90000"/>
          </a:bodyPr>
          <a:lstStyle/>
          <a:p>
            <a:r>
              <a:rPr lang="en-US" sz="2000" b="1" dirty="0"/>
              <a:t>Q1-9, Q2-4-1, Q2-4-2: Pricing book based of various conditions: </a:t>
            </a:r>
            <a:br>
              <a:rPr lang="en-US" sz="2000" b="1" dirty="0"/>
            </a:br>
            <a:r>
              <a:rPr lang="en-US" sz="2000" b="1" dirty="0"/>
              <a:t>if publisher located in California then increase price by 10%if the book has more than 1 authors then increase price by 5%,if the book is sold more than 200$ then increase price by 2%,else decrease price by 1% </a:t>
            </a:r>
          </a:p>
        </p:txBody>
      </p:sp>
      <p:sp>
        <p:nvSpPr>
          <p:cNvPr id="4" name="Text Placeholder 3"/>
          <p:cNvSpPr>
            <a:spLocks noGrp="1"/>
          </p:cNvSpPr>
          <p:nvPr>
            <p:ph type="body" sz="half" idx="2"/>
          </p:nvPr>
        </p:nvSpPr>
        <p:spPr>
          <a:xfrm>
            <a:off x="489581" y="2898880"/>
            <a:ext cx="8689554" cy="3702318"/>
          </a:xfrm>
        </p:spPr>
        <p:txBody>
          <a:bodyPr>
            <a:noAutofit/>
          </a:bodyPr>
          <a:lstStyle/>
          <a:p>
            <a:pPr marL="285750" indent="-285750">
              <a:spcBef>
                <a:spcPts val="0"/>
              </a:spcBef>
              <a:buFont typeface="Wingdings" panose="05000000000000000000" pitchFamily="2" charset="2"/>
              <a:buChar char="ü"/>
            </a:pPr>
            <a:r>
              <a:rPr lang="en-US" sz="1800" dirty="0"/>
              <a:t>Using </a:t>
            </a:r>
            <a:r>
              <a:rPr lang="en-US" sz="1800" b="1" dirty="0"/>
              <a:t>“where”, “group by”, “sum”:</a:t>
            </a:r>
          </a:p>
          <a:p>
            <a:pPr lvl="1">
              <a:spcBef>
                <a:spcPts val="0"/>
              </a:spcBef>
            </a:pPr>
            <a:r>
              <a:rPr lang="en-US" sz="1600" dirty="0"/>
              <a:t>select </a:t>
            </a:r>
            <a:r>
              <a:rPr lang="en-US" sz="1600" dirty="0" err="1"/>
              <a:t>title_id</a:t>
            </a:r>
            <a:r>
              <a:rPr lang="en-US" sz="1600" dirty="0"/>
              <a:t> , title  , </a:t>
            </a:r>
          </a:p>
          <a:p>
            <a:pPr lvl="1">
              <a:spcBef>
                <a:spcPts val="0"/>
              </a:spcBef>
            </a:pPr>
            <a:r>
              <a:rPr lang="en-US" sz="1600" dirty="0"/>
              <a:t>case when </a:t>
            </a:r>
            <a:r>
              <a:rPr lang="en-US" sz="1600" dirty="0" err="1"/>
              <a:t>pub_id</a:t>
            </a:r>
            <a:r>
              <a:rPr lang="en-US" sz="1600" dirty="0"/>
              <a:t> in</a:t>
            </a:r>
          </a:p>
          <a:p>
            <a:pPr lvl="1">
              <a:spcBef>
                <a:spcPts val="0"/>
              </a:spcBef>
            </a:pPr>
            <a:r>
              <a:rPr lang="en-US" sz="1600" dirty="0"/>
              <a:t>(select </a:t>
            </a:r>
            <a:r>
              <a:rPr lang="en-US" sz="1600" dirty="0" err="1"/>
              <a:t>pub_id</a:t>
            </a:r>
            <a:r>
              <a:rPr lang="en-US" sz="1600" dirty="0"/>
              <a:t> from publishers where state = 'CA')		             then price * 1.1 </a:t>
            </a:r>
          </a:p>
          <a:p>
            <a:pPr lvl="1">
              <a:spcBef>
                <a:spcPts val="0"/>
              </a:spcBef>
            </a:pPr>
            <a:r>
              <a:rPr lang="en-US" sz="1600" dirty="0"/>
              <a:t>else case when </a:t>
            </a:r>
            <a:r>
              <a:rPr lang="en-US" sz="1600" dirty="0" err="1"/>
              <a:t>title_id</a:t>
            </a:r>
            <a:r>
              <a:rPr lang="en-US" sz="1600" dirty="0"/>
              <a:t> in </a:t>
            </a:r>
          </a:p>
          <a:p>
            <a:pPr lvl="1">
              <a:spcBef>
                <a:spcPts val="0"/>
              </a:spcBef>
            </a:pPr>
            <a:r>
              <a:rPr lang="en-US" sz="1600" dirty="0"/>
              <a:t>(select </a:t>
            </a:r>
            <a:r>
              <a:rPr lang="en-US" sz="1600" dirty="0" err="1"/>
              <a:t>title_id</a:t>
            </a:r>
            <a:r>
              <a:rPr lang="en-US" sz="1600" dirty="0"/>
              <a:t> from </a:t>
            </a:r>
            <a:r>
              <a:rPr lang="en-US" sz="1600" dirty="0" err="1"/>
              <a:t>titleauthor</a:t>
            </a:r>
            <a:r>
              <a:rPr lang="en-US" sz="1600" dirty="0"/>
              <a:t> group by </a:t>
            </a:r>
            <a:r>
              <a:rPr lang="en-US" sz="1600" dirty="0" err="1"/>
              <a:t>title_id</a:t>
            </a:r>
            <a:r>
              <a:rPr lang="en-US" sz="1600" dirty="0"/>
              <a:t> having count(*) &gt; 1)     then price * 1.05</a:t>
            </a:r>
          </a:p>
          <a:p>
            <a:pPr lvl="1">
              <a:spcBef>
                <a:spcPts val="0"/>
              </a:spcBef>
            </a:pPr>
            <a:r>
              <a:rPr lang="en-US" sz="1600" dirty="0"/>
              <a:t>else case when </a:t>
            </a:r>
            <a:r>
              <a:rPr lang="en-US" sz="1600" dirty="0" err="1"/>
              <a:t>title_id</a:t>
            </a:r>
            <a:r>
              <a:rPr lang="en-US" sz="1600" dirty="0"/>
              <a:t> in </a:t>
            </a:r>
          </a:p>
          <a:p>
            <a:pPr lvl="1">
              <a:spcBef>
                <a:spcPts val="0"/>
              </a:spcBef>
            </a:pPr>
            <a:r>
              <a:rPr lang="en-US" sz="1600" dirty="0"/>
              <a:t>(select </a:t>
            </a:r>
            <a:r>
              <a:rPr lang="en-US" sz="1600" dirty="0" err="1"/>
              <a:t>titles.title_id</a:t>
            </a:r>
            <a:r>
              <a:rPr lang="en-US" sz="1600" dirty="0"/>
              <a:t> from titles inner join 							            sales on </a:t>
            </a:r>
            <a:r>
              <a:rPr lang="en-US" sz="1600" dirty="0" err="1"/>
              <a:t>sales.title_id</a:t>
            </a:r>
            <a:r>
              <a:rPr lang="en-US" sz="1600" dirty="0"/>
              <a:t> = </a:t>
            </a:r>
            <a:r>
              <a:rPr lang="en-US" sz="1600" dirty="0" err="1"/>
              <a:t>titles.title_id</a:t>
            </a:r>
            <a:r>
              <a:rPr lang="en-US" sz="1600" dirty="0"/>
              <a:t> 						            group by </a:t>
            </a:r>
            <a:r>
              <a:rPr lang="en-US" sz="1600" dirty="0" err="1"/>
              <a:t>titles.title_id</a:t>
            </a:r>
            <a:r>
              <a:rPr lang="en-US" sz="1600" dirty="0"/>
              <a:t> 							            having sum(</a:t>
            </a:r>
            <a:r>
              <a:rPr lang="en-US" sz="1600" dirty="0" err="1"/>
              <a:t>qty</a:t>
            </a:r>
            <a:r>
              <a:rPr lang="en-US" sz="1600" dirty="0"/>
              <a:t>*price) &gt; 200)										              then price * 1.02																										else price * .99	end </a:t>
            </a:r>
            <a:r>
              <a:rPr lang="en-US" sz="1600" dirty="0" err="1"/>
              <a:t>end</a:t>
            </a:r>
            <a:r>
              <a:rPr lang="en-US" sz="1600" dirty="0"/>
              <a:t> </a:t>
            </a:r>
            <a:r>
              <a:rPr lang="en-US" sz="1600" dirty="0" err="1"/>
              <a:t>end</a:t>
            </a:r>
            <a:r>
              <a:rPr lang="en-US" sz="1600" dirty="0"/>
              <a:t> as </a:t>
            </a:r>
            <a:r>
              <a:rPr lang="en-US" sz="1600" dirty="0" err="1"/>
              <a:t>newPricefrom</a:t>
            </a:r>
            <a:r>
              <a:rPr lang="en-US" sz="1600" dirty="0"/>
              <a:t> titles ;</a:t>
            </a:r>
          </a:p>
        </p:txBody>
      </p:sp>
      <p:sp>
        <p:nvSpPr>
          <p:cNvPr id="7" name="Title 1">
            <a:extLst>
              <a:ext uri="{FF2B5EF4-FFF2-40B4-BE49-F238E27FC236}">
                <a16:creationId xmlns:a16="http://schemas.microsoft.com/office/drawing/2014/main" id="{08F2D902-5EB4-4C28-AD6C-72DC91A5894F}"/>
              </a:ext>
            </a:extLst>
          </p:cNvPr>
          <p:cNvSpPr txBox="1">
            <a:spLocks/>
          </p:cNvSpPr>
          <p:nvPr/>
        </p:nvSpPr>
        <p:spPr>
          <a:xfrm>
            <a:off x="6817000" y="125964"/>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a:p>
            <a:pPr>
              <a:spcBef>
                <a:spcPts val="0"/>
              </a:spcBef>
            </a:pPr>
            <a:r>
              <a:rPr lang="en-US" sz="1200" dirty="0"/>
              <a:t>HW2: rewriting queries, adding views</a:t>
            </a:r>
          </a:p>
          <a:p>
            <a:pPr>
              <a:spcBef>
                <a:spcPts val="0"/>
              </a:spcBef>
            </a:pPr>
            <a:endParaRPr lang="en-US" sz="1200" dirty="0"/>
          </a:p>
        </p:txBody>
      </p:sp>
      <p:pic>
        <p:nvPicPr>
          <p:cNvPr id="6" name="Picture 5"/>
          <p:cNvPicPr>
            <a:picLocks noChangeAspect="1"/>
          </p:cNvPicPr>
          <p:nvPr/>
        </p:nvPicPr>
        <p:blipFill>
          <a:blip r:embed="rId3"/>
          <a:stretch>
            <a:fillRect/>
          </a:stretch>
        </p:blipFill>
        <p:spPr>
          <a:xfrm>
            <a:off x="6817000" y="540820"/>
            <a:ext cx="4954647" cy="3171825"/>
          </a:xfrm>
          <a:prstGeom prst="rect">
            <a:avLst/>
          </a:prstGeom>
        </p:spPr>
      </p:pic>
      <p:sp>
        <p:nvSpPr>
          <p:cNvPr id="8" name="Right Arrow 7"/>
          <p:cNvSpPr/>
          <p:nvPr/>
        </p:nvSpPr>
        <p:spPr>
          <a:xfrm>
            <a:off x="10262712" y="5821251"/>
            <a:ext cx="1780787" cy="940156"/>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Next page</a:t>
            </a:r>
          </a:p>
        </p:txBody>
      </p:sp>
    </p:spTree>
    <p:extLst>
      <p:ext uri="{BB962C8B-B14F-4D97-AF65-F5344CB8AC3E}">
        <p14:creationId xmlns:p14="http://schemas.microsoft.com/office/powerpoint/2010/main" val="348460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902042" y="2533429"/>
            <a:ext cx="5975276" cy="439813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2000" b="1" dirty="0"/>
              <a:t>Optimizing (Using view):</a:t>
            </a:r>
          </a:p>
          <a:p>
            <a:pPr lvl="1">
              <a:spcBef>
                <a:spcPts val="0"/>
              </a:spcBef>
            </a:pPr>
            <a:r>
              <a:rPr lang="en-US" sz="1600" dirty="0"/>
              <a:t>create view </a:t>
            </a:r>
            <a:r>
              <a:rPr lang="en-US" sz="1600" dirty="0" err="1"/>
              <a:t>titleauthor_view</a:t>
            </a:r>
            <a:r>
              <a:rPr lang="en-US" sz="1600" dirty="0"/>
              <a:t> as </a:t>
            </a:r>
          </a:p>
          <a:p>
            <a:pPr lvl="1">
              <a:spcBef>
                <a:spcPts val="0"/>
              </a:spcBef>
            </a:pPr>
            <a:r>
              <a:rPr lang="en-US" sz="1600" dirty="0"/>
              <a:t>	select </a:t>
            </a:r>
            <a:r>
              <a:rPr lang="en-US" sz="1600" dirty="0" err="1"/>
              <a:t>title_id</a:t>
            </a:r>
            <a:r>
              <a:rPr lang="en-US" sz="1600" dirty="0"/>
              <a:t> from </a:t>
            </a:r>
            <a:r>
              <a:rPr lang="en-US" sz="1600" dirty="0" err="1"/>
              <a:t>titleauthor</a:t>
            </a:r>
            <a:r>
              <a:rPr lang="en-US" sz="1600" dirty="0"/>
              <a:t> </a:t>
            </a:r>
          </a:p>
          <a:p>
            <a:pPr lvl="1">
              <a:spcBef>
                <a:spcPts val="0"/>
              </a:spcBef>
            </a:pPr>
            <a:r>
              <a:rPr lang="en-US" sz="1600" dirty="0"/>
              <a:t>	group by </a:t>
            </a:r>
            <a:r>
              <a:rPr lang="en-US" sz="1600" dirty="0" err="1"/>
              <a:t>title_id</a:t>
            </a:r>
            <a:r>
              <a:rPr lang="en-US" sz="1600" dirty="0"/>
              <a:t> </a:t>
            </a:r>
          </a:p>
          <a:p>
            <a:pPr lvl="1">
              <a:spcBef>
                <a:spcPts val="0"/>
              </a:spcBef>
            </a:pPr>
            <a:r>
              <a:rPr lang="en-US" sz="1600" dirty="0"/>
              <a:t>	having count(*) &gt; 1;</a:t>
            </a:r>
          </a:p>
          <a:p>
            <a:pPr lvl="1">
              <a:spcBef>
                <a:spcPts val="0"/>
              </a:spcBef>
            </a:pPr>
            <a:r>
              <a:rPr lang="en-US" sz="1600" dirty="0"/>
              <a:t>create view </a:t>
            </a:r>
            <a:r>
              <a:rPr lang="en-US" sz="1600" dirty="0" err="1"/>
              <a:t>title_view</a:t>
            </a:r>
            <a:r>
              <a:rPr lang="en-US" sz="1600" dirty="0"/>
              <a:t> as  </a:t>
            </a:r>
          </a:p>
          <a:p>
            <a:pPr lvl="1">
              <a:spcBef>
                <a:spcPts val="0"/>
              </a:spcBef>
            </a:pPr>
            <a:r>
              <a:rPr lang="en-US" sz="1600" dirty="0"/>
              <a:t>select </a:t>
            </a:r>
            <a:r>
              <a:rPr lang="en-US" sz="1600" dirty="0" err="1"/>
              <a:t>titles.title_id</a:t>
            </a:r>
            <a:r>
              <a:rPr lang="en-US" sz="1600" dirty="0"/>
              <a:t> 					from titles inner join 					sales on </a:t>
            </a:r>
            <a:r>
              <a:rPr lang="en-US" sz="1600" dirty="0" err="1"/>
              <a:t>sales.title_id</a:t>
            </a:r>
            <a:r>
              <a:rPr lang="en-US" sz="1600" dirty="0"/>
              <a:t> = </a:t>
            </a:r>
            <a:r>
              <a:rPr lang="en-US" sz="1600" dirty="0" err="1"/>
              <a:t>titles.title_id</a:t>
            </a:r>
            <a:r>
              <a:rPr lang="en-US" sz="1600" dirty="0"/>
              <a:t> 				group by </a:t>
            </a:r>
            <a:r>
              <a:rPr lang="en-US" sz="1600" dirty="0" err="1"/>
              <a:t>titles.title_id</a:t>
            </a:r>
            <a:r>
              <a:rPr lang="en-US" sz="1600" dirty="0"/>
              <a:t> 					having sum(</a:t>
            </a:r>
            <a:r>
              <a:rPr lang="en-US" sz="1600" dirty="0" err="1"/>
              <a:t>qty</a:t>
            </a:r>
            <a:r>
              <a:rPr lang="en-US" sz="1600" dirty="0"/>
              <a:t>*price) &gt; 200;</a:t>
            </a:r>
          </a:p>
        </p:txBody>
      </p:sp>
      <p:sp>
        <p:nvSpPr>
          <p:cNvPr id="3" name="Text Placeholder 3"/>
          <p:cNvSpPr txBox="1">
            <a:spLocks/>
          </p:cNvSpPr>
          <p:nvPr/>
        </p:nvSpPr>
        <p:spPr>
          <a:xfrm>
            <a:off x="5208430" y="451222"/>
            <a:ext cx="6040956" cy="361206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285750" indent="-285750">
              <a:spcBef>
                <a:spcPts val="0"/>
              </a:spcBef>
              <a:buFont typeface="Wingdings" panose="05000000000000000000" pitchFamily="2" charset="2"/>
              <a:buChar char="ü"/>
            </a:pPr>
            <a:r>
              <a:rPr lang="en-US" sz="1800" dirty="0"/>
              <a:t>Using </a:t>
            </a:r>
            <a:r>
              <a:rPr lang="en-US" sz="1800" b="1" dirty="0"/>
              <a:t>“where”:</a:t>
            </a:r>
          </a:p>
          <a:p>
            <a:pPr lvl="1">
              <a:spcBef>
                <a:spcPts val="0"/>
              </a:spcBef>
            </a:pPr>
            <a:r>
              <a:rPr lang="en-US" dirty="0"/>
              <a:t>select </a:t>
            </a:r>
            <a:r>
              <a:rPr lang="en-US" dirty="0" err="1"/>
              <a:t>title_id</a:t>
            </a:r>
            <a:r>
              <a:rPr lang="en-US" dirty="0"/>
              <a:t> , title  ,  </a:t>
            </a:r>
          </a:p>
          <a:p>
            <a:pPr lvl="1">
              <a:spcBef>
                <a:spcPts val="0"/>
              </a:spcBef>
            </a:pPr>
            <a:r>
              <a:rPr lang="en-US" dirty="0"/>
              <a:t>	case when </a:t>
            </a:r>
            <a:r>
              <a:rPr lang="en-US" dirty="0" err="1"/>
              <a:t>pub_id</a:t>
            </a:r>
            <a:r>
              <a:rPr lang="en-US" dirty="0"/>
              <a:t> in   </a:t>
            </a:r>
          </a:p>
          <a:p>
            <a:pPr lvl="1">
              <a:spcBef>
                <a:spcPts val="0"/>
              </a:spcBef>
            </a:pPr>
            <a:r>
              <a:rPr lang="en-US" dirty="0"/>
              <a:t>	(select </a:t>
            </a:r>
            <a:r>
              <a:rPr lang="en-US" dirty="0" err="1"/>
              <a:t>pub_id</a:t>
            </a:r>
            <a:r>
              <a:rPr lang="en-US" dirty="0"/>
              <a:t> from publishers where state = 'CA')							then price * 1.1 	else case when </a:t>
            </a:r>
            <a:r>
              <a:rPr lang="en-US" dirty="0" err="1"/>
              <a:t>title_id</a:t>
            </a:r>
            <a:r>
              <a:rPr lang="en-US" dirty="0"/>
              <a:t> in </a:t>
            </a:r>
          </a:p>
          <a:p>
            <a:pPr lvl="1">
              <a:spcBef>
                <a:spcPts val="0"/>
              </a:spcBef>
            </a:pPr>
            <a:r>
              <a:rPr lang="en-US" dirty="0"/>
              <a:t>	(select * from </a:t>
            </a:r>
            <a:r>
              <a:rPr lang="en-US" dirty="0" err="1"/>
              <a:t>titleauthor_view</a:t>
            </a:r>
            <a:r>
              <a:rPr lang="en-US" dirty="0"/>
              <a:t>)		 then price * 1.05	else case when </a:t>
            </a:r>
            <a:r>
              <a:rPr lang="en-US" dirty="0" err="1"/>
              <a:t>title_id</a:t>
            </a:r>
            <a:r>
              <a:rPr lang="en-US" dirty="0"/>
              <a:t> in </a:t>
            </a:r>
          </a:p>
          <a:p>
            <a:pPr lvl="1">
              <a:spcBef>
                <a:spcPts val="0"/>
              </a:spcBef>
            </a:pPr>
            <a:r>
              <a:rPr lang="en-US" dirty="0"/>
              <a:t>	(select * from </a:t>
            </a:r>
            <a:r>
              <a:rPr lang="en-US" dirty="0" err="1"/>
              <a:t>title_view</a:t>
            </a:r>
            <a:r>
              <a:rPr lang="en-US" dirty="0"/>
              <a:t>)			then price * 1.02							else				       price * .99	end </a:t>
            </a:r>
            <a:r>
              <a:rPr lang="en-US" dirty="0" err="1"/>
              <a:t>end</a:t>
            </a:r>
            <a:r>
              <a:rPr lang="en-US" dirty="0"/>
              <a:t> </a:t>
            </a:r>
            <a:r>
              <a:rPr lang="en-US" dirty="0" err="1"/>
              <a:t>end</a:t>
            </a:r>
            <a:r>
              <a:rPr lang="en-US" dirty="0"/>
              <a:t> as </a:t>
            </a:r>
            <a:r>
              <a:rPr lang="en-US" dirty="0" err="1"/>
              <a:t>newPrice</a:t>
            </a:r>
            <a:endParaRPr lang="en-US" dirty="0"/>
          </a:p>
          <a:p>
            <a:pPr lvl="1">
              <a:spcBef>
                <a:spcPts val="0"/>
              </a:spcBef>
            </a:pPr>
            <a:r>
              <a:rPr lang="en-US" dirty="0"/>
              <a:t>from titles ;</a:t>
            </a:r>
            <a:endParaRPr lang="en-US" sz="1400" dirty="0"/>
          </a:p>
        </p:txBody>
      </p:sp>
      <p:sp>
        <p:nvSpPr>
          <p:cNvPr id="4" name="Title 1"/>
          <p:cNvSpPr txBox="1">
            <a:spLocks/>
          </p:cNvSpPr>
          <p:nvPr/>
        </p:nvSpPr>
        <p:spPr>
          <a:xfrm>
            <a:off x="7354357" y="4295591"/>
            <a:ext cx="1749102" cy="4369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View result:</a:t>
            </a:r>
          </a:p>
        </p:txBody>
      </p:sp>
      <p:pic>
        <p:nvPicPr>
          <p:cNvPr id="5" name="Picture 4"/>
          <p:cNvPicPr>
            <a:picLocks noChangeAspect="1"/>
          </p:cNvPicPr>
          <p:nvPr/>
        </p:nvPicPr>
        <p:blipFill>
          <a:blip r:embed="rId3"/>
          <a:stretch>
            <a:fillRect/>
          </a:stretch>
        </p:blipFill>
        <p:spPr>
          <a:xfrm>
            <a:off x="8936035" y="4514043"/>
            <a:ext cx="1225237" cy="2065807"/>
          </a:xfrm>
          <a:prstGeom prst="rect">
            <a:avLst/>
          </a:prstGeom>
        </p:spPr>
      </p:pic>
    </p:spTree>
    <p:extLst>
      <p:ext uri="{BB962C8B-B14F-4D97-AF65-F5344CB8AC3E}">
        <p14:creationId xmlns:p14="http://schemas.microsoft.com/office/powerpoint/2010/main" val="113285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385" y="561590"/>
            <a:ext cx="4796180" cy="733425"/>
          </a:xfrm>
        </p:spPr>
        <p:txBody>
          <a:bodyPr>
            <a:normAutofit fontScale="90000"/>
          </a:bodyPr>
          <a:lstStyle/>
          <a:p>
            <a:r>
              <a:rPr lang="en-US" sz="2000" b="1" dirty="0"/>
              <a:t>Q2-6: modifying the schema database, adding integrity constraints</a:t>
            </a:r>
          </a:p>
        </p:txBody>
      </p:sp>
      <p:sp>
        <p:nvSpPr>
          <p:cNvPr id="7" name="Title 1">
            <a:extLst>
              <a:ext uri="{FF2B5EF4-FFF2-40B4-BE49-F238E27FC236}">
                <a16:creationId xmlns:a16="http://schemas.microsoft.com/office/drawing/2014/main" id="{08F2D902-5EB4-4C28-AD6C-72DC91A5894F}"/>
              </a:ext>
            </a:extLst>
          </p:cNvPr>
          <p:cNvSpPr txBox="1">
            <a:spLocks/>
          </p:cNvSpPr>
          <p:nvPr/>
        </p:nvSpPr>
        <p:spPr>
          <a:xfrm>
            <a:off x="6358973" y="4105408"/>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HW2: modifying the schema of the database, adding integrity constraints to one or more tables</a:t>
            </a:r>
          </a:p>
        </p:txBody>
      </p:sp>
      <p:sp>
        <p:nvSpPr>
          <p:cNvPr id="11" name="Title 1"/>
          <p:cNvSpPr txBox="1">
            <a:spLocks/>
          </p:cNvSpPr>
          <p:nvPr/>
        </p:nvSpPr>
        <p:spPr>
          <a:xfrm>
            <a:off x="6217925" y="709849"/>
            <a:ext cx="1960159" cy="436905"/>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View result</a:t>
            </a:r>
            <a:r>
              <a:rPr lang="en-US" sz="1300" b="1" dirty="0"/>
              <a:t>(not all)</a:t>
            </a:r>
            <a:r>
              <a:rPr lang="en-US" sz="1800" b="1" dirty="0"/>
              <a:t>:</a:t>
            </a:r>
          </a:p>
        </p:txBody>
      </p:sp>
      <p:sp>
        <p:nvSpPr>
          <p:cNvPr id="13" name="Text Placeholder 3"/>
          <p:cNvSpPr txBox="1">
            <a:spLocks/>
          </p:cNvSpPr>
          <p:nvPr/>
        </p:nvSpPr>
        <p:spPr>
          <a:xfrm>
            <a:off x="860514" y="1453787"/>
            <a:ext cx="5866333" cy="263199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Optimizing (Using View and index):</a:t>
            </a:r>
          </a:p>
          <a:p>
            <a:pPr lvl="1">
              <a:spcBef>
                <a:spcPts val="0"/>
              </a:spcBef>
            </a:pPr>
            <a:r>
              <a:rPr lang="en-US" dirty="0"/>
              <a:t>create view </a:t>
            </a:r>
            <a:r>
              <a:rPr lang="en-US" dirty="0" err="1"/>
              <a:t>boss_view</a:t>
            </a:r>
            <a:r>
              <a:rPr lang="en-US" dirty="0"/>
              <a:t> as</a:t>
            </a:r>
          </a:p>
          <a:p>
            <a:pPr lvl="1">
              <a:spcBef>
                <a:spcPts val="0"/>
              </a:spcBef>
            </a:pPr>
            <a:r>
              <a:rPr lang="en-US" dirty="0"/>
              <a:t>	select </a:t>
            </a:r>
            <a:r>
              <a:rPr lang="en-US" dirty="0" err="1"/>
              <a:t>emp_id</a:t>
            </a:r>
            <a:r>
              <a:rPr lang="en-US" dirty="0"/>
              <a:t>, </a:t>
            </a:r>
            <a:r>
              <a:rPr lang="en-US" dirty="0" err="1"/>
              <a:t>fname</a:t>
            </a:r>
            <a:r>
              <a:rPr lang="en-US" dirty="0"/>
              <a:t>, </a:t>
            </a:r>
            <a:r>
              <a:rPr lang="en-US" dirty="0" err="1"/>
              <a:t>minit</a:t>
            </a:r>
            <a:r>
              <a:rPr lang="en-US" dirty="0"/>
              <a:t>, </a:t>
            </a:r>
            <a:r>
              <a:rPr lang="en-US" dirty="0" err="1"/>
              <a:t>lname</a:t>
            </a:r>
            <a:r>
              <a:rPr lang="en-US" dirty="0"/>
              <a:t>,</a:t>
            </a:r>
          </a:p>
          <a:p>
            <a:pPr lvl="1">
              <a:spcBef>
                <a:spcPts val="0"/>
              </a:spcBef>
            </a:pPr>
            <a:r>
              <a:rPr lang="en-US" dirty="0"/>
              <a:t>	case when </a:t>
            </a:r>
            <a:r>
              <a:rPr lang="en-US" dirty="0" err="1"/>
              <a:t>job_lvl</a:t>
            </a:r>
            <a:r>
              <a:rPr lang="en-US" dirty="0"/>
              <a:t> &gt; 150 		then 'Maria Pontes'		else 			'Francisco Chang'	end as boss,</a:t>
            </a:r>
          </a:p>
          <a:p>
            <a:pPr lvl="1">
              <a:spcBef>
                <a:spcPts val="0"/>
              </a:spcBef>
            </a:pPr>
            <a:r>
              <a:rPr lang="en-US" dirty="0"/>
              <a:t> </a:t>
            </a:r>
            <a:r>
              <a:rPr lang="en-US" dirty="0" err="1"/>
              <a:t>job_id</a:t>
            </a:r>
            <a:r>
              <a:rPr lang="en-US" dirty="0"/>
              <a:t>, </a:t>
            </a:r>
            <a:r>
              <a:rPr lang="en-US" dirty="0" err="1"/>
              <a:t>job_lvl</a:t>
            </a:r>
            <a:r>
              <a:rPr lang="en-US" dirty="0"/>
              <a:t>, </a:t>
            </a:r>
            <a:r>
              <a:rPr lang="en-US" dirty="0" err="1"/>
              <a:t>pub_id</a:t>
            </a:r>
            <a:r>
              <a:rPr lang="en-US" dirty="0"/>
              <a:t>, </a:t>
            </a:r>
            <a:r>
              <a:rPr lang="en-US" dirty="0" err="1"/>
              <a:t>hire_date</a:t>
            </a:r>
            <a:endParaRPr lang="en-US" dirty="0"/>
          </a:p>
          <a:p>
            <a:pPr lvl="1">
              <a:spcBef>
                <a:spcPts val="0"/>
              </a:spcBef>
            </a:pPr>
            <a:r>
              <a:rPr lang="en-US" dirty="0"/>
              <a:t> from employee;</a:t>
            </a:r>
          </a:p>
        </p:txBody>
      </p:sp>
      <p:pic>
        <p:nvPicPr>
          <p:cNvPr id="6" name="Picture 5"/>
          <p:cNvPicPr>
            <a:picLocks noChangeAspect="1"/>
          </p:cNvPicPr>
          <p:nvPr/>
        </p:nvPicPr>
        <p:blipFill>
          <a:blip r:embed="rId3"/>
          <a:stretch>
            <a:fillRect/>
          </a:stretch>
        </p:blipFill>
        <p:spPr>
          <a:xfrm>
            <a:off x="6121251" y="1226732"/>
            <a:ext cx="5853591" cy="2702362"/>
          </a:xfrm>
          <a:prstGeom prst="rect">
            <a:avLst/>
          </a:prstGeom>
        </p:spPr>
      </p:pic>
      <p:sp>
        <p:nvSpPr>
          <p:cNvPr id="14" name="Text Placeholder 3"/>
          <p:cNvSpPr txBox="1">
            <a:spLocks/>
          </p:cNvSpPr>
          <p:nvPr/>
        </p:nvSpPr>
        <p:spPr>
          <a:xfrm>
            <a:off x="261257" y="3494610"/>
            <a:ext cx="5859994" cy="336339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lvl="1">
              <a:spcBef>
                <a:spcPts val="0"/>
              </a:spcBef>
            </a:pPr>
            <a:endParaRPr lang="en-US" dirty="0"/>
          </a:p>
          <a:p>
            <a:pPr lvl="1">
              <a:spcBef>
                <a:spcPts val="0"/>
              </a:spcBef>
            </a:pPr>
            <a:r>
              <a:rPr lang="en-US" sz="1800" b="1" dirty="0"/>
              <a:t>Modifying table employee and using check constraint:</a:t>
            </a:r>
          </a:p>
          <a:p>
            <a:pPr lvl="2">
              <a:spcBef>
                <a:spcPts val="0"/>
              </a:spcBef>
            </a:pPr>
            <a:r>
              <a:rPr lang="en-US" sz="1400" dirty="0"/>
              <a:t>alter table employee </a:t>
            </a:r>
          </a:p>
          <a:p>
            <a:pPr lvl="2">
              <a:spcBef>
                <a:spcPts val="0"/>
              </a:spcBef>
            </a:pPr>
            <a:r>
              <a:rPr lang="en-US" sz="1400" dirty="0"/>
              <a:t>ADD  boss varchar(50) check (boss in ('Francisco Chang', 'Maria Pontes'))</a:t>
            </a:r>
          </a:p>
          <a:p>
            <a:pPr lvl="2">
              <a:spcBef>
                <a:spcPts val="0"/>
              </a:spcBef>
            </a:pPr>
            <a:r>
              <a:rPr lang="en-US" sz="1400" dirty="0"/>
              <a:t>AFTER </a:t>
            </a:r>
            <a:r>
              <a:rPr lang="en-US" sz="1400" dirty="0" err="1"/>
              <a:t>lname</a:t>
            </a:r>
            <a:r>
              <a:rPr lang="en-US" sz="1400" dirty="0"/>
              <a:t>;</a:t>
            </a:r>
          </a:p>
          <a:p>
            <a:pPr lvl="2">
              <a:spcBef>
                <a:spcPts val="0"/>
              </a:spcBef>
            </a:pPr>
            <a:r>
              <a:rPr lang="en-US" sz="1400" dirty="0"/>
              <a:t>update employee</a:t>
            </a:r>
          </a:p>
          <a:p>
            <a:pPr lvl="2">
              <a:spcBef>
                <a:spcPts val="0"/>
              </a:spcBef>
            </a:pPr>
            <a:r>
              <a:rPr lang="en-US" sz="1400" dirty="0"/>
              <a:t>SET  boss = 'Maria Pontes‘</a:t>
            </a:r>
          </a:p>
          <a:p>
            <a:pPr lvl="2">
              <a:spcBef>
                <a:spcPts val="0"/>
              </a:spcBef>
            </a:pPr>
            <a:r>
              <a:rPr lang="en-US" sz="1400" dirty="0"/>
              <a:t>	WHERE </a:t>
            </a:r>
            <a:r>
              <a:rPr lang="en-US" sz="1400" dirty="0" err="1"/>
              <a:t>job_lvl</a:t>
            </a:r>
            <a:r>
              <a:rPr lang="en-US" sz="1400" dirty="0"/>
              <a:t> &gt; 150;</a:t>
            </a:r>
          </a:p>
          <a:p>
            <a:pPr lvl="2">
              <a:spcBef>
                <a:spcPts val="0"/>
              </a:spcBef>
            </a:pPr>
            <a:r>
              <a:rPr lang="en-US" sz="1400" dirty="0"/>
              <a:t>update employee</a:t>
            </a:r>
          </a:p>
          <a:p>
            <a:pPr lvl="2">
              <a:spcBef>
                <a:spcPts val="0"/>
              </a:spcBef>
            </a:pPr>
            <a:r>
              <a:rPr lang="en-US" sz="1400" dirty="0"/>
              <a:t>SET boss = 'Francisco Chang‘</a:t>
            </a:r>
          </a:p>
          <a:p>
            <a:pPr lvl="2">
              <a:spcBef>
                <a:spcPts val="0"/>
              </a:spcBef>
            </a:pPr>
            <a:r>
              <a:rPr lang="en-US" sz="1400" dirty="0"/>
              <a:t>	WHERE </a:t>
            </a:r>
            <a:r>
              <a:rPr lang="en-US" sz="1400" dirty="0" err="1"/>
              <a:t>job_lvl</a:t>
            </a:r>
            <a:r>
              <a:rPr lang="en-US" sz="1400" dirty="0"/>
              <a:t> &lt;= 150;</a:t>
            </a:r>
          </a:p>
        </p:txBody>
      </p:sp>
      <p:pic>
        <p:nvPicPr>
          <p:cNvPr id="3" name="Picture 2">
            <a:extLst>
              <a:ext uri="{FF2B5EF4-FFF2-40B4-BE49-F238E27FC236}">
                <a16:creationId xmlns:a16="http://schemas.microsoft.com/office/drawing/2014/main" id="{10B04E83-1C03-47A7-85F2-18B50383C105}"/>
              </a:ext>
            </a:extLst>
          </p:cNvPr>
          <p:cNvPicPr>
            <a:picLocks noChangeAspect="1"/>
          </p:cNvPicPr>
          <p:nvPr/>
        </p:nvPicPr>
        <p:blipFill>
          <a:blip r:embed="rId4"/>
          <a:stretch>
            <a:fillRect/>
          </a:stretch>
        </p:blipFill>
        <p:spPr>
          <a:xfrm>
            <a:off x="6121251" y="4556929"/>
            <a:ext cx="5540220" cy="2171888"/>
          </a:xfrm>
          <a:prstGeom prst="rect">
            <a:avLst/>
          </a:prstGeom>
        </p:spPr>
      </p:pic>
    </p:spTree>
    <p:extLst>
      <p:ext uri="{BB962C8B-B14F-4D97-AF65-F5344CB8AC3E}">
        <p14:creationId xmlns:p14="http://schemas.microsoft.com/office/powerpoint/2010/main" val="17277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385" y="561590"/>
            <a:ext cx="4796180" cy="892197"/>
          </a:xfrm>
        </p:spPr>
        <p:txBody>
          <a:bodyPr>
            <a:normAutofit fontScale="90000"/>
          </a:bodyPr>
          <a:lstStyle/>
          <a:p>
            <a:r>
              <a:rPr lang="en-US" sz="2000" b="1" dirty="0"/>
              <a:t>Q2-7: Migrating the jobs data into </a:t>
            </a:r>
            <a:r>
              <a:rPr lang="en-US" sz="2000" b="1" dirty="0" err="1"/>
              <a:t>JobR</a:t>
            </a:r>
            <a:r>
              <a:rPr lang="en-US" sz="2000" b="1" dirty="0"/>
              <a:t> which has integrity constraints and hope to make query faster from </a:t>
            </a:r>
            <a:r>
              <a:rPr lang="en-US" sz="2000" b="1" dirty="0" err="1"/>
              <a:t>JobR</a:t>
            </a:r>
            <a:endParaRPr lang="en-US" sz="2000" b="1" dirty="0"/>
          </a:p>
        </p:txBody>
      </p:sp>
      <p:sp>
        <p:nvSpPr>
          <p:cNvPr id="7" name="Title 1">
            <a:extLst>
              <a:ext uri="{FF2B5EF4-FFF2-40B4-BE49-F238E27FC236}">
                <a16:creationId xmlns:a16="http://schemas.microsoft.com/office/drawing/2014/main" id="{08F2D902-5EB4-4C28-AD6C-72DC91A5894F}"/>
              </a:ext>
            </a:extLst>
          </p:cNvPr>
          <p:cNvSpPr txBox="1">
            <a:spLocks/>
          </p:cNvSpPr>
          <p:nvPr/>
        </p:nvSpPr>
        <p:spPr>
          <a:xfrm>
            <a:off x="1293367" y="3603143"/>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9"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HW2: modifying the schema of the database, adding integrity constraints to one or more tables</a:t>
            </a:r>
          </a:p>
        </p:txBody>
      </p:sp>
      <p:sp>
        <p:nvSpPr>
          <p:cNvPr id="13" name="Text Placeholder 3"/>
          <p:cNvSpPr txBox="1">
            <a:spLocks/>
          </p:cNvSpPr>
          <p:nvPr/>
        </p:nvSpPr>
        <p:spPr>
          <a:xfrm>
            <a:off x="860514" y="1702364"/>
            <a:ext cx="5866333" cy="263199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Optimizing (Using Integrity Constrains):</a:t>
            </a:r>
          </a:p>
          <a:p>
            <a:pPr lvl="1">
              <a:spcBef>
                <a:spcPts val="0"/>
              </a:spcBef>
            </a:pPr>
            <a:r>
              <a:rPr lang="en-US" dirty="0"/>
              <a:t>create table </a:t>
            </a:r>
            <a:r>
              <a:rPr lang="en-US" dirty="0" err="1"/>
              <a:t>JobR</a:t>
            </a:r>
            <a:r>
              <a:rPr lang="en-US" dirty="0"/>
              <a:t> (</a:t>
            </a:r>
            <a:r>
              <a:rPr lang="en-US" dirty="0" err="1"/>
              <a:t>jobID</a:t>
            </a:r>
            <a:r>
              <a:rPr lang="en-US" dirty="0"/>
              <a:t> int Primary Key, </a:t>
            </a:r>
            <a:r>
              <a:rPr lang="en-US" dirty="0" err="1"/>
              <a:t>JobDesc</a:t>
            </a:r>
            <a:r>
              <a:rPr lang="en-US" dirty="0"/>
              <a:t> varchar(50) unique, </a:t>
            </a:r>
            <a:r>
              <a:rPr lang="en-US" dirty="0" err="1"/>
              <a:t>MinLvl</a:t>
            </a:r>
            <a:r>
              <a:rPr lang="en-US" dirty="0"/>
              <a:t> </a:t>
            </a:r>
            <a:r>
              <a:rPr lang="en-US" dirty="0" err="1"/>
              <a:t>tinyint</a:t>
            </a:r>
            <a:r>
              <a:rPr lang="en-US" dirty="0"/>
              <a:t> not null, </a:t>
            </a:r>
            <a:r>
              <a:rPr lang="en-US" dirty="0" err="1"/>
              <a:t>MaxLvl</a:t>
            </a:r>
            <a:r>
              <a:rPr lang="en-US" dirty="0"/>
              <a:t> </a:t>
            </a:r>
            <a:r>
              <a:rPr lang="en-US" dirty="0" err="1"/>
              <a:t>tinyint</a:t>
            </a:r>
            <a:r>
              <a:rPr lang="en-US" dirty="0"/>
              <a:t> not null);insert into </a:t>
            </a:r>
            <a:r>
              <a:rPr lang="en-US" dirty="0" err="1"/>
              <a:t>JobR</a:t>
            </a:r>
            <a:r>
              <a:rPr lang="en-US" dirty="0"/>
              <a:t> select * from jobs where </a:t>
            </a:r>
            <a:r>
              <a:rPr lang="en-US" dirty="0" err="1"/>
              <a:t>max_lvl</a:t>
            </a:r>
            <a:r>
              <a:rPr lang="en-US" dirty="0"/>
              <a:t> &gt; 100;select * from </a:t>
            </a:r>
            <a:r>
              <a:rPr lang="en-US" dirty="0" err="1"/>
              <a:t>JobR</a:t>
            </a:r>
            <a:r>
              <a:rPr lang="en-US" dirty="0"/>
              <a:t>;</a:t>
            </a:r>
          </a:p>
        </p:txBody>
      </p:sp>
      <p:pic>
        <p:nvPicPr>
          <p:cNvPr id="4" name="Picture 3">
            <a:extLst>
              <a:ext uri="{FF2B5EF4-FFF2-40B4-BE49-F238E27FC236}">
                <a16:creationId xmlns:a16="http://schemas.microsoft.com/office/drawing/2014/main" id="{2CF4257E-F274-421B-9F2B-FC0A8D417D3A}"/>
              </a:ext>
            </a:extLst>
          </p:cNvPr>
          <p:cNvPicPr>
            <a:picLocks noChangeAspect="1"/>
          </p:cNvPicPr>
          <p:nvPr/>
        </p:nvPicPr>
        <p:blipFill>
          <a:blip r:embed="rId3"/>
          <a:stretch>
            <a:fillRect/>
          </a:stretch>
        </p:blipFill>
        <p:spPr>
          <a:xfrm>
            <a:off x="1327548" y="4085780"/>
            <a:ext cx="3732121" cy="2368285"/>
          </a:xfrm>
          <a:prstGeom prst="rect">
            <a:avLst/>
          </a:prstGeom>
        </p:spPr>
      </p:pic>
    </p:spTree>
    <p:extLst>
      <p:ext uri="{BB962C8B-B14F-4D97-AF65-F5344CB8AC3E}">
        <p14:creationId xmlns:p14="http://schemas.microsoft.com/office/powerpoint/2010/main" val="50405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38CA8-581A-4C77-92A1-9377B0D0B9E0}"/>
              </a:ext>
            </a:extLst>
          </p:cNvPr>
          <p:cNvSpPr txBox="1"/>
          <p:nvPr/>
        </p:nvSpPr>
        <p:spPr>
          <a:xfrm>
            <a:off x="3009530" y="2367171"/>
            <a:ext cx="7270812" cy="2400657"/>
          </a:xfrm>
          <a:prstGeom prst="rect">
            <a:avLst/>
          </a:prstGeom>
          <a:noFill/>
        </p:spPr>
        <p:txBody>
          <a:bodyPr wrap="square" rtlCol="0">
            <a:spAutoFit/>
          </a:bodyPr>
          <a:lstStyle/>
          <a:p>
            <a:r>
              <a:rPr lang="en-US" sz="2400" b="1" dirty="0"/>
              <a:t>Conclusion:</a:t>
            </a:r>
          </a:p>
          <a:p>
            <a:pPr algn="just"/>
            <a:r>
              <a:rPr lang="en-US" dirty="0"/>
              <a:t>	11 different queries in term of meaning are designed, for the seek of optimization some of queries are duplicated having the same meaning but different syntax, however the execution time differences are not noticeable for the same queries since the queries run on local host with small number of records, but we hope that view creation, indexing, integrity constrain and, smart syntax would optimize the queries when it comes to a huge amount of data.</a:t>
            </a:r>
          </a:p>
        </p:txBody>
      </p:sp>
    </p:spTree>
    <p:extLst>
      <p:ext uri="{BB962C8B-B14F-4D97-AF65-F5344CB8AC3E}">
        <p14:creationId xmlns:p14="http://schemas.microsoft.com/office/powerpoint/2010/main" val="112080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47295" y="2143295"/>
            <a:ext cx="8603087" cy="3103408"/>
          </a:xfrm>
        </p:spPr>
        <p:txBody>
          <a:bodyPr>
            <a:normAutofit/>
          </a:bodyPr>
          <a:lstStyle/>
          <a:p>
            <a:r>
              <a:rPr lang="en-US" dirty="0"/>
              <a:t>Summary:</a:t>
            </a:r>
            <a:br>
              <a:rPr lang="en-US" dirty="0"/>
            </a:br>
            <a:r>
              <a:rPr lang="en-US" dirty="0"/>
              <a:t>	</a:t>
            </a:r>
            <a:r>
              <a:rPr lang="en-US" sz="3100" dirty="0"/>
              <a:t>Dataset: PUBS,  11 tables</a:t>
            </a:r>
            <a:br>
              <a:rPr lang="en-US" sz="3100" dirty="0"/>
            </a:br>
            <a:r>
              <a:rPr lang="en-US" sz="3100" dirty="0"/>
              <a:t>	# of Queries: 20 </a:t>
            </a:r>
            <a:r>
              <a:rPr lang="en-US" sz="2000" dirty="0"/>
              <a:t>(Including DUPLICATEs)</a:t>
            </a:r>
            <a:br>
              <a:rPr lang="en-US" sz="2000" dirty="0"/>
            </a:br>
            <a:r>
              <a:rPr lang="en-US" sz="2000" dirty="0"/>
              <a:t>	</a:t>
            </a:r>
            <a:r>
              <a:rPr lang="en-US" sz="3100" dirty="0"/>
              <a:t># of UNIQUE Queries: 11</a:t>
            </a:r>
            <a:br>
              <a:rPr lang="en-US" dirty="0"/>
            </a:br>
            <a:endParaRPr lang="en-US" dirty="0"/>
          </a:p>
        </p:txBody>
      </p:sp>
    </p:spTree>
    <p:extLst>
      <p:ext uri="{BB962C8B-B14F-4D97-AF65-F5344CB8AC3E}">
        <p14:creationId xmlns:p14="http://schemas.microsoft.com/office/powerpoint/2010/main" val="71797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9862" y="0"/>
            <a:ext cx="3092962" cy="673904"/>
          </a:xfrm>
        </p:spPr>
        <p:txBody>
          <a:bodyPr>
            <a:normAutofit fontScale="90000"/>
          </a:bodyPr>
          <a:lstStyle/>
          <a:p>
            <a:pPr algn="ctr"/>
            <a:r>
              <a:rPr lang="en-US" dirty="0"/>
              <a:t>Pubs dataset</a:t>
            </a:r>
            <a:br>
              <a:rPr lang="en-US" dirty="0"/>
            </a:br>
            <a:r>
              <a:rPr lang="en-US" sz="1100" dirty="0"/>
              <a:t>https://relational.fit.cvut.cz/dataset/Pubs</a:t>
            </a:r>
            <a:endParaRPr lang="en-US" dirty="0"/>
          </a:p>
        </p:txBody>
      </p:sp>
      <p:pic>
        <p:nvPicPr>
          <p:cNvPr id="11" name="Picture Placeholder 10"/>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1330037" y="773723"/>
            <a:ext cx="9924850" cy="5811863"/>
          </a:xfrm>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9061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8"/>
          <p:cNvSpPr txBox="1">
            <a:spLocks/>
          </p:cNvSpPr>
          <p:nvPr/>
        </p:nvSpPr>
        <p:spPr>
          <a:xfrm>
            <a:off x="1326036" y="562709"/>
            <a:ext cx="2387835" cy="6002214"/>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800" b="1" dirty="0"/>
              <a:t>Data types:</a:t>
            </a:r>
          </a:p>
          <a:p>
            <a:pPr lvl="1">
              <a:spcBef>
                <a:spcPts val="0"/>
              </a:spcBef>
            </a:pPr>
            <a:r>
              <a:rPr lang="en-US" sz="1800" dirty="0"/>
              <a:t>Numeric</a:t>
            </a:r>
          </a:p>
          <a:p>
            <a:pPr lvl="1">
              <a:spcBef>
                <a:spcPts val="0"/>
              </a:spcBef>
            </a:pPr>
            <a:r>
              <a:rPr lang="en-US" sz="1800" dirty="0"/>
              <a:t>String</a:t>
            </a:r>
          </a:p>
          <a:p>
            <a:pPr lvl="1">
              <a:spcBef>
                <a:spcPts val="0"/>
              </a:spcBef>
            </a:pPr>
            <a:r>
              <a:rPr lang="en-US" sz="1800" dirty="0"/>
              <a:t>Datetime</a:t>
            </a:r>
          </a:p>
          <a:p>
            <a:pPr marL="0" indent="0">
              <a:spcBef>
                <a:spcPts val="0"/>
              </a:spcBef>
              <a:buNone/>
            </a:pPr>
            <a:r>
              <a:rPr lang="en-US" sz="1800" b="1" dirty="0"/>
              <a:t>Size:</a:t>
            </a:r>
          </a:p>
          <a:p>
            <a:pPr lvl="1">
              <a:spcBef>
                <a:spcPts val="0"/>
              </a:spcBef>
            </a:pPr>
            <a:r>
              <a:rPr lang="en-US" sz="1800" dirty="0"/>
              <a:t>400 KB</a:t>
            </a:r>
          </a:p>
          <a:p>
            <a:pPr marL="0" indent="0">
              <a:spcBef>
                <a:spcPts val="0"/>
              </a:spcBef>
              <a:buNone/>
            </a:pPr>
            <a:r>
              <a:rPr lang="en-US" sz="1800" b="1" dirty="0"/>
              <a:t>Count of tables:</a:t>
            </a:r>
          </a:p>
          <a:p>
            <a:pPr lvl="1">
              <a:spcBef>
                <a:spcPts val="0"/>
              </a:spcBef>
            </a:pPr>
            <a:r>
              <a:rPr lang="en-US" sz="1800" dirty="0"/>
              <a:t>11</a:t>
            </a:r>
          </a:p>
          <a:p>
            <a:pPr marL="0" indent="0">
              <a:spcBef>
                <a:spcPts val="0"/>
              </a:spcBef>
              <a:buNone/>
            </a:pPr>
            <a:r>
              <a:rPr lang="en-US" sz="1800" b="1" dirty="0"/>
              <a:t>Count of rows:</a:t>
            </a:r>
          </a:p>
          <a:p>
            <a:pPr lvl="1">
              <a:spcBef>
                <a:spcPts val="0"/>
              </a:spcBef>
            </a:pPr>
            <a:r>
              <a:rPr lang="en-US" sz="1800" dirty="0"/>
              <a:t>255</a:t>
            </a:r>
          </a:p>
          <a:p>
            <a:pPr marL="0" indent="0">
              <a:spcBef>
                <a:spcPts val="0"/>
              </a:spcBef>
              <a:buNone/>
            </a:pPr>
            <a:r>
              <a:rPr lang="en-US" sz="1800" b="1" dirty="0"/>
              <a:t>Count of columns:</a:t>
            </a:r>
          </a:p>
          <a:p>
            <a:pPr lvl="1">
              <a:spcBef>
                <a:spcPts val="0"/>
              </a:spcBef>
            </a:pPr>
            <a:r>
              <a:rPr lang="en-US" sz="1800" dirty="0"/>
              <a:t>64</a:t>
            </a:r>
          </a:p>
          <a:p>
            <a:pPr marL="0" indent="0">
              <a:spcBef>
                <a:spcPts val="0"/>
              </a:spcBef>
              <a:buNone/>
            </a:pPr>
            <a:endParaRPr lang="en-US" sz="1800" dirty="0"/>
          </a:p>
          <a:p>
            <a:pPr marL="0" indent="0">
              <a:spcBef>
                <a:spcPts val="0"/>
              </a:spcBef>
              <a:buNone/>
            </a:pPr>
            <a:endParaRPr lang="en-US" sz="1800" dirty="0"/>
          </a:p>
        </p:txBody>
      </p:sp>
      <p:sp>
        <p:nvSpPr>
          <p:cNvPr id="9" name="Text Placeholder 8"/>
          <p:cNvSpPr txBox="1">
            <a:spLocks/>
          </p:cNvSpPr>
          <p:nvPr/>
        </p:nvSpPr>
        <p:spPr>
          <a:xfrm>
            <a:off x="3713871" y="562709"/>
            <a:ext cx="2277639" cy="6002214"/>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800" b="1" dirty="0"/>
              <a:t>Missing values:</a:t>
            </a:r>
          </a:p>
          <a:p>
            <a:pPr lvl="1">
              <a:spcBef>
                <a:spcPts val="0"/>
              </a:spcBef>
            </a:pPr>
            <a:r>
              <a:rPr lang="en-US" sz="1800" dirty="0"/>
              <a:t>Yes</a:t>
            </a:r>
          </a:p>
          <a:p>
            <a:pPr marL="0" indent="0">
              <a:spcBef>
                <a:spcPts val="0"/>
              </a:spcBef>
              <a:buNone/>
            </a:pPr>
            <a:r>
              <a:rPr lang="en-US" sz="1800" b="1" dirty="0"/>
              <a:t>Target table:</a:t>
            </a:r>
          </a:p>
          <a:p>
            <a:pPr lvl="1">
              <a:spcBef>
                <a:spcPts val="0"/>
              </a:spcBef>
            </a:pPr>
            <a:r>
              <a:rPr lang="en-US" sz="1800" dirty="0"/>
              <a:t>Titles</a:t>
            </a:r>
          </a:p>
          <a:p>
            <a:pPr marL="0" indent="0">
              <a:spcBef>
                <a:spcPts val="0"/>
              </a:spcBef>
              <a:buNone/>
            </a:pPr>
            <a:r>
              <a:rPr lang="en-US" sz="1800" b="1" dirty="0"/>
              <a:t>Target column:</a:t>
            </a:r>
          </a:p>
          <a:p>
            <a:pPr lvl="1">
              <a:spcBef>
                <a:spcPts val="0"/>
              </a:spcBef>
            </a:pPr>
            <a:r>
              <a:rPr lang="en-US" sz="1800" dirty="0" err="1"/>
              <a:t>Ytd_sales</a:t>
            </a:r>
            <a:endParaRPr lang="en-US" sz="1800" dirty="0"/>
          </a:p>
          <a:p>
            <a:pPr marL="0" indent="0">
              <a:spcBef>
                <a:spcPts val="0"/>
              </a:spcBef>
              <a:buNone/>
            </a:pPr>
            <a:r>
              <a:rPr lang="en-US" sz="1800" b="1" dirty="0" err="1"/>
              <a:t>Target_ID</a:t>
            </a:r>
            <a:r>
              <a:rPr lang="en-US" sz="1800" b="1" dirty="0"/>
              <a:t>:</a:t>
            </a:r>
          </a:p>
          <a:p>
            <a:pPr lvl="1">
              <a:spcBef>
                <a:spcPts val="0"/>
              </a:spcBef>
            </a:pPr>
            <a:r>
              <a:rPr lang="en-US" sz="1800" dirty="0" err="1"/>
              <a:t>Title_ID</a:t>
            </a:r>
            <a:endParaRPr lang="en-US" sz="1800" dirty="0"/>
          </a:p>
          <a:p>
            <a:pPr marL="0" indent="0">
              <a:spcBef>
                <a:spcPts val="0"/>
              </a:spcBef>
              <a:buNone/>
            </a:pPr>
            <a:r>
              <a:rPr lang="en-US" sz="1800" b="1" dirty="0"/>
              <a:t>Target timestamp:</a:t>
            </a:r>
          </a:p>
          <a:p>
            <a:pPr lvl="1">
              <a:spcBef>
                <a:spcPts val="0"/>
              </a:spcBef>
            </a:pPr>
            <a:r>
              <a:rPr lang="en-US" sz="1800" dirty="0" err="1"/>
              <a:t>pubdate</a:t>
            </a:r>
            <a:endParaRPr lang="en-US" sz="1800" dirty="0"/>
          </a:p>
        </p:txBody>
      </p:sp>
      <p:sp>
        <p:nvSpPr>
          <p:cNvPr id="10" name="Text Placeholder 9"/>
          <p:cNvSpPr>
            <a:spLocks noGrp="1"/>
          </p:cNvSpPr>
          <p:nvPr>
            <p:ph type="body" idx="1"/>
          </p:nvPr>
        </p:nvSpPr>
        <p:spPr>
          <a:xfrm>
            <a:off x="2083946" y="94995"/>
            <a:ext cx="2586527" cy="935429"/>
          </a:xfrm>
        </p:spPr>
        <p:txBody>
          <a:bodyPr>
            <a:normAutofit/>
          </a:bodyPr>
          <a:lstStyle/>
          <a:p>
            <a:pPr algn="ctr"/>
            <a:r>
              <a:rPr lang="en-US" sz="2000" b="1" dirty="0"/>
              <a:t>Dataset details:</a:t>
            </a:r>
          </a:p>
        </p:txBody>
      </p:sp>
      <p:sp>
        <p:nvSpPr>
          <p:cNvPr id="11" name="Text Placeholder 8"/>
          <p:cNvSpPr txBox="1">
            <a:spLocks/>
          </p:cNvSpPr>
          <p:nvPr/>
        </p:nvSpPr>
        <p:spPr>
          <a:xfrm>
            <a:off x="6240255" y="548643"/>
            <a:ext cx="5577676" cy="6016280"/>
          </a:xfrm>
          <a:prstGeom prst="rect">
            <a:avLst/>
          </a:prstGeom>
        </p:spPr>
        <p:txBody>
          <a:bodyPr numCol="2">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dirty="0"/>
              <a:t>Tables:</a:t>
            </a:r>
          </a:p>
          <a:p>
            <a:pPr marL="400050" indent="-400050">
              <a:buFont typeface="+mj-lt"/>
              <a:buAutoNum type="romanLcPeriod"/>
            </a:pPr>
            <a:r>
              <a:rPr lang="en-US" sz="1800" dirty="0"/>
              <a:t>Titles</a:t>
            </a:r>
          </a:p>
          <a:p>
            <a:pPr marL="400050" indent="-400050">
              <a:buFont typeface="+mj-lt"/>
              <a:buAutoNum type="romanLcPeriod"/>
            </a:pPr>
            <a:r>
              <a:rPr lang="en-US" sz="1800" dirty="0"/>
              <a:t>Authors</a:t>
            </a:r>
          </a:p>
          <a:p>
            <a:pPr marL="400050" indent="-400050">
              <a:buFont typeface="+mj-lt"/>
              <a:buAutoNum type="romanLcPeriod"/>
            </a:pPr>
            <a:r>
              <a:rPr lang="en-US" sz="1800" dirty="0" err="1"/>
              <a:t>Titleauthor</a:t>
            </a:r>
            <a:endParaRPr lang="en-US" sz="1800" dirty="0"/>
          </a:p>
          <a:p>
            <a:pPr marL="400050" indent="-400050">
              <a:buFont typeface="+mj-lt"/>
              <a:buAutoNum type="romanLcPeriod"/>
            </a:pPr>
            <a:r>
              <a:rPr lang="en-US" sz="1800" dirty="0"/>
              <a:t>Sales</a:t>
            </a:r>
          </a:p>
          <a:p>
            <a:pPr marL="400050" indent="-400050">
              <a:buFont typeface="+mj-lt"/>
              <a:buAutoNum type="romanLcPeriod"/>
            </a:pPr>
            <a:r>
              <a:rPr lang="en-US" sz="1800" dirty="0"/>
              <a:t>Stores</a:t>
            </a:r>
          </a:p>
          <a:p>
            <a:pPr marL="400050" indent="-400050">
              <a:buFont typeface="+mj-lt"/>
              <a:buAutoNum type="romanLcPeriod"/>
            </a:pPr>
            <a:r>
              <a:rPr lang="en-US" sz="1800" dirty="0"/>
              <a:t>discounts</a:t>
            </a:r>
          </a:p>
          <a:p>
            <a:pPr marL="400050" indent="-400050">
              <a:buFont typeface="+mj-lt"/>
              <a:buAutoNum type="romanLcPeriod"/>
            </a:pPr>
            <a:r>
              <a:rPr lang="en-US" sz="1800" dirty="0"/>
              <a:t>Publishers</a:t>
            </a:r>
          </a:p>
          <a:p>
            <a:pPr marL="400050" indent="-400050">
              <a:buFont typeface="+mj-lt"/>
              <a:buAutoNum type="romanLcPeriod"/>
            </a:pPr>
            <a:r>
              <a:rPr lang="en-US" sz="1800" dirty="0" err="1"/>
              <a:t>Pub_info</a:t>
            </a:r>
            <a:endParaRPr lang="en-US" sz="1800" dirty="0"/>
          </a:p>
          <a:p>
            <a:pPr marL="400050" indent="-400050">
              <a:buFont typeface="+mj-lt"/>
              <a:buAutoNum type="romanLcPeriod"/>
            </a:pPr>
            <a:r>
              <a:rPr lang="en-US" sz="1800" dirty="0"/>
              <a:t>Employee</a:t>
            </a:r>
          </a:p>
          <a:p>
            <a:pPr marL="400050" indent="-400050">
              <a:buFont typeface="+mj-lt"/>
              <a:buAutoNum type="romanLcPeriod"/>
            </a:pPr>
            <a:r>
              <a:rPr lang="en-US" sz="1800" dirty="0"/>
              <a:t>Jobs</a:t>
            </a:r>
          </a:p>
          <a:p>
            <a:pPr marL="400050" indent="-400050">
              <a:buFont typeface="+mj-lt"/>
              <a:buAutoNum type="romanLcPeriod"/>
            </a:pPr>
            <a:r>
              <a:rPr lang="en-US" sz="1800" dirty="0" err="1"/>
              <a:t>Roysched</a:t>
            </a:r>
            <a:endParaRPr lang="en-US" sz="1800" dirty="0"/>
          </a:p>
          <a:p>
            <a:pPr marL="400050" indent="-400050">
              <a:buFont typeface="+mj-lt"/>
              <a:buAutoNum type="romanLcPeriod"/>
            </a:pPr>
            <a:endParaRPr lang="en-US" sz="1800" dirty="0"/>
          </a:p>
          <a:p>
            <a:pPr marL="0" indent="0">
              <a:buNone/>
            </a:pPr>
            <a:endParaRPr lang="en-US" sz="1800" dirty="0"/>
          </a:p>
          <a:p>
            <a:pPr marL="0" indent="0">
              <a:buNone/>
            </a:pPr>
            <a:r>
              <a:rPr lang="en-US" sz="1800" b="1" dirty="0"/>
              <a:t>Primary Keys:</a:t>
            </a:r>
          </a:p>
          <a:p>
            <a:pPr marL="0" indent="0">
              <a:buNone/>
            </a:pPr>
            <a:r>
              <a:rPr lang="en-US" sz="1800" dirty="0" err="1"/>
              <a:t>Title_id</a:t>
            </a:r>
            <a:endParaRPr lang="en-US" sz="1800" dirty="0"/>
          </a:p>
          <a:p>
            <a:pPr marL="0" indent="0">
              <a:buNone/>
            </a:pPr>
            <a:r>
              <a:rPr lang="en-US" sz="1800" dirty="0" err="1"/>
              <a:t>Au_id</a:t>
            </a:r>
            <a:endParaRPr lang="en-US" sz="1800" dirty="0"/>
          </a:p>
          <a:p>
            <a:pPr marL="0" indent="0">
              <a:buNone/>
            </a:pPr>
            <a:r>
              <a:rPr lang="en-US" sz="1800" dirty="0" err="1"/>
              <a:t>Au_id</a:t>
            </a:r>
            <a:r>
              <a:rPr lang="en-US" sz="1800" dirty="0"/>
              <a:t> + </a:t>
            </a:r>
            <a:r>
              <a:rPr lang="en-US" sz="1800" dirty="0" err="1"/>
              <a:t>title_id</a:t>
            </a:r>
            <a:endParaRPr lang="en-US" sz="1800" dirty="0"/>
          </a:p>
          <a:p>
            <a:pPr marL="0" indent="0">
              <a:buNone/>
            </a:pPr>
            <a:r>
              <a:rPr lang="en-US" sz="1800" dirty="0" err="1"/>
              <a:t>Title_id</a:t>
            </a:r>
            <a:r>
              <a:rPr lang="en-US" sz="1800" dirty="0"/>
              <a:t> + </a:t>
            </a:r>
            <a:r>
              <a:rPr lang="en-US" sz="1800" dirty="0" err="1"/>
              <a:t>stor_id</a:t>
            </a:r>
            <a:r>
              <a:rPr lang="en-US" sz="1800" dirty="0"/>
              <a:t> + </a:t>
            </a:r>
            <a:r>
              <a:rPr lang="en-US" sz="1800" dirty="0" err="1"/>
              <a:t>ord_num</a:t>
            </a:r>
            <a:endParaRPr lang="en-US" sz="1800" dirty="0"/>
          </a:p>
          <a:p>
            <a:pPr marL="0" indent="0">
              <a:buNone/>
            </a:pPr>
            <a:r>
              <a:rPr lang="en-US" sz="1800" dirty="0" err="1"/>
              <a:t>Stor_id</a:t>
            </a:r>
            <a:endParaRPr lang="en-US" sz="1800" dirty="0"/>
          </a:p>
          <a:p>
            <a:pPr marL="0" indent="0">
              <a:buNone/>
            </a:pPr>
            <a:r>
              <a:rPr lang="en-US" sz="1800" dirty="0" err="1"/>
              <a:t>Stor_id</a:t>
            </a:r>
            <a:endParaRPr lang="en-US" sz="1800" dirty="0"/>
          </a:p>
          <a:p>
            <a:pPr marL="0" indent="0">
              <a:buNone/>
            </a:pPr>
            <a:r>
              <a:rPr lang="en-US" sz="1800" dirty="0" err="1"/>
              <a:t>Pub_id</a:t>
            </a:r>
            <a:endParaRPr lang="en-US" sz="1800" dirty="0"/>
          </a:p>
          <a:p>
            <a:pPr marL="0" indent="0">
              <a:buNone/>
            </a:pPr>
            <a:r>
              <a:rPr lang="en-US" sz="1800" dirty="0" err="1"/>
              <a:t>Pub_id</a:t>
            </a:r>
            <a:endParaRPr lang="en-US" sz="1800" dirty="0"/>
          </a:p>
          <a:p>
            <a:pPr marL="0" indent="0">
              <a:buNone/>
            </a:pPr>
            <a:r>
              <a:rPr lang="en-US" sz="1800" dirty="0" err="1"/>
              <a:t>Emp_id</a:t>
            </a:r>
            <a:endParaRPr lang="en-US" sz="1800" dirty="0"/>
          </a:p>
          <a:p>
            <a:pPr marL="0" indent="0">
              <a:buNone/>
            </a:pPr>
            <a:r>
              <a:rPr lang="en-US" sz="1800" dirty="0" err="1"/>
              <a:t>Job_id</a:t>
            </a:r>
            <a:endParaRPr lang="en-US" sz="1800" dirty="0"/>
          </a:p>
          <a:p>
            <a:pPr marL="0" indent="0">
              <a:buNone/>
            </a:pPr>
            <a:r>
              <a:rPr lang="en-US" sz="1800" dirty="0" err="1"/>
              <a:t>Title_id</a:t>
            </a:r>
            <a:endParaRPr lang="en-US" sz="1800" dirty="0"/>
          </a:p>
          <a:p>
            <a:endParaRPr lang="en-US" sz="1800" dirty="0"/>
          </a:p>
        </p:txBody>
      </p:sp>
      <p:sp>
        <p:nvSpPr>
          <p:cNvPr id="12" name="Text Placeholder 9"/>
          <p:cNvSpPr txBox="1">
            <a:spLocks/>
          </p:cNvSpPr>
          <p:nvPr/>
        </p:nvSpPr>
        <p:spPr>
          <a:xfrm>
            <a:off x="6995383" y="94995"/>
            <a:ext cx="2586527" cy="93542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cap="all" baseline="0">
                <a:solidFill>
                  <a:schemeClr val="tx1">
                    <a:tint val="75000"/>
                  </a:schemeClr>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2000" b="1" dirty="0"/>
              <a:t>Table details:</a:t>
            </a:r>
          </a:p>
        </p:txBody>
      </p:sp>
    </p:spTree>
    <p:extLst>
      <p:ext uri="{BB962C8B-B14F-4D97-AF65-F5344CB8AC3E}">
        <p14:creationId xmlns:p14="http://schemas.microsoft.com/office/powerpoint/2010/main" val="385712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81" y="998476"/>
            <a:ext cx="4002016" cy="869263"/>
          </a:xfrm>
        </p:spPr>
        <p:txBody>
          <a:bodyPr>
            <a:normAutofit fontScale="90000"/>
          </a:bodyPr>
          <a:lstStyle/>
          <a:p>
            <a:r>
              <a:rPr lang="en-US" sz="2000" b="1" dirty="0"/>
              <a:t>Q1-1, Q2-1-1, Q2-1-2: List of publishers that don't have business book</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94697" y="992409"/>
            <a:ext cx="6077074" cy="2348707"/>
          </a:xfrm>
        </p:spPr>
      </p:pic>
      <p:sp>
        <p:nvSpPr>
          <p:cNvPr id="4" name="Text Placeholder 3"/>
          <p:cNvSpPr>
            <a:spLocks noGrp="1"/>
          </p:cNvSpPr>
          <p:nvPr>
            <p:ph type="body" sz="half" idx="2"/>
          </p:nvPr>
        </p:nvSpPr>
        <p:spPr>
          <a:xfrm>
            <a:off x="1146703" y="1867740"/>
            <a:ext cx="3856037" cy="4508388"/>
          </a:xfrm>
        </p:spPr>
        <p:txBody>
          <a:bodyPr>
            <a:normAutofit/>
          </a:bodyPr>
          <a:lstStyle/>
          <a:p>
            <a:pPr marL="400050" indent="-400050">
              <a:spcBef>
                <a:spcPts val="0"/>
              </a:spcBef>
              <a:buFont typeface="Wingdings" panose="05000000000000000000" pitchFamily="2" charset="2"/>
              <a:buChar char="ü"/>
            </a:pPr>
            <a:r>
              <a:rPr lang="en-US" sz="1800" dirty="0"/>
              <a:t>Using </a:t>
            </a:r>
            <a:r>
              <a:rPr lang="en-US" sz="1800" b="1" dirty="0"/>
              <a:t>“not exists”:</a:t>
            </a:r>
          </a:p>
          <a:p>
            <a:pPr marL="457200" lvl="2">
              <a:spcBef>
                <a:spcPts val="0"/>
              </a:spcBef>
            </a:pPr>
            <a:r>
              <a:rPr lang="en-US" sz="1400" dirty="0"/>
              <a:t>select * from publishers where not exists 	(select * from titles where </a:t>
            </a:r>
            <a:r>
              <a:rPr lang="en-US" sz="1400" dirty="0" err="1"/>
              <a:t>titles.pub_id</a:t>
            </a:r>
            <a:r>
              <a:rPr lang="en-US" sz="1400" dirty="0"/>
              <a:t> = </a:t>
            </a:r>
            <a:r>
              <a:rPr lang="en-US" sz="1400" dirty="0" err="1"/>
              <a:t>publishers.pub_id</a:t>
            </a:r>
            <a:r>
              <a:rPr lang="en-US" sz="1400" dirty="0"/>
              <a:t> and type = 'business');</a:t>
            </a:r>
          </a:p>
          <a:p>
            <a:pPr>
              <a:spcBef>
                <a:spcPts val="0"/>
              </a:spcBef>
            </a:pPr>
            <a:endParaRPr lang="en-US" sz="1800" dirty="0"/>
          </a:p>
          <a:p>
            <a:pPr>
              <a:spcBef>
                <a:spcPts val="0"/>
              </a:spcBef>
            </a:pPr>
            <a:r>
              <a:rPr lang="en-US" sz="1800" b="1" dirty="0"/>
              <a:t>Optimizing (Using View and index):</a:t>
            </a:r>
          </a:p>
          <a:p>
            <a:pPr lvl="1">
              <a:spcBef>
                <a:spcPts val="0"/>
              </a:spcBef>
            </a:pPr>
            <a:r>
              <a:rPr lang="en-US" sz="1600" dirty="0"/>
              <a:t>create index </a:t>
            </a:r>
            <a:r>
              <a:rPr lang="en-US" sz="1600" dirty="0" err="1"/>
              <a:t>i_type</a:t>
            </a:r>
            <a:r>
              <a:rPr lang="en-US" sz="1600" dirty="0"/>
              <a:t> on titles(type);</a:t>
            </a:r>
          </a:p>
          <a:p>
            <a:pPr lvl="1">
              <a:spcBef>
                <a:spcPts val="0"/>
              </a:spcBef>
            </a:pPr>
            <a:r>
              <a:rPr lang="en-US" sz="1600" dirty="0"/>
              <a:t>create view </a:t>
            </a:r>
            <a:r>
              <a:rPr lang="en-US" sz="1600" dirty="0" err="1"/>
              <a:t>business_pub_ids</a:t>
            </a:r>
            <a:r>
              <a:rPr lang="en-US" sz="1600" dirty="0"/>
              <a:t> as select </a:t>
            </a:r>
            <a:r>
              <a:rPr lang="en-US" sz="1600" dirty="0" err="1"/>
              <a:t>pub_id</a:t>
            </a:r>
            <a:r>
              <a:rPr lang="en-US" sz="1600" dirty="0"/>
              <a:t> from titles where type = 'business';</a:t>
            </a:r>
          </a:p>
          <a:p>
            <a:pPr>
              <a:spcBef>
                <a:spcPts val="0"/>
              </a:spcBef>
            </a:pPr>
            <a:endParaRPr lang="en-US" sz="1800" dirty="0"/>
          </a:p>
          <a:p>
            <a:pPr marL="342900" indent="-342900">
              <a:spcBef>
                <a:spcPts val="0"/>
              </a:spcBef>
              <a:buFont typeface="Wingdings" panose="05000000000000000000" pitchFamily="2" charset="2"/>
              <a:buChar char="ü"/>
            </a:pPr>
            <a:r>
              <a:rPr lang="en-US" sz="1800" dirty="0"/>
              <a:t>Using </a:t>
            </a:r>
            <a:r>
              <a:rPr lang="en-US" sz="1800" b="1" dirty="0"/>
              <a:t>“not in”:</a:t>
            </a:r>
          </a:p>
          <a:p>
            <a:pPr marL="457200" lvl="2">
              <a:spcBef>
                <a:spcPts val="0"/>
              </a:spcBef>
            </a:pPr>
            <a:r>
              <a:rPr lang="en-US" sz="1400" dirty="0"/>
              <a:t>select * from publishers where </a:t>
            </a:r>
            <a:r>
              <a:rPr lang="en-US" sz="1400" dirty="0" err="1"/>
              <a:t>pub_id</a:t>
            </a:r>
            <a:r>
              <a:rPr lang="en-US" sz="1400" dirty="0"/>
              <a:t> not in 	(select * from </a:t>
            </a:r>
            <a:r>
              <a:rPr lang="en-US" sz="1400" dirty="0" err="1"/>
              <a:t>business_pub_ids</a:t>
            </a:r>
            <a:r>
              <a:rPr lang="en-US" sz="1400" dirty="0"/>
              <a:t> );</a:t>
            </a:r>
          </a:p>
          <a:p>
            <a:pPr>
              <a:spcBef>
                <a:spcPts val="0"/>
              </a:spcBef>
            </a:pPr>
            <a:endParaRPr lang="en-US" dirty="0"/>
          </a:p>
        </p:txBody>
      </p:sp>
      <p:sp>
        <p:nvSpPr>
          <p:cNvPr id="6" name="Text Placeholder 3"/>
          <p:cNvSpPr txBox="1">
            <a:spLocks/>
          </p:cNvSpPr>
          <p:nvPr/>
        </p:nvSpPr>
        <p:spPr>
          <a:xfrm>
            <a:off x="5336236" y="5343540"/>
            <a:ext cx="5932779" cy="103258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spcBef>
                <a:spcPts val="0"/>
              </a:spcBef>
            </a:pPr>
            <a:r>
              <a:rPr lang="en-US" sz="1600" dirty="0"/>
              <a:t>There 4 publishers located in the USA and two in Germany and France.</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1737" y="3866027"/>
            <a:ext cx="1111497" cy="1371327"/>
          </a:xfrm>
          <a:prstGeom prst="rect">
            <a:avLst/>
          </a:prstGeom>
        </p:spPr>
      </p:pic>
      <p:sp>
        <p:nvSpPr>
          <p:cNvPr id="8" name="Title 1"/>
          <p:cNvSpPr txBox="1">
            <a:spLocks/>
          </p:cNvSpPr>
          <p:nvPr/>
        </p:nvSpPr>
        <p:spPr>
          <a:xfrm>
            <a:off x="5336236" y="3685029"/>
            <a:ext cx="1749102" cy="4369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View result:</a:t>
            </a:r>
          </a:p>
        </p:txBody>
      </p:sp>
      <p:sp>
        <p:nvSpPr>
          <p:cNvPr id="9" name="Title 1"/>
          <p:cNvSpPr txBox="1">
            <a:spLocks/>
          </p:cNvSpPr>
          <p:nvPr/>
        </p:nvSpPr>
        <p:spPr>
          <a:xfrm>
            <a:off x="5371756" y="271237"/>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10" name="Text Placeholder 3"/>
          <p:cNvSpPr txBox="1">
            <a:spLocks/>
          </p:cNvSpPr>
          <p:nvPr/>
        </p:nvSpPr>
        <p:spPr>
          <a:xfrm>
            <a:off x="1409276" y="189232"/>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nested queries</a:t>
            </a:r>
          </a:p>
          <a:p>
            <a:pPr>
              <a:spcBef>
                <a:spcPts val="0"/>
              </a:spcBef>
            </a:pPr>
            <a:r>
              <a:rPr lang="en-US" sz="1200" dirty="0"/>
              <a:t>HW2: rewriting, indexing, adding views</a:t>
            </a:r>
          </a:p>
        </p:txBody>
      </p:sp>
    </p:spTree>
    <p:extLst>
      <p:ext uri="{BB962C8B-B14F-4D97-AF65-F5344CB8AC3E}">
        <p14:creationId xmlns:p14="http://schemas.microsoft.com/office/powerpoint/2010/main" val="229627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4" y="927490"/>
            <a:ext cx="3856037" cy="927068"/>
          </a:xfrm>
        </p:spPr>
        <p:txBody>
          <a:bodyPr>
            <a:normAutofit/>
          </a:bodyPr>
          <a:lstStyle/>
          <a:p>
            <a:r>
              <a:rPr lang="en-US" sz="2000" b="1" dirty="0"/>
              <a:t>Q1-2: List of publishers that have published books that have mod in their type</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25206" y="1550720"/>
            <a:ext cx="5843809" cy="2782026"/>
          </a:xfrm>
        </p:spPr>
      </p:pic>
      <p:sp>
        <p:nvSpPr>
          <p:cNvPr id="4" name="Text Placeholder 3"/>
          <p:cNvSpPr>
            <a:spLocks noGrp="1"/>
          </p:cNvSpPr>
          <p:nvPr>
            <p:ph type="body" sz="half" idx="2"/>
          </p:nvPr>
        </p:nvSpPr>
        <p:spPr>
          <a:xfrm>
            <a:off x="1146703" y="2242123"/>
            <a:ext cx="3856037" cy="1627055"/>
          </a:xfrm>
        </p:spPr>
        <p:txBody>
          <a:bodyPr>
            <a:normAutofit/>
          </a:bodyPr>
          <a:lstStyle/>
          <a:p>
            <a:pPr marL="285750" indent="-285750">
              <a:buFont typeface="Wingdings" panose="05000000000000000000" pitchFamily="2" charset="2"/>
              <a:buChar char="ü"/>
            </a:pPr>
            <a:r>
              <a:rPr lang="en-US" sz="1800" dirty="0"/>
              <a:t>Using </a:t>
            </a:r>
            <a:r>
              <a:rPr lang="en-US" sz="1800" b="1" dirty="0"/>
              <a:t>“exists”, “Like”:</a:t>
            </a:r>
          </a:p>
          <a:p>
            <a:pPr lvl="1"/>
            <a:r>
              <a:rPr lang="en-US" sz="1600" dirty="0"/>
              <a:t>select * from publishers where  exists	(select * from titles where type like '%mod%');</a:t>
            </a:r>
          </a:p>
        </p:txBody>
      </p:sp>
      <p:sp>
        <p:nvSpPr>
          <p:cNvPr id="5" name="Text Placeholder 3"/>
          <p:cNvSpPr txBox="1">
            <a:spLocks/>
          </p:cNvSpPr>
          <p:nvPr/>
        </p:nvSpPr>
        <p:spPr>
          <a:xfrm>
            <a:off x="1409276" y="189232"/>
            <a:ext cx="9859739" cy="35069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nested queries</a:t>
            </a:r>
          </a:p>
        </p:txBody>
      </p:sp>
      <p:sp>
        <p:nvSpPr>
          <p:cNvPr id="6" name="Text Placeholder 3"/>
          <p:cNvSpPr txBox="1">
            <a:spLocks/>
          </p:cNvSpPr>
          <p:nvPr/>
        </p:nvSpPr>
        <p:spPr>
          <a:xfrm>
            <a:off x="5336236" y="4924817"/>
            <a:ext cx="5932779" cy="83744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Mostly the publishers have books of type %mod% are located in the USA</a:t>
            </a:r>
          </a:p>
        </p:txBody>
      </p:sp>
      <p:sp>
        <p:nvSpPr>
          <p:cNvPr id="8" name="Title 1"/>
          <p:cNvSpPr txBox="1">
            <a:spLocks/>
          </p:cNvSpPr>
          <p:nvPr/>
        </p:nvSpPr>
        <p:spPr>
          <a:xfrm>
            <a:off x="5402188" y="837894"/>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Tree>
    <p:extLst>
      <p:ext uri="{BB962C8B-B14F-4D97-AF65-F5344CB8AC3E}">
        <p14:creationId xmlns:p14="http://schemas.microsoft.com/office/powerpoint/2010/main" val="191195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067" y="695457"/>
            <a:ext cx="3856037" cy="1219175"/>
          </a:xfrm>
        </p:spPr>
        <p:txBody>
          <a:bodyPr>
            <a:normAutofit/>
          </a:bodyPr>
          <a:lstStyle/>
          <a:p>
            <a:r>
              <a:rPr lang="en-US" sz="2000" b="1" dirty="0"/>
              <a:t>Q1-3: Raising the price by 10% for those books have total sale more than 500 Else decreasing by 5%</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366" y="3219794"/>
            <a:ext cx="9859739" cy="3387068"/>
          </a:xfrm>
        </p:spPr>
      </p:pic>
      <p:sp>
        <p:nvSpPr>
          <p:cNvPr id="4" name="Text Placeholder 3"/>
          <p:cNvSpPr>
            <a:spLocks noGrp="1"/>
          </p:cNvSpPr>
          <p:nvPr>
            <p:ph type="body" sz="half" idx="2"/>
          </p:nvPr>
        </p:nvSpPr>
        <p:spPr>
          <a:xfrm>
            <a:off x="6459492" y="311202"/>
            <a:ext cx="4878914" cy="3541714"/>
          </a:xfrm>
        </p:spPr>
        <p:txBody>
          <a:bodyPr>
            <a:normAutofit/>
          </a:bodyPr>
          <a:lstStyle/>
          <a:p>
            <a:pPr marL="285750" indent="-285750">
              <a:spcBef>
                <a:spcPts val="0"/>
              </a:spcBef>
              <a:buFont typeface="Wingdings" panose="05000000000000000000" pitchFamily="2" charset="2"/>
              <a:buChar char="ü"/>
            </a:pPr>
            <a:r>
              <a:rPr lang="en-US" sz="1800" dirty="0"/>
              <a:t>Using </a:t>
            </a:r>
            <a:r>
              <a:rPr lang="en-US" sz="1800" b="1" dirty="0"/>
              <a:t>“case when”, “</a:t>
            </a:r>
            <a:r>
              <a:rPr lang="en-US" sz="1800" dirty="0"/>
              <a:t>group by</a:t>
            </a:r>
            <a:r>
              <a:rPr lang="en-US" sz="1800" b="1" dirty="0"/>
              <a:t>”, “</a:t>
            </a:r>
            <a:r>
              <a:rPr lang="en-US" sz="1800" dirty="0"/>
              <a:t>having</a:t>
            </a:r>
            <a:r>
              <a:rPr lang="en-US" sz="1800" b="1" dirty="0"/>
              <a:t>” :</a:t>
            </a:r>
          </a:p>
          <a:p>
            <a:pPr lvl="1">
              <a:spcBef>
                <a:spcPts val="0"/>
              </a:spcBef>
            </a:pPr>
            <a:r>
              <a:rPr lang="en-US" sz="1600" dirty="0"/>
              <a:t>select * ,	</a:t>
            </a:r>
          </a:p>
          <a:p>
            <a:pPr lvl="1">
              <a:spcBef>
                <a:spcPts val="0"/>
              </a:spcBef>
            </a:pPr>
            <a:r>
              <a:rPr lang="en-US" sz="1600" dirty="0"/>
              <a:t>case when</a:t>
            </a:r>
          </a:p>
          <a:p>
            <a:pPr lvl="2">
              <a:spcBef>
                <a:spcPts val="0"/>
              </a:spcBef>
            </a:pPr>
            <a:r>
              <a:rPr lang="en-US" sz="1400" dirty="0" err="1"/>
              <a:t>title_id</a:t>
            </a:r>
            <a:r>
              <a:rPr lang="en-US" sz="1400" dirty="0"/>
              <a:t> in (select </a:t>
            </a:r>
            <a:r>
              <a:rPr lang="en-US" sz="1400" dirty="0" err="1"/>
              <a:t>titles.title_id</a:t>
            </a:r>
            <a:r>
              <a:rPr lang="en-US" sz="1400" dirty="0"/>
              <a:t> from titles inner join  sales on </a:t>
            </a:r>
            <a:r>
              <a:rPr lang="en-US" sz="1400" dirty="0" err="1"/>
              <a:t>sales.title_id</a:t>
            </a:r>
            <a:r>
              <a:rPr lang="en-US" sz="1400" dirty="0"/>
              <a:t> = </a:t>
            </a:r>
            <a:r>
              <a:rPr lang="en-US" sz="1400" dirty="0" err="1"/>
              <a:t>titles.title_id</a:t>
            </a:r>
            <a:r>
              <a:rPr lang="en-US" sz="1400" dirty="0"/>
              <a:t> group by </a:t>
            </a:r>
            <a:r>
              <a:rPr lang="en-US" sz="1400" dirty="0" err="1"/>
              <a:t>titles.title_id</a:t>
            </a:r>
            <a:r>
              <a:rPr lang="en-US" sz="1400" dirty="0"/>
              <a:t> having sum(qty*price) &gt; 500)	</a:t>
            </a:r>
          </a:p>
          <a:p>
            <a:pPr lvl="1">
              <a:spcBef>
                <a:spcPts val="0"/>
              </a:spcBef>
            </a:pPr>
            <a:r>
              <a:rPr lang="en-US" sz="1600" dirty="0"/>
              <a:t>then price * 1.1</a:t>
            </a:r>
          </a:p>
          <a:p>
            <a:pPr lvl="1">
              <a:spcBef>
                <a:spcPts val="0"/>
              </a:spcBef>
            </a:pPr>
            <a:r>
              <a:rPr lang="en-US" sz="1600" dirty="0"/>
              <a:t>else price * .95	</a:t>
            </a:r>
          </a:p>
          <a:p>
            <a:pPr lvl="1">
              <a:spcBef>
                <a:spcPts val="0"/>
              </a:spcBef>
            </a:pPr>
            <a:r>
              <a:rPr lang="en-US" sz="1600" dirty="0"/>
              <a:t>end as </a:t>
            </a:r>
            <a:r>
              <a:rPr lang="en-US" sz="1600" dirty="0" err="1"/>
              <a:t>newPricefrom</a:t>
            </a:r>
            <a:r>
              <a:rPr lang="en-US" sz="1600" dirty="0"/>
              <a:t> titles ;</a:t>
            </a:r>
          </a:p>
        </p:txBody>
      </p:sp>
      <p:sp>
        <p:nvSpPr>
          <p:cNvPr id="5"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p:txBody>
      </p:sp>
      <p:sp>
        <p:nvSpPr>
          <p:cNvPr id="6" name="Text Placeholder 3"/>
          <p:cNvSpPr txBox="1">
            <a:spLocks/>
          </p:cNvSpPr>
          <p:nvPr/>
        </p:nvSpPr>
        <p:spPr>
          <a:xfrm>
            <a:off x="1101703" y="2000619"/>
            <a:ext cx="5549452" cy="83744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Comparing the columns price and </a:t>
            </a:r>
            <a:r>
              <a:rPr lang="en-US" dirty="0" err="1"/>
              <a:t>newPrice</a:t>
            </a:r>
            <a:r>
              <a:rPr lang="en-US" dirty="0"/>
              <a:t> we can see that mostly the new calculated price is less than previous price.</a:t>
            </a:r>
          </a:p>
        </p:txBody>
      </p:sp>
    </p:spTree>
    <p:extLst>
      <p:ext uri="{BB962C8B-B14F-4D97-AF65-F5344CB8AC3E}">
        <p14:creationId xmlns:p14="http://schemas.microsoft.com/office/powerpoint/2010/main" val="10298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28" y="695458"/>
            <a:ext cx="10867762" cy="1056070"/>
          </a:xfrm>
        </p:spPr>
        <p:txBody>
          <a:bodyPr>
            <a:noAutofit/>
          </a:bodyPr>
          <a:lstStyle/>
          <a:p>
            <a:r>
              <a:rPr lang="en-US" sz="1800" b="1" dirty="0"/>
              <a:t>Q1-4: TAX calculation for each book based on total sale If total sale is less than 200 then TAX = 0 If total sale is less than 500 then TAX = (Total sale - 200)*5% If total sale is less than 800 then TAX = 15 + (Total sale - 500)*10% If total sale is less than 1000 then TAX = 45 + (Total sale - 800)*15% else TAX = 75 + (Total sale - 1000)*20%</a:t>
            </a:r>
          </a:p>
        </p:txBody>
      </p:sp>
      <p:sp>
        <p:nvSpPr>
          <p:cNvPr id="4" name="Text Placeholder 3"/>
          <p:cNvSpPr>
            <a:spLocks noGrp="1"/>
          </p:cNvSpPr>
          <p:nvPr>
            <p:ph type="body" sz="half" idx="2"/>
          </p:nvPr>
        </p:nvSpPr>
        <p:spPr>
          <a:xfrm>
            <a:off x="259141" y="2060597"/>
            <a:ext cx="7043180" cy="2898163"/>
          </a:xfrm>
        </p:spPr>
        <p:txBody>
          <a:bodyPr>
            <a:normAutofit/>
          </a:bodyPr>
          <a:lstStyle/>
          <a:p>
            <a:pPr marL="285750" indent="-285750">
              <a:spcBef>
                <a:spcPts val="0"/>
              </a:spcBef>
              <a:buFont typeface="Wingdings" panose="05000000000000000000" pitchFamily="2" charset="2"/>
              <a:buChar char="ü"/>
            </a:pPr>
            <a:r>
              <a:rPr lang="en-US" dirty="0"/>
              <a:t>Using “case when”, “</a:t>
            </a:r>
            <a:r>
              <a:rPr lang="en-US" dirty="0" err="1"/>
              <a:t>drived</a:t>
            </a:r>
            <a:r>
              <a:rPr lang="en-US" dirty="0"/>
              <a:t> query”, “group by”</a:t>
            </a:r>
          </a:p>
          <a:p>
            <a:pPr lvl="1">
              <a:spcBef>
                <a:spcPts val="0"/>
              </a:spcBef>
            </a:pPr>
            <a:r>
              <a:rPr lang="en-US" sz="1200" dirty="0"/>
              <a:t>select * ,	case when </a:t>
            </a:r>
            <a:r>
              <a:rPr lang="en-US" sz="1200" dirty="0" err="1"/>
              <a:t>SaleAmount</a:t>
            </a:r>
            <a:r>
              <a:rPr lang="en-US" sz="1200" dirty="0"/>
              <a:t> &lt; 200     then 0			      </a:t>
            </a:r>
          </a:p>
          <a:p>
            <a:pPr lvl="1">
              <a:spcBef>
                <a:spcPts val="0"/>
              </a:spcBef>
            </a:pPr>
            <a:r>
              <a:rPr lang="en-US" sz="1200" dirty="0"/>
              <a:t>		       when </a:t>
            </a:r>
            <a:r>
              <a:rPr lang="en-US" sz="1200" dirty="0" err="1"/>
              <a:t>SaleAmount</a:t>
            </a:r>
            <a:r>
              <a:rPr lang="en-US" sz="1200" dirty="0"/>
              <a:t> &lt; 500      then 0+(</a:t>
            </a:r>
            <a:r>
              <a:rPr lang="en-US" sz="1200" dirty="0" err="1"/>
              <a:t>SaleAmount</a:t>
            </a:r>
            <a:r>
              <a:rPr lang="en-US" sz="1200" dirty="0"/>
              <a:t> - 200)  * .05			     </a:t>
            </a:r>
          </a:p>
          <a:p>
            <a:pPr lvl="1">
              <a:spcBef>
                <a:spcPts val="0"/>
              </a:spcBef>
            </a:pPr>
            <a:r>
              <a:rPr lang="en-US" sz="1200" dirty="0"/>
              <a:t>                                        when </a:t>
            </a:r>
            <a:r>
              <a:rPr lang="en-US" sz="1200" dirty="0" err="1"/>
              <a:t>SaleAmount</a:t>
            </a:r>
            <a:r>
              <a:rPr lang="en-US" sz="1200" dirty="0"/>
              <a:t> &lt; 800 	     then 0 + 15 +(</a:t>
            </a:r>
            <a:r>
              <a:rPr lang="en-US" sz="1200" dirty="0" err="1"/>
              <a:t>SaleAmount</a:t>
            </a:r>
            <a:r>
              <a:rPr lang="en-US" sz="1200" dirty="0"/>
              <a:t> - 500)  * .10	       </a:t>
            </a:r>
          </a:p>
          <a:p>
            <a:pPr lvl="1">
              <a:spcBef>
                <a:spcPts val="0"/>
              </a:spcBef>
            </a:pPr>
            <a:r>
              <a:rPr lang="en-US" sz="1200" dirty="0"/>
              <a:t>		       when </a:t>
            </a:r>
            <a:r>
              <a:rPr lang="en-US" sz="1200" dirty="0" err="1"/>
              <a:t>SaleAmount</a:t>
            </a:r>
            <a:r>
              <a:rPr lang="en-US" sz="1200" dirty="0"/>
              <a:t> &lt; 1000    then 0 + 15 + 30 +(</a:t>
            </a:r>
            <a:r>
              <a:rPr lang="en-US" sz="1200" dirty="0" err="1"/>
              <a:t>SaleAmount</a:t>
            </a:r>
            <a:r>
              <a:rPr lang="en-US" sz="1200" dirty="0"/>
              <a:t> - 800)  * .15	</a:t>
            </a:r>
          </a:p>
          <a:p>
            <a:pPr lvl="1">
              <a:spcBef>
                <a:spcPts val="0"/>
              </a:spcBef>
            </a:pPr>
            <a:r>
              <a:rPr lang="en-US" sz="1200" dirty="0"/>
              <a:t>		else 		      0 + 15 + 30 + 30 + (</a:t>
            </a:r>
            <a:r>
              <a:rPr lang="en-US" sz="1200" dirty="0" err="1"/>
              <a:t>SaleAmount</a:t>
            </a:r>
            <a:r>
              <a:rPr lang="en-US" sz="1200" dirty="0"/>
              <a:t> - 1000) * .20   </a:t>
            </a:r>
          </a:p>
          <a:p>
            <a:pPr lvl="1">
              <a:spcBef>
                <a:spcPts val="0"/>
              </a:spcBef>
            </a:pPr>
            <a:r>
              <a:rPr lang="en-US" sz="1200" dirty="0"/>
              <a:t> end as Tax 	 </a:t>
            </a:r>
          </a:p>
          <a:p>
            <a:pPr lvl="1">
              <a:spcBef>
                <a:spcPts val="0"/>
              </a:spcBef>
            </a:pPr>
            <a:r>
              <a:rPr lang="en-US" sz="1200" dirty="0"/>
              <a:t>from (select </a:t>
            </a:r>
            <a:r>
              <a:rPr lang="en-US" sz="1200" dirty="0" err="1"/>
              <a:t>titles.title_id</a:t>
            </a:r>
            <a:r>
              <a:rPr lang="en-US" sz="1200" dirty="0"/>
              <a:t> , title , sum(</a:t>
            </a:r>
            <a:r>
              <a:rPr lang="en-US" sz="1200" dirty="0" err="1"/>
              <a:t>qty</a:t>
            </a:r>
            <a:r>
              <a:rPr lang="en-US" sz="1200" dirty="0"/>
              <a:t>*price) as </a:t>
            </a:r>
            <a:r>
              <a:rPr lang="en-US" sz="1200" dirty="0" err="1"/>
              <a:t>SaleAmount</a:t>
            </a:r>
            <a:r>
              <a:rPr lang="en-US" sz="1200" dirty="0"/>
              <a:t> from sales inner join titles </a:t>
            </a:r>
          </a:p>
          <a:p>
            <a:pPr lvl="1">
              <a:spcBef>
                <a:spcPts val="0"/>
              </a:spcBef>
            </a:pPr>
            <a:r>
              <a:rPr lang="en-US" sz="1200" dirty="0"/>
              <a:t>on </a:t>
            </a:r>
            <a:r>
              <a:rPr lang="en-US" sz="1200" dirty="0" err="1"/>
              <a:t>titles.title_id</a:t>
            </a:r>
            <a:r>
              <a:rPr lang="en-US" sz="1200" dirty="0"/>
              <a:t> = </a:t>
            </a:r>
            <a:r>
              <a:rPr lang="en-US" sz="1200" dirty="0" err="1"/>
              <a:t>sales.title_id</a:t>
            </a:r>
            <a:r>
              <a:rPr lang="en-US" sz="1200" dirty="0"/>
              <a:t> </a:t>
            </a:r>
          </a:p>
          <a:p>
            <a:pPr lvl="1">
              <a:spcBef>
                <a:spcPts val="0"/>
              </a:spcBef>
            </a:pPr>
            <a:r>
              <a:rPr lang="en-US" sz="1200" dirty="0"/>
              <a:t>group by </a:t>
            </a:r>
            <a:r>
              <a:rPr lang="en-US" sz="1200" dirty="0" err="1"/>
              <a:t>titles.title_id</a:t>
            </a:r>
            <a:r>
              <a:rPr lang="en-US" sz="1200" dirty="0"/>
              <a:t> , title) as d ;</a:t>
            </a:r>
          </a:p>
        </p:txBody>
      </p:sp>
      <p:sp>
        <p:nvSpPr>
          <p:cNvPr id="5"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a:p>
            <a:pPr>
              <a:spcBef>
                <a:spcPts val="0"/>
              </a:spcBef>
            </a:pPr>
            <a:r>
              <a:rPr lang="en-US" sz="1200" dirty="0"/>
              <a:t>HW2: tables derived from the existing database tables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2321" y="2318199"/>
            <a:ext cx="4606446" cy="3978901"/>
          </a:xfrm>
          <a:prstGeom prst="rect">
            <a:avLst/>
          </a:prstGeom>
        </p:spPr>
      </p:pic>
      <p:sp>
        <p:nvSpPr>
          <p:cNvPr id="10" name="Title 1"/>
          <p:cNvSpPr txBox="1">
            <a:spLocks/>
          </p:cNvSpPr>
          <p:nvPr/>
        </p:nvSpPr>
        <p:spPr>
          <a:xfrm>
            <a:off x="7302321" y="1774542"/>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sp>
        <p:nvSpPr>
          <p:cNvPr id="11" name="Text Placeholder 3"/>
          <p:cNvSpPr txBox="1">
            <a:spLocks/>
          </p:cNvSpPr>
          <p:nvPr/>
        </p:nvSpPr>
        <p:spPr>
          <a:xfrm>
            <a:off x="1164579" y="5151919"/>
            <a:ext cx="5932779" cy="132615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Rarely we can find publishers that have to pay TAX more than 100$ based on TAX scenario defined above. And there exist publishers have not to pay TAX.</a:t>
            </a:r>
          </a:p>
        </p:txBody>
      </p:sp>
    </p:spTree>
    <p:extLst>
      <p:ext uri="{BB962C8B-B14F-4D97-AF65-F5344CB8AC3E}">
        <p14:creationId xmlns:p14="http://schemas.microsoft.com/office/powerpoint/2010/main" val="176740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28" y="695458"/>
            <a:ext cx="10867762" cy="414856"/>
          </a:xfrm>
        </p:spPr>
        <p:txBody>
          <a:bodyPr>
            <a:noAutofit/>
          </a:bodyPr>
          <a:lstStyle/>
          <a:p>
            <a:r>
              <a:rPr lang="en-US" sz="1800" b="1" dirty="0"/>
              <a:t>Q1-5: Total Sale of publishers in different years and in overall.</a:t>
            </a:r>
          </a:p>
        </p:txBody>
      </p:sp>
      <p:sp>
        <p:nvSpPr>
          <p:cNvPr id="4" name="Text Placeholder 3"/>
          <p:cNvSpPr>
            <a:spLocks noGrp="1"/>
          </p:cNvSpPr>
          <p:nvPr>
            <p:ph type="body" sz="half" idx="2"/>
          </p:nvPr>
        </p:nvSpPr>
        <p:spPr>
          <a:xfrm>
            <a:off x="658635" y="1554565"/>
            <a:ext cx="7384532" cy="2898163"/>
          </a:xfrm>
        </p:spPr>
        <p:txBody>
          <a:bodyPr>
            <a:normAutofit/>
          </a:bodyPr>
          <a:lstStyle/>
          <a:p>
            <a:pPr marL="285750" indent="-285750">
              <a:spcBef>
                <a:spcPts val="0"/>
              </a:spcBef>
              <a:buFont typeface="Wingdings" panose="05000000000000000000" pitchFamily="2" charset="2"/>
              <a:buChar char="ü"/>
            </a:pPr>
            <a:r>
              <a:rPr lang="en-US" sz="1800" dirty="0"/>
              <a:t>Using </a:t>
            </a:r>
            <a:r>
              <a:rPr lang="en-US" sz="1800" b="1" dirty="0"/>
              <a:t>“group by”, “rollup”, “YEAR”, “sum”:</a:t>
            </a:r>
          </a:p>
          <a:p>
            <a:pPr lvl="1">
              <a:spcBef>
                <a:spcPts val="0"/>
              </a:spcBef>
            </a:pPr>
            <a:r>
              <a:rPr lang="en-US" sz="1600" dirty="0"/>
              <a:t>select  </a:t>
            </a:r>
            <a:r>
              <a:rPr lang="en-US" sz="1600" dirty="0" err="1"/>
              <a:t>pub_name</a:t>
            </a:r>
            <a:r>
              <a:rPr lang="en-US" sz="1600" dirty="0"/>
              <a:t>  , YEAR(</a:t>
            </a:r>
            <a:r>
              <a:rPr lang="en-US" sz="1600" dirty="0" err="1"/>
              <a:t>ord_date</a:t>
            </a:r>
            <a:r>
              <a:rPr lang="en-US" sz="1600" dirty="0"/>
              <a:t>) as Year , sum(qty * price ) as </a:t>
            </a:r>
            <a:r>
              <a:rPr lang="en-US" sz="1600" dirty="0" err="1"/>
              <a:t>TotalSale</a:t>
            </a:r>
            <a:endParaRPr lang="en-US" sz="1600" dirty="0"/>
          </a:p>
          <a:p>
            <a:pPr lvl="1">
              <a:spcBef>
                <a:spcPts val="0"/>
              </a:spcBef>
            </a:pPr>
            <a:r>
              <a:rPr lang="en-US" sz="1600" dirty="0"/>
              <a:t>from sales inner join </a:t>
            </a:r>
          </a:p>
          <a:p>
            <a:pPr lvl="1">
              <a:spcBef>
                <a:spcPts val="0"/>
              </a:spcBef>
            </a:pPr>
            <a:r>
              <a:rPr lang="en-US" sz="1600" dirty="0"/>
              <a:t>	titles on </a:t>
            </a:r>
            <a:r>
              <a:rPr lang="en-US" sz="1600" dirty="0" err="1"/>
              <a:t>titles.title_id</a:t>
            </a:r>
            <a:r>
              <a:rPr lang="en-US" sz="1600" dirty="0"/>
              <a:t> = </a:t>
            </a:r>
            <a:r>
              <a:rPr lang="en-US" sz="1600" dirty="0" err="1"/>
              <a:t>sales.title_id</a:t>
            </a:r>
            <a:r>
              <a:rPr lang="en-US" sz="1600" dirty="0"/>
              <a:t> inner join 		 	publishers on </a:t>
            </a:r>
            <a:r>
              <a:rPr lang="en-US" sz="1600" dirty="0" err="1"/>
              <a:t>publishers.pub_id</a:t>
            </a:r>
            <a:r>
              <a:rPr lang="en-US" sz="1600" dirty="0"/>
              <a:t> = </a:t>
            </a:r>
            <a:r>
              <a:rPr lang="en-US" sz="1600" dirty="0" err="1"/>
              <a:t>titles.pub_id</a:t>
            </a:r>
            <a:r>
              <a:rPr lang="en-US" sz="1600" dirty="0"/>
              <a:t> </a:t>
            </a:r>
          </a:p>
          <a:p>
            <a:pPr lvl="1">
              <a:spcBef>
                <a:spcPts val="0"/>
              </a:spcBef>
            </a:pPr>
            <a:r>
              <a:rPr lang="en-US" sz="1600" dirty="0"/>
              <a:t>group by  </a:t>
            </a:r>
            <a:r>
              <a:rPr lang="en-US" sz="1600" dirty="0" err="1"/>
              <a:t>pub_name</a:t>
            </a:r>
            <a:r>
              <a:rPr lang="en-US" sz="1600" dirty="0"/>
              <a:t> , YEAR(</a:t>
            </a:r>
            <a:r>
              <a:rPr lang="en-US" sz="1600" dirty="0" err="1"/>
              <a:t>ord_date</a:t>
            </a:r>
            <a:r>
              <a:rPr lang="en-US" sz="1600" dirty="0"/>
              <a:t>)</a:t>
            </a:r>
          </a:p>
          <a:p>
            <a:pPr lvl="1">
              <a:spcBef>
                <a:spcPts val="0"/>
              </a:spcBef>
            </a:pPr>
            <a:r>
              <a:rPr lang="en-US" sz="1600" dirty="0"/>
              <a:t>with rollup;</a:t>
            </a:r>
            <a:endParaRPr lang="en-US" sz="1200" dirty="0"/>
          </a:p>
        </p:txBody>
      </p:sp>
      <p:sp>
        <p:nvSpPr>
          <p:cNvPr id="5" name="Text Placeholder 3"/>
          <p:cNvSpPr txBox="1">
            <a:spLocks/>
          </p:cNvSpPr>
          <p:nvPr/>
        </p:nvSpPr>
        <p:spPr>
          <a:xfrm>
            <a:off x="1293367" y="129183"/>
            <a:ext cx="9859739" cy="56627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200" dirty="0"/>
              <a:t>HW1: joins, aggregations, nested queries</a:t>
            </a:r>
          </a:p>
        </p:txBody>
      </p:sp>
      <p:sp>
        <p:nvSpPr>
          <p:cNvPr id="11" name="Text Placeholder 3"/>
          <p:cNvSpPr txBox="1">
            <a:spLocks/>
          </p:cNvSpPr>
          <p:nvPr/>
        </p:nvSpPr>
        <p:spPr>
          <a:xfrm>
            <a:off x="1164579" y="5151919"/>
            <a:ext cx="5932779" cy="132615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spcBef>
                <a:spcPts val="0"/>
              </a:spcBef>
            </a:pPr>
            <a:r>
              <a:rPr lang="en-US" sz="1800" b="1" dirty="0"/>
              <a:t>Our analyze</a:t>
            </a:r>
            <a:r>
              <a:rPr lang="en-US" sz="1800" dirty="0"/>
              <a:t>:</a:t>
            </a:r>
          </a:p>
          <a:p>
            <a:pPr lvl="1"/>
            <a:r>
              <a:rPr lang="en-US" dirty="0"/>
              <a:t>There are only 3 publishers that have sold books listed in titles table The results shows that each publishers almost sold same amount of books And the total sold per year is decreasing</a:t>
            </a:r>
          </a:p>
        </p:txBody>
      </p:sp>
      <p:sp>
        <p:nvSpPr>
          <p:cNvPr id="8" name="Text Placeholder 3">
            <a:extLst>
              <a:ext uri="{FF2B5EF4-FFF2-40B4-BE49-F238E27FC236}">
                <a16:creationId xmlns:a16="http://schemas.microsoft.com/office/drawing/2014/main" id="{D8623DE2-49BE-4988-807C-591B384C8DF9}"/>
              </a:ext>
            </a:extLst>
          </p:cNvPr>
          <p:cNvSpPr txBox="1">
            <a:spLocks/>
          </p:cNvSpPr>
          <p:nvPr/>
        </p:nvSpPr>
        <p:spPr>
          <a:xfrm>
            <a:off x="172099" y="3817965"/>
            <a:ext cx="5932779" cy="132615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lvl="1"/>
            <a:r>
              <a:rPr lang="en-US" sz="1600" dirty="0"/>
              <a:t>The ROLLUP generates the subtotal row every time the product line changes and the grand total at the end of the result.</a:t>
            </a:r>
          </a:p>
        </p:txBody>
      </p:sp>
      <p:sp>
        <p:nvSpPr>
          <p:cNvPr id="12" name="Title 1">
            <a:extLst>
              <a:ext uri="{FF2B5EF4-FFF2-40B4-BE49-F238E27FC236}">
                <a16:creationId xmlns:a16="http://schemas.microsoft.com/office/drawing/2014/main" id="{08F2D902-5EB4-4C28-AD6C-72DC91A5894F}"/>
              </a:ext>
            </a:extLst>
          </p:cNvPr>
          <p:cNvSpPr txBox="1">
            <a:spLocks/>
          </p:cNvSpPr>
          <p:nvPr/>
        </p:nvSpPr>
        <p:spPr>
          <a:xfrm>
            <a:off x="7685896" y="2217625"/>
            <a:ext cx="1678062" cy="4148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1800" b="1" dirty="0"/>
              <a:t>Code result:</a:t>
            </a:r>
          </a:p>
        </p:txBody>
      </p:sp>
      <p:pic>
        <p:nvPicPr>
          <p:cNvPr id="13" name="Picture 12">
            <a:extLst>
              <a:ext uri="{FF2B5EF4-FFF2-40B4-BE49-F238E27FC236}">
                <a16:creationId xmlns:a16="http://schemas.microsoft.com/office/drawing/2014/main" id="{8F528CB2-E3FE-4CE1-AEBF-4B722FE5E02D}"/>
              </a:ext>
            </a:extLst>
          </p:cNvPr>
          <p:cNvPicPr>
            <a:picLocks noChangeAspect="1"/>
          </p:cNvPicPr>
          <p:nvPr/>
        </p:nvPicPr>
        <p:blipFill>
          <a:blip r:embed="rId3"/>
          <a:stretch>
            <a:fillRect/>
          </a:stretch>
        </p:blipFill>
        <p:spPr>
          <a:xfrm>
            <a:off x="7739164" y="2745738"/>
            <a:ext cx="4032126" cy="3280798"/>
          </a:xfrm>
          <a:prstGeom prst="rect">
            <a:avLst/>
          </a:prstGeom>
        </p:spPr>
      </p:pic>
    </p:spTree>
    <p:extLst>
      <p:ext uri="{BB962C8B-B14F-4D97-AF65-F5344CB8AC3E}">
        <p14:creationId xmlns:p14="http://schemas.microsoft.com/office/powerpoint/2010/main" val="1674202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1535</TotalTime>
  <Words>1811</Words>
  <Application>Microsoft Office PowerPoint</Application>
  <PresentationFormat>Widescreen</PresentationFormat>
  <Paragraphs>247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Tw Cen MT</vt:lpstr>
      <vt:lpstr>Wingdings</vt:lpstr>
      <vt:lpstr>Circuit</vt:lpstr>
      <vt:lpstr>Data Management for Data Science Homework 1 – 2 </vt:lpstr>
      <vt:lpstr>Summary:  Dataset: PUBS,  11 tables  # of Queries: 20 (Including DUPLICATEs)  # of UNIQUE Queries: 11 </vt:lpstr>
      <vt:lpstr>Pubs dataset https://relational.fit.cvut.cz/dataset/Pubs</vt:lpstr>
      <vt:lpstr>PowerPoint Presentation</vt:lpstr>
      <vt:lpstr>Q1-1, Q2-1-1, Q2-1-2: List of publishers that don't have business book</vt:lpstr>
      <vt:lpstr>Q1-2: List of publishers that have published books that have mod in their type</vt:lpstr>
      <vt:lpstr>Q1-3: Raising the price by 10% for those books have total sale more than 500 Else decreasing by 5%</vt:lpstr>
      <vt:lpstr>Q1-4: TAX calculation for each book based on total sale If total sale is less than 200 then TAX = 0 If total sale is less than 500 then TAX = (Total sale - 200)*5% If total sale is less than 800 then TAX = 15 + (Total sale - 500)*10% If total sale is less than 1000 then TAX = 45 + (Total sale - 800)*15% else TAX = 75 + (Total sale - 1000)*20%</vt:lpstr>
      <vt:lpstr>Q1-5: Total Sale of publishers in different years and in overall.</vt:lpstr>
      <vt:lpstr> Q1-6-1, Q1-6-2: List of authors that don't have books</vt:lpstr>
      <vt:lpstr>Q1-7: List of books that have at least 2 authors in ascend order</vt:lpstr>
      <vt:lpstr>Q1-9, Q2-4-1, Q2-4-2: Pricing book based of various conditions:  if publisher located in California then increase price by 10%if the book has more than 1 authors then increase price by 5%,if the book is sold more than 200$ then increase price by 2%,else decrease price by 1% </vt:lpstr>
      <vt:lpstr>PowerPoint Presentation</vt:lpstr>
      <vt:lpstr>Q2-6: modifying the schema database, adding integrity constraints</vt:lpstr>
      <vt:lpstr>Q2-7: Migrating the jobs data into JobR which has integrity constraints and hope to make query faster from JobR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for Data Science Homework 1 – 2</dc:title>
  <dc:creator>Windows User</dc:creator>
  <cp:lastModifiedBy>MOSES</cp:lastModifiedBy>
  <cp:revision>82</cp:revision>
  <dcterms:created xsi:type="dcterms:W3CDTF">2020-05-04T12:59:19Z</dcterms:created>
  <dcterms:modified xsi:type="dcterms:W3CDTF">2020-05-09T02:35:10Z</dcterms:modified>
</cp:coreProperties>
</file>