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67" r:id="rId4"/>
    <p:sldId id="268" r:id="rId5"/>
    <p:sldId id="257"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47733" autoAdjust="0"/>
  </p:normalViewPr>
  <p:slideViewPr>
    <p:cSldViewPr snapToGrid="0">
      <p:cViewPr varScale="1">
        <p:scale>
          <a:sx n="25" d="100"/>
          <a:sy n="25" d="100"/>
        </p:scale>
        <p:origin x="1910"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ADF75-EEF2-4BC6-AAAE-FE323D176D02}"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410EA-1DA4-4669-A750-D754C7C65723}" type="slidenum">
              <a:rPr lang="en-US" smtClean="0"/>
              <a:t>‹#›</a:t>
            </a:fld>
            <a:endParaRPr lang="en-US"/>
          </a:p>
        </p:txBody>
      </p:sp>
    </p:spTree>
    <p:extLst>
      <p:ext uri="{BB962C8B-B14F-4D97-AF65-F5344CB8AC3E}">
        <p14:creationId xmlns:p14="http://schemas.microsoft.com/office/powerpoint/2010/main" val="410554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Lets start with an overview of the data base.</a:t>
            </a:r>
          </a:p>
          <a:p>
            <a:r>
              <a:rPr lang="en-US" sz="1800" dirty="0"/>
              <a:t>The data base is about books and information on titles, authors and publishers as well as sales</a:t>
            </a:r>
          </a:p>
          <a:p>
            <a:r>
              <a:rPr lang="en-US" sz="1800" dirty="0"/>
              <a:t>The target table is titles which is connected to sales, stores and discounts that provide data about monetary information.</a:t>
            </a:r>
          </a:p>
          <a:p>
            <a:r>
              <a:rPr lang="en-US" sz="1800" dirty="0"/>
              <a:t>The target table also connected to publishers that gives us information on publishers details, employees and job related to publishers.</a:t>
            </a:r>
          </a:p>
          <a:p>
            <a:r>
              <a:rPr lang="en-US" sz="1800" dirty="0"/>
              <a:t>The titles also connected to table of authors that with many-to-many relationship using </a:t>
            </a:r>
            <a:r>
              <a:rPr lang="en-US" sz="1800" dirty="0" err="1"/>
              <a:t>titleauthor</a:t>
            </a:r>
            <a:r>
              <a:rPr lang="en-US" sz="1800" dirty="0"/>
              <a:t> table.  </a:t>
            </a:r>
          </a:p>
          <a:p>
            <a:r>
              <a:rPr lang="en-US" sz="1800" dirty="0"/>
              <a:t>In total the data base has 11 tables with 255 rows</a:t>
            </a:r>
          </a:p>
          <a:p>
            <a:endParaRPr lang="en-US" dirty="0"/>
          </a:p>
        </p:txBody>
      </p:sp>
      <p:sp>
        <p:nvSpPr>
          <p:cNvPr id="4" name="Slide Number Placeholder 3"/>
          <p:cNvSpPr>
            <a:spLocks noGrp="1"/>
          </p:cNvSpPr>
          <p:nvPr>
            <p:ph type="sldNum" sz="quarter" idx="5"/>
          </p:nvPr>
        </p:nvSpPr>
        <p:spPr/>
        <p:txBody>
          <a:bodyPr/>
          <a:lstStyle/>
          <a:p>
            <a:fld id="{3D2410EA-1DA4-4669-A750-D754C7C65723}" type="slidenum">
              <a:rPr lang="en-US" smtClean="0"/>
              <a:t>2</a:t>
            </a:fld>
            <a:endParaRPr lang="en-US"/>
          </a:p>
        </p:txBody>
      </p:sp>
    </p:spTree>
    <p:extLst>
      <p:ext uri="{BB962C8B-B14F-4D97-AF65-F5344CB8AC3E}">
        <p14:creationId xmlns:p14="http://schemas.microsoft.com/office/powerpoint/2010/main" val="3275609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difference between SQL and NoSQL specially neo4J:</a:t>
            </a:r>
          </a:p>
          <a:p>
            <a:pPr marL="171450" indent="-171450" algn="just">
              <a:spcBef>
                <a:spcPts val="0"/>
              </a:spcBef>
              <a:buFont typeface="Arial" panose="020B0604020202020204" pitchFamily="34" charset="0"/>
              <a:buChar char="•"/>
            </a:pPr>
            <a:r>
              <a:rPr lang="en-US" sz="1200" dirty="0"/>
              <a:t>In relational databases, rows and tables are connected by referring to primary key and foreign key.</a:t>
            </a:r>
          </a:p>
          <a:p>
            <a:pPr marL="171450" indent="-171450" algn="just">
              <a:spcBef>
                <a:spcPts val="0"/>
              </a:spcBef>
              <a:buFont typeface="Arial" panose="020B0604020202020204" pitchFamily="34" charset="0"/>
              <a:buChar char="•"/>
            </a:pPr>
            <a:r>
              <a:rPr lang="en-US" sz="1200" dirty="0"/>
              <a:t>Joins are computed at query time by matching primary and foreign keys of all rows in the connected tables. When it comes to huge amount of data, these operations are computationally heavy and memory-intensive.</a:t>
            </a:r>
          </a:p>
          <a:p>
            <a:pPr marL="171450" indent="-171450" algn="just">
              <a:spcBef>
                <a:spcPts val="0"/>
              </a:spcBef>
              <a:buFont typeface="Arial" panose="020B0604020202020204" pitchFamily="34" charset="0"/>
              <a:buChar char="•"/>
            </a:pPr>
            <a:r>
              <a:rPr lang="en-US" sz="1200" dirty="0"/>
              <a:t>When many-to-many relationships occur in the model, we must introduce a </a:t>
            </a:r>
            <a:r>
              <a:rPr lang="en-US" sz="1200" i="1" dirty="0"/>
              <a:t>JOIN</a:t>
            </a:r>
            <a:r>
              <a:rPr lang="en-US" sz="1200" dirty="0"/>
              <a:t> table that holds foreign keys of two tables</a:t>
            </a:r>
          </a:p>
          <a:p>
            <a:pPr marL="171450" indent="-171450" algn="just">
              <a:spcBef>
                <a:spcPts val="0"/>
              </a:spcBef>
              <a:buFont typeface="Arial" panose="020B0604020202020204" pitchFamily="34" charset="0"/>
              <a:buChar char="•"/>
            </a:pPr>
            <a:r>
              <a:rPr lang="en-US" sz="1200" dirty="0"/>
              <a:t>A view is the result of a stored query as table, that avoids </a:t>
            </a:r>
            <a:r>
              <a:rPr lang="en-US" sz="1200" dirty="0" err="1"/>
              <a:t>rexucution</a:t>
            </a:r>
            <a:r>
              <a:rPr lang="en-US" sz="1200" dirty="0"/>
              <a:t> of the same query while Neo4j doesn’t have stored queries.</a:t>
            </a:r>
          </a:p>
          <a:p>
            <a:pPr marL="171450" indent="-171450" fontAlgn="base">
              <a:spcBef>
                <a:spcPts val="0"/>
              </a:spcBef>
              <a:buFont typeface="Arial" panose="020B0604020202020204" pitchFamily="34" charset="0"/>
              <a:buChar char="•"/>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3D2410EA-1DA4-4669-A750-D754C7C65723}" type="slidenum">
              <a:rPr lang="en-US" smtClean="0"/>
              <a:t>3</a:t>
            </a:fld>
            <a:endParaRPr lang="en-US"/>
          </a:p>
        </p:txBody>
      </p:sp>
    </p:spTree>
    <p:extLst>
      <p:ext uri="{BB962C8B-B14F-4D97-AF65-F5344CB8AC3E}">
        <p14:creationId xmlns:p14="http://schemas.microsoft.com/office/powerpoint/2010/main" val="3110333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spcBef>
                <a:spcPts val="0"/>
              </a:spcBef>
              <a:buFont typeface="Arial" panose="020B0604020202020204" pitchFamily="34" charset="0"/>
              <a:buChar char="•"/>
            </a:pPr>
            <a:r>
              <a:rPr lang="en-US" sz="1200" dirty="0"/>
              <a:t>In NoSQL, unlike relational database management systems, relationships are important and represented in the graph data model rather than the data itself. </a:t>
            </a:r>
          </a:p>
          <a:p>
            <a:pPr marL="171450" indent="-171450" algn="just">
              <a:spcBef>
                <a:spcPts val="0"/>
              </a:spcBef>
              <a:buFont typeface="Arial" panose="020B0604020202020204" pitchFamily="34" charset="0"/>
              <a:buChar char="•"/>
            </a:pPr>
            <a:r>
              <a:rPr lang="en-US" sz="1200" dirty="0"/>
              <a:t>This means we are not required connections between rows using foreign keys yields to a connected structure.</a:t>
            </a:r>
          </a:p>
          <a:p>
            <a:pPr marL="171450" indent="-171450" algn="just">
              <a:spcBef>
                <a:spcPts val="0"/>
              </a:spcBef>
              <a:buFont typeface="Arial" panose="020B0604020202020204" pitchFamily="34" charset="0"/>
              <a:buChar char="•"/>
            </a:pPr>
            <a:r>
              <a:rPr lang="en-US" sz="1200" dirty="0"/>
              <a:t>Each node in the graph contains a list of records related to relationship that represent the connectivity to other nodes. So, it means whenever we run a </a:t>
            </a:r>
            <a:r>
              <a:rPr lang="en-US" sz="1200" i="1" dirty="0"/>
              <a:t>query</a:t>
            </a:r>
            <a:r>
              <a:rPr lang="en-US" sz="1200" dirty="0"/>
              <a:t>, the graph database uses this list, access the connected nodes AND it eliminates the need for search-and-match computations.</a:t>
            </a:r>
          </a:p>
          <a:p>
            <a:pPr marL="171450" indent="-171450" algn="just">
              <a:spcBef>
                <a:spcPts val="0"/>
              </a:spcBef>
              <a:buFont typeface="Arial" panose="020B0604020202020204" pitchFamily="34" charset="0"/>
              <a:buChar char="•"/>
            </a:pPr>
            <a:r>
              <a:rPr lang="en-US" sz="1200" dirty="0"/>
              <a:t>The data is similar to the its form in the real world. </a:t>
            </a:r>
          </a:p>
          <a:p>
            <a:pPr marL="171450" indent="-171450" algn="just">
              <a:spcBef>
                <a:spcPts val="0"/>
              </a:spcBef>
              <a:buFont typeface="Arial" panose="020B0604020202020204" pitchFamily="34" charset="0"/>
              <a:buChar char="•"/>
            </a:pPr>
            <a:r>
              <a:rPr lang="en-US" sz="1200" dirty="0"/>
              <a:t>Cypher is Neo4j’s programming language, Not only it is similar to SQ, but also has graph functionality to make it easy to work with graph model. That’s the reason we choose Neo4J. The similarity to SQL and Graph Model Ability. </a:t>
            </a:r>
          </a:p>
          <a:p>
            <a:pPr marL="171450" indent="-171450" algn="just">
              <a:spcBef>
                <a:spcPts val="0"/>
              </a:spcBef>
              <a:buFont typeface="Arial" panose="020B0604020202020204" pitchFamily="34" charset="0"/>
              <a:buChar char="•"/>
            </a:pPr>
            <a:endParaRPr lang="en-US" sz="1200" dirty="0"/>
          </a:p>
          <a:p>
            <a:pPr marL="171450" indent="-171450" fontAlgn="base">
              <a:spcBef>
                <a:spcPts val="0"/>
              </a:spcBef>
              <a:buFont typeface="Arial" panose="020B0604020202020204" pitchFamily="34" charset="0"/>
              <a:buChar char="•"/>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3D2410EA-1DA4-4669-A750-D754C7C65723}" type="slidenum">
              <a:rPr lang="en-US" smtClean="0"/>
              <a:t>4</a:t>
            </a:fld>
            <a:endParaRPr lang="en-US"/>
          </a:p>
        </p:txBody>
      </p:sp>
    </p:spTree>
    <p:extLst>
      <p:ext uri="{BB962C8B-B14F-4D97-AF65-F5344CB8AC3E}">
        <p14:creationId xmlns:p14="http://schemas.microsoft.com/office/powerpoint/2010/main" val="126289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migrate the SQL database with the schema we saw earlier we will get picture like this represented a graph model of the data base. As rule of thumb, each table converted to a node and the connections between tables and join tables are converted to relationships </a:t>
            </a:r>
          </a:p>
        </p:txBody>
      </p:sp>
      <p:sp>
        <p:nvSpPr>
          <p:cNvPr id="4" name="Slide Number Placeholder 3"/>
          <p:cNvSpPr>
            <a:spLocks noGrp="1"/>
          </p:cNvSpPr>
          <p:nvPr>
            <p:ph type="sldNum" sz="quarter" idx="5"/>
          </p:nvPr>
        </p:nvSpPr>
        <p:spPr/>
        <p:txBody>
          <a:bodyPr/>
          <a:lstStyle/>
          <a:p>
            <a:fld id="{3D2410EA-1DA4-4669-A750-D754C7C65723}" type="slidenum">
              <a:rPr lang="en-US" smtClean="0"/>
              <a:t>5</a:t>
            </a:fld>
            <a:endParaRPr lang="en-US"/>
          </a:p>
        </p:txBody>
      </p:sp>
    </p:spTree>
    <p:extLst>
      <p:ext uri="{BB962C8B-B14F-4D97-AF65-F5344CB8AC3E}">
        <p14:creationId xmlns:p14="http://schemas.microsoft.com/office/powerpoint/2010/main" val="92922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execute to view a single node we will have a representation of the data in the left side. But when we add the relationships and want to see the whole data in all nodes we get the graph on the right side shows the connectivity of the values of different nodes.</a:t>
            </a:r>
          </a:p>
        </p:txBody>
      </p:sp>
      <p:sp>
        <p:nvSpPr>
          <p:cNvPr id="4" name="Slide Number Placeholder 3"/>
          <p:cNvSpPr>
            <a:spLocks noGrp="1"/>
          </p:cNvSpPr>
          <p:nvPr>
            <p:ph type="sldNum" sz="quarter" idx="5"/>
          </p:nvPr>
        </p:nvSpPr>
        <p:spPr/>
        <p:txBody>
          <a:bodyPr/>
          <a:lstStyle/>
          <a:p>
            <a:fld id="{3D2410EA-1DA4-4669-A750-D754C7C65723}" type="slidenum">
              <a:rPr lang="en-US" smtClean="0"/>
              <a:t>6</a:t>
            </a:fld>
            <a:endParaRPr lang="en-US"/>
          </a:p>
        </p:txBody>
      </p:sp>
    </p:spTree>
    <p:extLst>
      <p:ext uri="{BB962C8B-B14F-4D97-AF65-F5344CB8AC3E}">
        <p14:creationId xmlns:p14="http://schemas.microsoft.com/office/powerpoint/2010/main" val="447936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2691684" y="1122363"/>
            <a:ext cx="8603087" cy="2387600"/>
          </a:xfrm>
        </p:spPr>
        <p:txBody>
          <a:bodyPr>
            <a:normAutofit/>
          </a:bodyPr>
          <a:lstStyle/>
          <a:p>
            <a:r>
              <a:rPr lang="en-US" dirty="0"/>
              <a:t>Data Management for Data Science</a:t>
            </a:r>
            <a:br>
              <a:rPr lang="en-US" dirty="0"/>
            </a:br>
            <a:r>
              <a:rPr lang="en-US" sz="1100" dirty="0"/>
              <a:t>Homework 3</a:t>
            </a:r>
            <a:br>
              <a:rPr lang="en-US" dirty="0"/>
            </a:br>
            <a:endParaRPr lang="en-US" dirty="0"/>
          </a:p>
        </p:txBody>
      </p:sp>
      <p:sp>
        <p:nvSpPr>
          <p:cNvPr id="6" name="Subtitle 2"/>
          <p:cNvSpPr>
            <a:spLocks noGrp="1"/>
          </p:cNvSpPr>
          <p:nvPr>
            <p:ph type="subTitle" idx="1"/>
          </p:nvPr>
        </p:nvSpPr>
        <p:spPr>
          <a:xfrm>
            <a:off x="2691684" y="3808099"/>
            <a:ext cx="5227198" cy="2264227"/>
          </a:xfrm>
        </p:spPr>
        <p:txBody>
          <a:bodyPr>
            <a:normAutofit/>
          </a:bodyPr>
          <a:lstStyle/>
          <a:p>
            <a:r>
              <a:rPr lang="en-US" sz="1200" dirty="0">
                <a:cs typeface="Times New Roman" panose="02020603050405020304" pitchFamily="18" charset="0"/>
              </a:rPr>
              <a:t>Teachers: 	Prof. </a:t>
            </a:r>
            <a:r>
              <a:rPr lang="en-US" sz="1200" dirty="0" err="1"/>
              <a:t>Lembo</a:t>
            </a:r>
            <a:r>
              <a:rPr lang="en-US" sz="1200" dirty="0"/>
              <a:t> Domenico </a:t>
            </a:r>
          </a:p>
          <a:p>
            <a:r>
              <a:rPr lang="en-US" sz="1200" dirty="0">
                <a:cs typeface="Times New Roman" panose="02020603050405020304" pitchFamily="18" charset="0"/>
              </a:rPr>
              <a:t>                 	Prof. </a:t>
            </a:r>
            <a:r>
              <a:rPr lang="en-US" sz="1200" dirty="0" err="1"/>
              <a:t>Rosati</a:t>
            </a:r>
            <a:r>
              <a:rPr lang="en-US" sz="1200" dirty="0"/>
              <a:t> Riccardo</a:t>
            </a:r>
          </a:p>
          <a:p>
            <a:endParaRPr lang="en-US" sz="1200" dirty="0">
              <a:cs typeface="Times New Roman" panose="02020603050405020304" pitchFamily="18" charset="0"/>
            </a:endParaRPr>
          </a:p>
          <a:p>
            <a:r>
              <a:rPr lang="en-US" sz="1200" dirty="0">
                <a:cs typeface="Times New Roman" panose="02020603050405020304" pitchFamily="18" charset="0"/>
              </a:rPr>
              <a:t>Providers: 	</a:t>
            </a:r>
            <a:r>
              <a:rPr lang="en-US" sz="1200" dirty="0" err="1">
                <a:cs typeface="Times New Roman" panose="02020603050405020304" pitchFamily="18" charset="0"/>
              </a:rPr>
              <a:t>MousaAlreza</a:t>
            </a:r>
            <a:r>
              <a:rPr lang="en-US" sz="1200" dirty="0">
                <a:cs typeface="Times New Roman" panose="02020603050405020304" pitchFamily="18" charset="0"/>
              </a:rPr>
              <a:t> </a:t>
            </a:r>
            <a:r>
              <a:rPr lang="en-US" sz="1200" dirty="0" err="1">
                <a:cs typeface="Times New Roman" panose="02020603050405020304" pitchFamily="18" charset="0"/>
              </a:rPr>
              <a:t>dastmard</a:t>
            </a:r>
            <a:r>
              <a:rPr lang="en-US" sz="1200" dirty="0">
                <a:cs typeface="Times New Roman" panose="02020603050405020304" pitchFamily="18" charset="0"/>
              </a:rPr>
              <a:t> 1852433</a:t>
            </a:r>
          </a:p>
          <a:p>
            <a:r>
              <a:rPr lang="en-US" sz="1200" dirty="0">
                <a:cs typeface="Times New Roman" panose="02020603050405020304" pitchFamily="18" charset="0"/>
              </a:rPr>
              <a:t>	</a:t>
            </a:r>
            <a:r>
              <a:rPr lang="en-US" sz="1200" dirty="0" err="1">
                <a:cs typeface="Times New Roman" panose="02020603050405020304" pitchFamily="18" charset="0"/>
              </a:rPr>
              <a:t>Melika</a:t>
            </a:r>
            <a:r>
              <a:rPr lang="en-US" sz="1200" dirty="0">
                <a:cs typeface="Times New Roman" panose="02020603050405020304" pitchFamily="18" charset="0"/>
              </a:rPr>
              <a:t> Sadat </a:t>
            </a:r>
            <a:r>
              <a:rPr lang="en-US" sz="1200" dirty="0" err="1">
                <a:cs typeface="Times New Roman" panose="02020603050405020304" pitchFamily="18" charset="0"/>
              </a:rPr>
              <a:t>Parpinchi</a:t>
            </a:r>
            <a:r>
              <a:rPr lang="en-US" sz="1200" dirty="0">
                <a:cs typeface="Times New Roman" panose="02020603050405020304" pitchFamily="18" charset="0"/>
              </a:rPr>
              <a:t> 1880156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161398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5713" y="1060720"/>
            <a:ext cx="4649783" cy="471866"/>
          </a:xfrm>
        </p:spPr>
        <p:txBody>
          <a:bodyPr>
            <a:noAutofit/>
          </a:bodyPr>
          <a:lstStyle/>
          <a:p>
            <a:pPr algn="ctr"/>
            <a:r>
              <a:rPr lang="en-US" sz="1800" b="1" dirty="0" err="1"/>
              <a:t>Nosql</a:t>
            </a:r>
            <a:r>
              <a:rPr lang="en-US" sz="1800" b="1" dirty="0"/>
              <a:t>(Neo4j)</a:t>
            </a:r>
          </a:p>
        </p:txBody>
      </p:sp>
      <p:sp>
        <p:nvSpPr>
          <p:cNvPr id="5" name="Text Placeholder 4"/>
          <p:cNvSpPr>
            <a:spLocks noGrp="1"/>
          </p:cNvSpPr>
          <p:nvPr>
            <p:ph type="body" sz="quarter" idx="3"/>
          </p:nvPr>
        </p:nvSpPr>
        <p:spPr>
          <a:xfrm>
            <a:off x="6400808" y="1060720"/>
            <a:ext cx="4646602" cy="471865"/>
          </a:xfrm>
        </p:spPr>
        <p:txBody>
          <a:bodyPr>
            <a:normAutofit/>
          </a:bodyPr>
          <a:lstStyle/>
          <a:p>
            <a:pPr algn="ctr"/>
            <a:r>
              <a:rPr lang="en-US" sz="1800" b="1" dirty="0" err="1"/>
              <a:t>Sql</a:t>
            </a:r>
            <a:r>
              <a:rPr lang="en-US" sz="1800" b="1" dirty="0"/>
              <a:t>(</a:t>
            </a:r>
            <a:r>
              <a:rPr lang="en-US" sz="1800" b="1" dirty="0" err="1"/>
              <a:t>mysql</a:t>
            </a:r>
            <a:r>
              <a:rPr lang="en-US" sz="1800" b="1" dirty="0"/>
              <a:t>)</a:t>
            </a:r>
          </a:p>
        </p:txBody>
      </p:sp>
      <p:sp>
        <p:nvSpPr>
          <p:cNvPr id="6" name="Content Placeholder 5"/>
          <p:cNvSpPr>
            <a:spLocks noGrp="1"/>
          </p:cNvSpPr>
          <p:nvPr>
            <p:ph sz="quarter" idx="4"/>
          </p:nvPr>
        </p:nvSpPr>
        <p:spPr>
          <a:xfrm>
            <a:off x="6278451" y="1532586"/>
            <a:ext cx="5122572" cy="1648496"/>
          </a:xfrm>
        </p:spPr>
        <p:txBody>
          <a:bodyPr>
            <a:normAutofit/>
          </a:bodyPr>
          <a:lstStyle/>
          <a:p>
            <a:pPr marL="0" indent="0">
              <a:spcBef>
                <a:spcPts val="0"/>
              </a:spcBef>
              <a:buNone/>
            </a:pPr>
            <a:r>
              <a:rPr lang="en-US" sz="1400" dirty="0"/>
              <a:t>select  </a:t>
            </a:r>
            <a:r>
              <a:rPr lang="en-US" sz="1400" dirty="0" err="1"/>
              <a:t>pub_name</a:t>
            </a:r>
            <a:r>
              <a:rPr lang="en-US" sz="1400" dirty="0"/>
              <a:t>  , YEAR(</a:t>
            </a:r>
            <a:r>
              <a:rPr lang="en-US" sz="1400" dirty="0" err="1"/>
              <a:t>ord_date</a:t>
            </a:r>
            <a:r>
              <a:rPr lang="en-US" sz="1400" dirty="0"/>
              <a:t>) as Year , sum(</a:t>
            </a:r>
            <a:r>
              <a:rPr lang="en-US" sz="1400" dirty="0" err="1"/>
              <a:t>qty</a:t>
            </a:r>
            <a:r>
              <a:rPr lang="en-US" sz="1400" dirty="0"/>
              <a:t> * price ) as </a:t>
            </a:r>
            <a:r>
              <a:rPr lang="en-US" sz="1400" dirty="0" err="1"/>
              <a:t>TotalSale</a:t>
            </a:r>
            <a:r>
              <a:rPr lang="en-US" sz="1400" dirty="0"/>
              <a:t>	</a:t>
            </a:r>
          </a:p>
          <a:p>
            <a:pPr marL="0" indent="0">
              <a:spcBef>
                <a:spcPts val="0"/>
              </a:spcBef>
              <a:buNone/>
            </a:pPr>
            <a:r>
              <a:rPr lang="en-US" sz="1400" dirty="0"/>
              <a:t>from sales inner join titles on </a:t>
            </a:r>
            <a:r>
              <a:rPr lang="en-US" sz="1400" dirty="0" err="1"/>
              <a:t>titles.title_id</a:t>
            </a:r>
            <a:r>
              <a:rPr lang="en-US" sz="1400" dirty="0"/>
              <a:t> = </a:t>
            </a:r>
            <a:r>
              <a:rPr lang="en-US" sz="1400" dirty="0" err="1"/>
              <a:t>sales.title_id</a:t>
            </a:r>
            <a:endParaRPr lang="en-US" sz="1400" dirty="0"/>
          </a:p>
          <a:p>
            <a:pPr marL="0" indent="0">
              <a:spcBef>
                <a:spcPts val="0"/>
              </a:spcBef>
              <a:buNone/>
            </a:pPr>
            <a:r>
              <a:rPr lang="en-US" sz="1400" dirty="0"/>
              <a:t>                inner join publishers on </a:t>
            </a:r>
            <a:r>
              <a:rPr lang="en-US" sz="1400" dirty="0" err="1"/>
              <a:t>publishers.pub_id</a:t>
            </a:r>
            <a:r>
              <a:rPr lang="en-US" sz="1400" dirty="0"/>
              <a:t> = </a:t>
            </a:r>
            <a:r>
              <a:rPr lang="en-US" sz="1400" dirty="0" err="1"/>
              <a:t>titles.pub_id</a:t>
            </a:r>
            <a:r>
              <a:rPr lang="en-US" sz="1400" dirty="0"/>
              <a:t> group by  </a:t>
            </a:r>
            <a:r>
              <a:rPr lang="en-US" sz="1400" dirty="0" err="1"/>
              <a:t>pub_name</a:t>
            </a:r>
            <a:r>
              <a:rPr lang="en-US" sz="1400" dirty="0"/>
              <a:t> , YEAR(</a:t>
            </a:r>
            <a:r>
              <a:rPr lang="en-US" sz="1400" dirty="0" err="1"/>
              <a:t>ord_date</a:t>
            </a:r>
            <a:r>
              <a:rPr lang="en-US" sz="1400" dirty="0"/>
              <a:t>);</a:t>
            </a:r>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Q4. Total Sale of publishers in </a:t>
            </a:r>
            <a:r>
              <a:rPr lang="en-US" sz="2400" b="1" dirty="0" err="1"/>
              <a:t>diffrent</a:t>
            </a:r>
            <a:r>
              <a:rPr lang="en-US" sz="2400" b="1" dirty="0"/>
              <a:t> years</a:t>
            </a:r>
          </a:p>
        </p:txBody>
      </p:sp>
      <p:sp>
        <p:nvSpPr>
          <p:cNvPr id="8"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order by publishareName</a:t>
            </a:r>
            <a:r>
              <a:rPr kumimoji="0" lang="en-US" altLang="en-US" sz="11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Content Placeholder 8"/>
          <p:cNvSpPr>
            <a:spLocks noGrp="1"/>
          </p:cNvSpPr>
          <p:nvPr>
            <p:ph sz="half" idx="2"/>
          </p:nvPr>
        </p:nvSpPr>
        <p:spPr>
          <a:xfrm>
            <a:off x="1141408" y="1622719"/>
            <a:ext cx="4878391" cy="2717801"/>
          </a:xfrm>
        </p:spPr>
        <p:txBody>
          <a:bodyPr>
            <a:normAutofit/>
          </a:bodyPr>
          <a:lstStyle/>
          <a:p>
            <a:pPr marL="0" indent="0">
              <a:lnSpc>
                <a:spcPct val="115000"/>
              </a:lnSpc>
              <a:spcBef>
                <a:spcPts val="0"/>
              </a:spcBef>
              <a:buNone/>
            </a:pPr>
            <a:r>
              <a:rPr lang="en-US" sz="1400" dirty="0"/>
              <a:t>match (</a:t>
            </a:r>
            <a:r>
              <a:rPr lang="en-US" sz="1400" dirty="0" err="1"/>
              <a:t>s:Store</a:t>
            </a:r>
            <a:r>
              <a:rPr lang="en-US" sz="1400" dirty="0"/>
              <a:t>)-[</a:t>
            </a:r>
            <a:r>
              <a:rPr lang="en-US" sz="1400" dirty="0" err="1"/>
              <a:t>a:SALES</a:t>
            </a:r>
            <a:r>
              <a:rPr lang="en-US" sz="1400" dirty="0"/>
              <a:t>]-(</a:t>
            </a:r>
            <a:r>
              <a:rPr lang="en-US" sz="1400" dirty="0" err="1"/>
              <a:t>t:Title</a:t>
            </a:r>
            <a:r>
              <a:rPr lang="en-US" sz="1400" dirty="0"/>
              <a:t>)-[publishers]-(</a:t>
            </a:r>
            <a:r>
              <a:rPr lang="en-US" sz="1400" dirty="0" err="1"/>
              <a:t>p:Publisher</a:t>
            </a:r>
            <a:r>
              <a:rPr lang="en-US" sz="1400" dirty="0"/>
              <a:t>) </a:t>
            </a:r>
          </a:p>
          <a:p>
            <a:pPr marL="0" indent="0">
              <a:lnSpc>
                <a:spcPct val="115000"/>
              </a:lnSpc>
              <a:spcBef>
                <a:spcPts val="0"/>
              </a:spcBef>
              <a:buNone/>
            </a:pPr>
            <a:r>
              <a:rPr lang="en-US" sz="1400" dirty="0"/>
              <a:t>return sum(</a:t>
            </a:r>
            <a:r>
              <a:rPr lang="en-US" sz="1400" dirty="0" err="1"/>
              <a:t>a.qty</a:t>
            </a:r>
            <a:r>
              <a:rPr lang="en-US" sz="1400" dirty="0"/>
              <a:t>*</a:t>
            </a:r>
            <a:r>
              <a:rPr lang="en-US" sz="1400" dirty="0" err="1"/>
              <a:t>t.price</a:t>
            </a:r>
            <a:r>
              <a:rPr lang="en-US" sz="1400" dirty="0"/>
              <a:t>) as </a:t>
            </a:r>
            <a:r>
              <a:rPr lang="en-US" sz="1400" dirty="0" err="1"/>
              <a:t>saleAmount</a:t>
            </a:r>
            <a:r>
              <a:rPr lang="en-US" sz="1400" dirty="0"/>
              <a:t>, </a:t>
            </a:r>
            <a:r>
              <a:rPr lang="en-US" sz="1400" dirty="0" err="1"/>
              <a:t>p.pubName</a:t>
            </a:r>
            <a:r>
              <a:rPr lang="en-US" sz="1400" dirty="0"/>
              <a:t> as </a:t>
            </a:r>
            <a:r>
              <a:rPr lang="en-US" sz="1400" dirty="0" err="1"/>
              <a:t>publishareName</a:t>
            </a:r>
            <a:r>
              <a:rPr lang="en-US" sz="1400" dirty="0"/>
              <a:t>, </a:t>
            </a:r>
            <a:r>
              <a:rPr lang="en-US" sz="1400" dirty="0" err="1"/>
              <a:t>a.ordDate.year</a:t>
            </a:r>
            <a:r>
              <a:rPr lang="en-US" sz="1400" dirty="0"/>
              <a:t> as Year , size(collect(</a:t>
            </a:r>
            <a:r>
              <a:rPr lang="en-US" sz="1400" dirty="0" err="1"/>
              <a:t>a.ordDate.year</a:t>
            </a:r>
            <a:r>
              <a:rPr lang="en-US" sz="1400" dirty="0"/>
              <a:t>)) as frequency	</a:t>
            </a:r>
          </a:p>
          <a:p>
            <a:pPr marL="0" indent="0">
              <a:buNone/>
            </a:pPr>
            <a:endParaRPr lang="en-US" sz="1400" dirty="0"/>
          </a:p>
        </p:txBody>
      </p:sp>
      <p:pic>
        <p:nvPicPr>
          <p:cNvPr id="10" name="Picture 9"/>
          <p:cNvPicPr>
            <a:picLocks noChangeAspect="1"/>
          </p:cNvPicPr>
          <p:nvPr/>
        </p:nvPicPr>
        <p:blipFill>
          <a:blip r:embed="rId2"/>
          <a:stretch>
            <a:fillRect/>
          </a:stretch>
        </p:blipFill>
        <p:spPr>
          <a:xfrm>
            <a:off x="777187" y="3065170"/>
            <a:ext cx="6062934" cy="3206839"/>
          </a:xfrm>
          <a:prstGeom prst="rect">
            <a:avLst/>
          </a:prstGeom>
        </p:spPr>
      </p:pic>
      <p:pic>
        <p:nvPicPr>
          <p:cNvPr id="11" name="Picture 10"/>
          <p:cNvPicPr>
            <a:picLocks noChangeAspect="1"/>
          </p:cNvPicPr>
          <p:nvPr/>
        </p:nvPicPr>
        <p:blipFill>
          <a:blip r:embed="rId3"/>
          <a:stretch>
            <a:fillRect/>
          </a:stretch>
        </p:blipFill>
        <p:spPr>
          <a:xfrm>
            <a:off x="7257459" y="3181082"/>
            <a:ext cx="3789951" cy="212642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170020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5714" y="1060720"/>
            <a:ext cx="3187498" cy="471866"/>
          </a:xfrm>
        </p:spPr>
        <p:txBody>
          <a:bodyPr>
            <a:noAutofit/>
          </a:bodyPr>
          <a:lstStyle/>
          <a:p>
            <a:pPr algn="ctr"/>
            <a:r>
              <a:rPr lang="en-US" sz="1800" b="1" dirty="0" err="1"/>
              <a:t>Nosql</a:t>
            </a:r>
            <a:r>
              <a:rPr lang="en-US" sz="1800" b="1" dirty="0"/>
              <a:t>(Neo4j)</a:t>
            </a:r>
          </a:p>
        </p:txBody>
      </p:sp>
      <p:sp>
        <p:nvSpPr>
          <p:cNvPr id="5" name="Text Placeholder 4"/>
          <p:cNvSpPr>
            <a:spLocks noGrp="1"/>
          </p:cNvSpPr>
          <p:nvPr>
            <p:ph type="body" sz="quarter" idx="3"/>
          </p:nvPr>
        </p:nvSpPr>
        <p:spPr>
          <a:xfrm>
            <a:off x="2982796" y="3595570"/>
            <a:ext cx="4646602" cy="471865"/>
          </a:xfrm>
        </p:spPr>
        <p:txBody>
          <a:bodyPr>
            <a:normAutofit/>
          </a:bodyPr>
          <a:lstStyle/>
          <a:p>
            <a:pPr algn="ctr"/>
            <a:r>
              <a:rPr lang="en-US" sz="1800" b="1" dirty="0" err="1"/>
              <a:t>Sql</a:t>
            </a:r>
            <a:r>
              <a:rPr lang="en-US" sz="1800" b="1" dirty="0"/>
              <a:t>(</a:t>
            </a:r>
            <a:r>
              <a:rPr lang="en-US" sz="1800" b="1" dirty="0" err="1"/>
              <a:t>mysql</a:t>
            </a:r>
            <a:r>
              <a:rPr lang="en-US" sz="1800" b="1" dirty="0"/>
              <a:t>)</a:t>
            </a:r>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Q5. List of authors that don't have books</a:t>
            </a:r>
          </a:p>
        </p:txBody>
      </p:sp>
      <p:sp>
        <p:nvSpPr>
          <p:cNvPr id="9" name="Content Placeholder 8"/>
          <p:cNvSpPr>
            <a:spLocks noGrp="1"/>
          </p:cNvSpPr>
          <p:nvPr>
            <p:ph sz="half" idx="2"/>
          </p:nvPr>
        </p:nvSpPr>
        <p:spPr>
          <a:xfrm>
            <a:off x="1255712" y="1683558"/>
            <a:ext cx="4823115" cy="1098280"/>
          </a:xfrm>
        </p:spPr>
        <p:txBody>
          <a:bodyPr>
            <a:normAutofit/>
          </a:bodyPr>
          <a:lstStyle/>
          <a:p>
            <a:pPr marL="0" indent="0">
              <a:lnSpc>
                <a:spcPct val="115000"/>
              </a:lnSpc>
              <a:spcBef>
                <a:spcPts val="0"/>
              </a:spcBef>
              <a:buNone/>
            </a:pPr>
            <a:r>
              <a:rPr lang="en-US" sz="1400" dirty="0"/>
              <a:t>match (</a:t>
            </a:r>
            <a:r>
              <a:rPr lang="en-US" sz="1400" dirty="0" err="1"/>
              <a:t>t:Title</a:t>
            </a:r>
            <a:r>
              <a:rPr lang="en-US" sz="1400" dirty="0"/>
              <a:t>)</a:t>
            </a:r>
          </a:p>
          <a:p>
            <a:pPr marL="0" indent="0">
              <a:lnSpc>
                <a:spcPct val="115000"/>
              </a:lnSpc>
              <a:spcBef>
                <a:spcPts val="0"/>
              </a:spcBef>
              <a:buNone/>
            </a:pPr>
            <a:r>
              <a:rPr lang="en-US" sz="1400" dirty="0"/>
              <a:t>WITH collect(t) as ta</a:t>
            </a:r>
          </a:p>
          <a:p>
            <a:pPr marL="0" indent="0">
              <a:lnSpc>
                <a:spcPct val="115000"/>
              </a:lnSpc>
              <a:spcBef>
                <a:spcPts val="0"/>
              </a:spcBef>
              <a:buNone/>
            </a:pPr>
            <a:r>
              <a:rPr lang="en-US" sz="1400" dirty="0"/>
              <a:t>match (</a:t>
            </a:r>
            <a:r>
              <a:rPr lang="en-US" sz="1400" dirty="0" err="1"/>
              <a:t>a:Author</a:t>
            </a:r>
            <a:r>
              <a:rPr lang="en-US" sz="1400" dirty="0"/>
              <a:t>) WHERE all(t in ta WHERE NOT Exists( (a)--(t) ) ) </a:t>
            </a:r>
          </a:p>
          <a:p>
            <a:pPr marL="0" indent="0">
              <a:lnSpc>
                <a:spcPct val="115000"/>
              </a:lnSpc>
              <a:spcBef>
                <a:spcPts val="0"/>
              </a:spcBef>
              <a:buNone/>
            </a:pPr>
            <a:r>
              <a:rPr lang="en-US" sz="1400" dirty="0"/>
              <a:t>return </a:t>
            </a:r>
            <a:r>
              <a:rPr lang="en-US" sz="1400" dirty="0" err="1"/>
              <a:t>a.auId</a:t>
            </a:r>
            <a:r>
              <a:rPr lang="en-US" sz="1400" dirty="0"/>
              <a:t>, </a:t>
            </a:r>
            <a:r>
              <a:rPr lang="en-US" sz="1400" dirty="0" err="1"/>
              <a:t>a.auFname</a:t>
            </a:r>
            <a:r>
              <a:rPr lang="en-US" sz="1400" dirty="0"/>
              <a:t>, </a:t>
            </a:r>
            <a:r>
              <a:rPr lang="en-US" sz="1400" dirty="0" err="1"/>
              <a:t>a.auLname</a:t>
            </a:r>
            <a:endParaRPr lang="en-US" sz="1400" dirty="0"/>
          </a:p>
        </p:txBody>
      </p:sp>
      <p:sp>
        <p:nvSpPr>
          <p:cNvPr id="12" name="Content Placeholder 11"/>
          <p:cNvSpPr>
            <a:spLocks noGrp="1"/>
          </p:cNvSpPr>
          <p:nvPr>
            <p:ph sz="quarter" idx="4"/>
          </p:nvPr>
        </p:nvSpPr>
        <p:spPr>
          <a:xfrm>
            <a:off x="1203617" y="3991862"/>
            <a:ext cx="4102480" cy="1131734"/>
          </a:xfrm>
        </p:spPr>
        <p:txBody>
          <a:bodyPr>
            <a:noAutofit/>
          </a:bodyPr>
          <a:lstStyle/>
          <a:p>
            <a:pPr marL="0" indent="0">
              <a:spcBef>
                <a:spcPts val="0"/>
              </a:spcBef>
              <a:buNone/>
            </a:pPr>
            <a:r>
              <a:rPr lang="en-US" sz="1400" dirty="0"/>
              <a:t>Join:</a:t>
            </a:r>
          </a:p>
          <a:p>
            <a:pPr marL="0" indent="0">
              <a:spcBef>
                <a:spcPts val="0"/>
              </a:spcBef>
              <a:buNone/>
            </a:pPr>
            <a:r>
              <a:rPr lang="en-US" sz="1400" dirty="0"/>
              <a:t>select * from authors </a:t>
            </a:r>
          </a:p>
          <a:p>
            <a:pPr marL="0" indent="0">
              <a:spcBef>
                <a:spcPts val="0"/>
              </a:spcBef>
              <a:buNone/>
            </a:pPr>
            <a:r>
              <a:rPr lang="en-US" sz="1400" dirty="0"/>
              <a:t>left join </a:t>
            </a:r>
            <a:r>
              <a:rPr lang="en-US" sz="1400" dirty="0" err="1"/>
              <a:t>titleauthor</a:t>
            </a:r>
            <a:r>
              <a:rPr lang="en-US" sz="1400" dirty="0"/>
              <a:t> on </a:t>
            </a:r>
            <a:r>
              <a:rPr lang="en-US" sz="1400" dirty="0" err="1"/>
              <a:t>titleauthor.au_id</a:t>
            </a:r>
            <a:r>
              <a:rPr lang="en-US" sz="1400" dirty="0"/>
              <a:t> = </a:t>
            </a:r>
            <a:r>
              <a:rPr lang="en-US" sz="1400" dirty="0" err="1"/>
              <a:t>authors.au_id</a:t>
            </a:r>
            <a:r>
              <a:rPr lang="en-US" sz="1400" dirty="0"/>
              <a:t> </a:t>
            </a:r>
          </a:p>
          <a:p>
            <a:pPr marL="0" indent="0">
              <a:spcBef>
                <a:spcPts val="0"/>
              </a:spcBef>
              <a:buNone/>
            </a:pPr>
            <a:r>
              <a:rPr lang="en-US" sz="1400" dirty="0"/>
              <a:t>where </a:t>
            </a:r>
            <a:r>
              <a:rPr lang="en-US" sz="1400" dirty="0" err="1"/>
              <a:t>title_id</a:t>
            </a:r>
            <a:r>
              <a:rPr lang="en-US" sz="1400" dirty="0"/>
              <a:t> is null;</a:t>
            </a:r>
          </a:p>
        </p:txBody>
      </p:sp>
      <p:pic>
        <p:nvPicPr>
          <p:cNvPr id="13" name="Picture 12"/>
          <p:cNvPicPr>
            <a:picLocks noChangeAspect="1"/>
          </p:cNvPicPr>
          <p:nvPr/>
        </p:nvPicPr>
        <p:blipFill>
          <a:blip r:embed="rId2"/>
          <a:stretch>
            <a:fillRect/>
          </a:stretch>
        </p:blipFill>
        <p:spPr>
          <a:xfrm>
            <a:off x="6096000" y="1060720"/>
            <a:ext cx="5552404" cy="2295525"/>
          </a:xfrm>
          <a:prstGeom prst="rect">
            <a:avLst/>
          </a:prstGeom>
        </p:spPr>
      </p:pic>
      <p:pic>
        <p:nvPicPr>
          <p:cNvPr id="14" name="Picture 13"/>
          <p:cNvPicPr>
            <a:picLocks noChangeAspect="1"/>
          </p:cNvPicPr>
          <p:nvPr/>
        </p:nvPicPr>
        <p:blipFill>
          <a:blip r:embed="rId3"/>
          <a:stretch>
            <a:fillRect/>
          </a:stretch>
        </p:blipFill>
        <p:spPr>
          <a:xfrm>
            <a:off x="1521729" y="5250490"/>
            <a:ext cx="9277332" cy="1307253"/>
          </a:xfrm>
          <a:prstGeom prst="rect">
            <a:avLst/>
          </a:prstGeom>
        </p:spPr>
      </p:pic>
      <p:sp>
        <p:nvSpPr>
          <p:cNvPr id="15" name="Content Placeholder 11"/>
          <p:cNvSpPr txBox="1">
            <a:spLocks/>
          </p:cNvSpPr>
          <p:nvPr/>
        </p:nvSpPr>
        <p:spPr>
          <a:xfrm>
            <a:off x="6278451" y="4065991"/>
            <a:ext cx="4102480" cy="112105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a:t>Subquery:</a:t>
            </a:r>
          </a:p>
          <a:p>
            <a:pPr marL="0" indent="0">
              <a:spcBef>
                <a:spcPts val="0"/>
              </a:spcBef>
              <a:buFont typeface="Arial" panose="020B0604020202020204" pitchFamily="34" charset="0"/>
              <a:buNone/>
            </a:pPr>
            <a:r>
              <a:rPr lang="en-US" sz="1400" dirty="0"/>
              <a:t>select * from authors </a:t>
            </a:r>
          </a:p>
          <a:p>
            <a:pPr marL="0" indent="0">
              <a:spcBef>
                <a:spcPts val="0"/>
              </a:spcBef>
              <a:buFont typeface="Arial" panose="020B0604020202020204" pitchFamily="34" charset="0"/>
              <a:buNone/>
            </a:pPr>
            <a:r>
              <a:rPr lang="en-US" sz="1400" dirty="0"/>
              <a:t>where </a:t>
            </a:r>
            <a:r>
              <a:rPr lang="en-US" sz="1400" dirty="0" err="1"/>
              <a:t>au_id</a:t>
            </a:r>
            <a:r>
              <a:rPr lang="en-US" sz="1400" dirty="0"/>
              <a:t> not in (select </a:t>
            </a:r>
            <a:r>
              <a:rPr lang="en-US" sz="1400" dirty="0" err="1"/>
              <a:t>au_id</a:t>
            </a:r>
            <a:r>
              <a:rPr lang="en-US" sz="1400" dirty="0"/>
              <a:t> from </a:t>
            </a:r>
            <a:r>
              <a:rPr lang="en-US" sz="1400" dirty="0" err="1"/>
              <a:t>titleauthor</a:t>
            </a:r>
            <a:r>
              <a:rPr lang="en-US" sz="1400" dirty="0"/>
              <a:t>); </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426735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1410" y="693393"/>
            <a:ext cx="3604988" cy="471866"/>
          </a:xfrm>
        </p:spPr>
        <p:txBody>
          <a:bodyPr>
            <a:noAutofit/>
          </a:bodyPr>
          <a:lstStyle/>
          <a:p>
            <a:pPr algn="ctr"/>
            <a:r>
              <a:rPr lang="en-US" sz="1800" b="1" dirty="0" err="1"/>
              <a:t>Nosql</a:t>
            </a:r>
            <a:r>
              <a:rPr lang="en-US" sz="1800" b="1" dirty="0"/>
              <a:t>(Neo4j)</a:t>
            </a:r>
          </a:p>
        </p:txBody>
      </p:sp>
      <p:sp>
        <p:nvSpPr>
          <p:cNvPr id="4" name="Content Placeholder 3"/>
          <p:cNvSpPr>
            <a:spLocks noGrp="1"/>
          </p:cNvSpPr>
          <p:nvPr>
            <p:ph sz="half" idx="2"/>
          </p:nvPr>
        </p:nvSpPr>
        <p:spPr>
          <a:xfrm>
            <a:off x="1141410" y="1296652"/>
            <a:ext cx="5137041" cy="5100034"/>
          </a:xfrm>
        </p:spPr>
        <p:txBody>
          <a:bodyPr>
            <a:normAutofit/>
          </a:bodyPr>
          <a:lstStyle/>
          <a:p>
            <a:pPr marL="0" indent="0">
              <a:spcBef>
                <a:spcPts val="0"/>
              </a:spcBef>
              <a:buNone/>
            </a:pPr>
            <a:r>
              <a:rPr lang="en-US" sz="1400" dirty="0"/>
              <a:t>match (</a:t>
            </a:r>
            <a:r>
              <a:rPr lang="en-US" sz="1400" dirty="0" err="1"/>
              <a:t>t:Title</a:t>
            </a:r>
            <a:r>
              <a:rPr lang="en-US" sz="1400" dirty="0"/>
              <a:t>)-[</a:t>
            </a:r>
            <a:r>
              <a:rPr lang="en-US" sz="1400" dirty="0" err="1"/>
              <a:t>ta:TITLEAUTHOR</a:t>
            </a:r>
            <a:r>
              <a:rPr lang="en-US" sz="1400" dirty="0"/>
              <a:t>]-(</a:t>
            </a:r>
            <a:r>
              <a:rPr lang="en-US" sz="1400" dirty="0" err="1"/>
              <a:t>a:Author</a:t>
            </a:r>
            <a:r>
              <a:rPr lang="en-US" sz="1400" dirty="0"/>
              <a:t>)</a:t>
            </a:r>
          </a:p>
          <a:p>
            <a:pPr marL="0" indent="0">
              <a:spcBef>
                <a:spcPts val="0"/>
              </a:spcBef>
              <a:buNone/>
            </a:pPr>
            <a:r>
              <a:rPr lang="en-US" sz="1400" dirty="0"/>
              <a:t>WITH t, collect(ta) as </a:t>
            </a:r>
            <a:r>
              <a:rPr lang="en-US" sz="1400" dirty="0" err="1"/>
              <a:t>CoAu</a:t>
            </a:r>
            <a:endParaRPr lang="en-US" sz="1400" dirty="0"/>
          </a:p>
          <a:p>
            <a:pPr marL="0" indent="0">
              <a:spcBef>
                <a:spcPts val="0"/>
              </a:spcBef>
              <a:buNone/>
            </a:pPr>
            <a:r>
              <a:rPr lang="en-US" sz="1400" dirty="0"/>
              <a:t>WHERE size(</a:t>
            </a:r>
            <a:r>
              <a:rPr lang="en-US" sz="1400" dirty="0" err="1"/>
              <a:t>CoAu</a:t>
            </a:r>
            <a:r>
              <a:rPr lang="en-US" sz="1400" dirty="0"/>
              <a:t>) &gt; 1	</a:t>
            </a:r>
          </a:p>
          <a:p>
            <a:pPr marL="0" indent="0">
              <a:spcBef>
                <a:spcPts val="0"/>
              </a:spcBef>
              <a:buNone/>
            </a:pPr>
            <a:r>
              <a:rPr lang="en-US" sz="1400" dirty="0"/>
              <a:t>return size(</a:t>
            </a:r>
            <a:r>
              <a:rPr lang="en-US" sz="1400" dirty="0" err="1"/>
              <a:t>CoAu</a:t>
            </a:r>
            <a:r>
              <a:rPr lang="en-US" sz="1400" dirty="0"/>
              <a:t>) as </a:t>
            </a:r>
            <a:r>
              <a:rPr lang="en-US" sz="1400" dirty="0" err="1"/>
              <a:t>CountAu</a:t>
            </a:r>
            <a:r>
              <a:rPr lang="en-US" sz="1400" dirty="0"/>
              <a:t>, </a:t>
            </a:r>
            <a:r>
              <a:rPr lang="en-US" sz="1400" dirty="0" err="1"/>
              <a:t>t.title</a:t>
            </a:r>
            <a:endParaRPr lang="en-US" sz="1400" dirty="0"/>
          </a:p>
          <a:p>
            <a:pPr marL="0" indent="0">
              <a:spcBef>
                <a:spcPts val="0"/>
              </a:spcBef>
              <a:buNone/>
            </a:pPr>
            <a:r>
              <a:rPr lang="en-US" sz="1400" dirty="0"/>
              <a:t>order by </a:t>
            </a:r>
            <a:r>
              <a:rPr lang="en-US" sz="1400" dirty="0" err="1"/>
              <a:t>CountAu</a:t>
            </a:r>
            <a:endParaRPr lang="en-US" sz="1400" dirty="0"/>
          </a:p>
        </p:txBody>
      </p:sp>
      <p:sp>
        <p:nvSpPr>
          <p:cNvPr id="5" name="Text Placeholder 4"/>
          <p:cNvSpPr>
            <a:spLocks noGrp="1"/>
          </p:cNvSpPr>
          <p:nvPr>
            <p:ph type="body" sz="quarter" idx="3"/>
          </p:nvPr>
        </p:nvSpPr>
        <p:spPr>
          <a:xfrm>
            <a:off x="6411795" y="706822"/>
            <a:ext cx="4646602" cy="471865"/>
          </a:xfrm>
        </p:spPr>
        <p:txBody>
          <a:bodyPr>
            <a:normAutofit/>
          </a:bodyPr>
          <a:lstStyle/>
          <a:p>
            <a:pPr algn="ctr"/>
            <a:r>
              <a:rPr lang="en-US" sz="1800" b="1" dirty="0" err="1"/>
              <a:t>Sql</a:t>
            </a:r>
            <a:r>
              <a:rPr lang="en-US" sz="1800" b="1" dirty="0"/>
              <a:t>(</a:t>
            </a:r>
            <a:r>
              <a:rPr lang="en-US" sz="1800" b="1" dirty="0" err="1"/>
              <a:t>mysql</a:t>
            </a:r>
            <a:r>
              <a:rPr lang="en-US" sz="1800" b="1" dirty="0"/>
              <a:t>)</a:t>
            </a:r>
          </a:p>
        </p:txBody>
      </p:sp>
      <p:sp>
        <p:nvSpPr>
          <p:cNvPr id="6" name="Content Placeholder 5"/>
          <p:cNvSpPr>
            <a:spLocks noGrp="1"/>
          </p:cNvSpPr>
          <p:nvPr>
            <p:ph sz="quarter" idx="4"/>
          </p:nvPr>
        </p:nvSpPr>
        <p:spPr>
          <a:xfrm>
            <a:off x="6278451" y="1296652"/>
            <a:ext cx="4913290" cy="1712890"/>
          </a:xfrm>
        </p:spPr>
        <p:txBody>
          <a:bodyPr>
            <a:normAutofit/>
          </a:bodyPr>
          <a:lstStyle/>
          <a:p>
            <a:pPr marL="0" indent="0">
              <a:spcBef>
                <a:spcPts val="0"/>
              </a:spcBef>
              <a:buNone/>
            </a:pPr>
            <a:r>
              <a:rPr lang="en-US" sz="1400" dirty="0"/>
              <a:t>select </a:t>
            </a:r>
            <a:r>
              <a:rPr lang="en-US" sz="1400" dirty="0" err="1"/>
              <a:t>titles.title_id</a:t>
            </a:r>
            <a:r>
              <a:rPr lang="en-US" sz="1400" dirty="0"/>
              <a:t> , title , Count(</a:t>
            </a:r>
            <a:r>
              <a:rPr lang="en-US" sz="1400" dirty="0" err="1"/>
              <a:t>au_id</a:t>
            </a:r>
            <a:r>
              <a:rPr lang="en-US" sz="1400" dirty="0"/>
              <a:t>) as </a:t>
            </a:r>
            <a:r>
              <a:rPr lang="en-US" sz="1400" dirty="0" err="1"/>
              <a:t>CountAu</a:t>
            </a:r>
            <a:r>
              <a:rPr lang="en-US" sz="1400" dirty="0"/>
              <a:t>	</a:t>
            </a:r>
          </a:p>
          <a:p>
            <a:pPr marL="0" indent="0">
              <a:spcBef>
                <a:spcPts val="0"/>
              </a:spcBef>
              <a:buNone/>
            </a:pPr>
            <a:r>
              <a:rPr lang="en-US" sz="1400" dirty="0"/>
              <a:t>from titles </a:t>
            </a:r>
          </a:p>
          <a:p>
            <a:pPr marL="0" indent="0">
              <a:spcBef>
                <a:spcPts val="0"/>
              </a:spcBef>
              <a:buNone/>
            </a:pPr>
            <a:r>
              <a:rPr lang="en-US" sz="1400" dirty="0"/>
              <a:t>inner join </a:t>
            </a:r>
            <a:r>
              <a:rPr lang="en-US" sz="1400" dirty="0" err="1"/>
              <a:t>titleauthor</a:t>
            </a:r>
            <a:r>
              <a:rPr lang="en-US" sz="1400" dirty="0"/>
              <a:t>  on </a:t>
            </a:r>
            <a:r>
              <a:rPr lang="en-US" sz="1400" dirty="0" err="1"/>
              <a:t>titleauthor.title_id</a:t>
            </a:r>
            <a:r>
              <a:rPr lang="en-US" sz="1400" dirty="0"/>
              <a:t> = </a:t>
            </a:r>
            <a:r>
              <a:rPr lang="en-US" sz="1400" dirty="0" err="1"/>
              <a:t>titles.title_id</a:t>
            </a:r>
            <a:r>
              <a:rPr lang="en-US" sz="1400" dirty="0"/>
              <a:t> </a:t>
            </a:r>
          </a:p>
          <a:p>
            <a:pPr marL="0" indent="0">
              <a:spcBef>
                <a:spcPts val="0"/>
              </a:spcBef>
              <a:buNone/>
            </a:pPr>
            <a:r>
              <a:rPr lang="en-US" sz="1400" dirty="0"/>
              <a:t>group by </a:t>
            </a:r>
            <a:r>
              <a:rPr lang="en-US" sz="1400" dirty="0" err="1"/>
              <a:t>titles.title_id</a:t>
            </a:r>
            <a:r>
              <a:rPr lang="en-US" sz="1400" dirty="0"/>
              <a:t> , title </a:t>
            </a:r>
          </a:p>
          <a:p>
            <a:pPr marL="0" indent="0">
              <a:spcBef>
                <a:spcPts val="0"/>
              </a:spcBef>
              <a:buNone/>
            </a:pPr>
            <a:r>
              <a:rPr lang="en-US" sz="1400" dirty="0"/>
              <a:t>having  Count(</a:t>
            </a:r>
            <a:r>
              <a:rPr lang="en-US" sz="1400" dirty="0" err="1"/>
              <a:t>au_id</a:t>
            </a:r>
            <a:r>
              <a:rPr lang="en-US" sz="1400" dirty="0"/>
              <a:t>) &gt; 1</a:t>
            </a:r>
          </a:p>
          <a:p>
            <a:pPr marL="0" indent="0">
              <a:spcBef>
                <a:spcPts val="0"/>
              </a:spcBef>
              <a:buNone/>
            </a:pPr>
            <a:r>
              <a:rPr lang="en-US" sz="1400" dirty="0"/>
              <a:t>order by 3;</a:t>
            </a:r>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Q6. List of books that have at least 2 authors in ascend order</a:t>
            </a:r>
          </a:p>
        </p:txBody>
      </p:sp>
      <p:pic>
        <p:nvPicPr>
          <p:cNvPr id="2" name="Picture 1"/>
          <p:cNvPicPr>
            <a:picLocks noChangeAspect="1"/>
          </p:cNvPicPr>
          <p:nvPr/>
        </p:nvPicPr>
        <p:blipFill>
          <a:blip r:embed="rId2"/>
          <a:stretch>
            <a:fillRect/>
          </a:stretch>
        </p:blipFill>
        <p:spPr>
          <a:xfrm>
            <a:off x="872143" y="2871990"/>
            <a:ext cx="4801656" cy="3142445"/>
          </a:xfrm>
          <a:prstGeom prst="rect">
            <a:avLst/>
          </a:prstGeom>
        </p:spPr>
      </p:pic>
      <p:pic>
        <p:nvPicPr>
          <p:cNvPr id="8" name="Picture 7"/>
          <p:cNvPicPr>
            <a:picLocks noChangeAspect="1"/>
          </p:cNvPicPr>
          <p:nvPr/>
        </p:nvPicPr>
        <p:blipFill>
          <a:blip r:embed="rId3"/>
          <a:stretch>
            <a:fillRect/>
          </a:stretch>
        </p:blipFill>
        <p:spPr>
          <a:xfrm>
            <a:off x="6278451" y="3140935"/>
            <a:ext cx="5026252" cy="184168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93578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10"/>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889129" y="893477"/>
            <a:ext cx="6851561" cy="5018965"/>
          </a:xfrm>
          <a:prstGeom prst="rect">
            <a:avLst/>
          </a:prstGeom>
          <a:effectLst>
            <a:outerShdw blurRad="88900" dist="38100" dir="5400000" algn="t" rotWithShape="0">
              <a:prstClr val="black">
                <a:alpha val="40000"/>
              </a:prstClr>
            </a:outerShdw>
          </a:effectLst>
        </p:spPr>
      </p:pic>
      <p:sp>
        <p:nvSpPr>
          <p:cNvPr id="11" name="Title 1"/>
          <p:cNvSpPr txBox="1">
            <a:spLocks/>
          </p:cNvSpPr>
          <p:nvPr/>
        </p:nvSpPr>
        <p:spPr>
          <a:xfrm>
            <a:off x="2099255" y="83633"/>
            <a:ext cx="7881872"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SQL(</a:t>
            </a:r>
            <a:r>
              <a:rPr lang="en-US" sz="2400" b="1" dirty="0" err="1"/>
              <a:t>Mysql</a:t>
            </a:r>
            <a:r>
              <a:rPr lang="en-US" sz="2400" b="1" dirty="0"/>
              <a:t>) vs. </a:t>
            </a:r>
            <a:r>
              <a:rPr lang="en-US" sz="2400" b="1" dirty="0" err="1"/>
              <a:t>nosql</a:t>
            </a:r>
            <a:r>
              <a:rPr lang="en-US" sz="2400" b="1" dirty="0"/>
              <a:t>(neo4j)</a:t>
            </a:r>
          </a:p>
        </p:txBody>
      </p:sp>
      <p:sp>
        <p:nvSpPr>
          <p:cNvPr id="17" name="Text Placeholder 8"/>
          <p:cNvSpPr txBox="1">
            <a:spLocks/>
          </p:cNvSpPr>
          <p:nvPr/>
        </p:nvSpPr>
        <p:spPr>
          <a:xfrm>
            <a:off x="8142842" y="1595082"/>
            <a:ext cx="2058200" cy="4158852"/>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600" dirty="0"/>
              <a:t>Data types:</a:t>
            </a:r>
          </a:p>
          <a:p>
            <a:pPr lvl="1">
              <a:spcBef>
                <a:spcPts val="0"/>
              </a:spcBef>
            </a:pPr>
            <a:r>
              <a:rPr lang="en-US" sz="1400" dirty="0"/>
              <a:t>Numeric</a:t>
            </a:r>
          </a:p>
          <a:p>
            <a:pPr lvl="1">
              <a:spcBef>
                <a:spcPts val="0"/>
              </a:spcBef>
            </a:pPr>
            <a:r>
              <a:rPr lang="en-US" sz="1400" dirty="0"/>
              <a:t>String</a:t>
            </a:r>
          </a:p>
          <a:p>
            <a:pPr lvl="1">
              <a:spcBef>
                <a:spcPts val="0"/>
              </a:spcBef>
            </a:pPr>
            <a:r>
              <a:rPr lang="en-US" sz="1400" dirty="0"/>
              <a:t>Datetime</a:t>
            </a:r>
          </a:p>
          <a:p>
            <a:pPr marL="0" indent="0">
              <a:spcBef>
                <a:spcPts val="0"/>
              </a:spcBef>
              <a:buNone/>
            </a:pPr>
            <a:r>
              <a:rPr lang="en-US" sz="1600" dirty="0"/>
              <a:t>Size:</a:t>
            </a:r>
          </a:p>
          <a:p>
            <a:pPr lvl="1">
              <a:spcBef>
                <a:spcPts val="0"/>
              </a:spcBef>
            </a:pPr>
            <a:r>
              <a:rPr lang="en-US" sz="1400" dirty="0"/>
              <a:t>400 KB</a:t>
            </a:r>
          </a:p>
          <a:p>
            <a:pPr marL="0" indent="0">
              <a:spcBef>
                <a:spcPts val="0"/>
              </a:spcBef>
              <a:buNone/>
            </a:pPr>
            <a:r>
              <a:rPr lang="en-US" sz="1600" dirty="0"/>
              <a:t>Count of tables:</a:t>
            </a:r>
          </a:p>
          <a:p>
            <a:pPr lvl="1">
              <a:spcBef>
                <a:spcPts val="0"/>
              </a:spcBef>
            </a:pPr>
            <a:r>
              <a:rPr lang="en-US" sz="1400" dirty="0"/>
              <a:t>11</a:t>
            </a:r>
          </a:p>
          <a:p>
            <a:pPr marL="0" indent="0">
              <a:spcBef>
                <a:spcPts val="0"/>
              </a:spcBef>
              <a:buNone/>
            </a:pPr>
            <a:r>
              <a:rPr lang="en-US" sz="1600" dirty="0"/>
              <a:t>Count of rows:</a:t>
            </a:r>
          </a:p>
          <a:p>
            <a:pPr lvl="1">
              <a:spcBef>
                <a:spcPts val="0"/>
              </a:spcBef>
            </a:pPr>
            <a:r>
              <a:rPr lang="en-US" sz="1400" dirty="0"/>
              <a:t>255</a:t>
            </a:r>
          </a:p>
          <a:p>
            <a:pPr marL="0" indent="0">
              <a:spcBef>
                <a:spcPts val="0"/>
              </a:spcBef>
              <a:buNone/>
            </a:pPr>
            <a:r>
              <a:rPr lang="en-US" sz="1600" dirty="0"/>
              <a:t>Count of columns:</a:t>
            </a:r>
          </a:p>
          <a:p>
            <a:pPr lvl="1">
              <a:spcBef>
                <a:spcPts val="0"/>
              </a:spcBef>
            </a:pPr>
            <a:r>
              <a:rPr lang="en-US" sz="1400" dirty="0"/>
              <a:t>64</a:t>
            </a:r>
          </a:p>
          <a:p>
            <a:pPr marL="0" indent="0">
              <a:spcBef>
                <a:spcPts val="0"/>
              </a:spcBef>
              <a:buNone/>
            </a:pPr>
            <a:endParaRPr lang="en-US" sz="1600" dirty="0"/>
          </a:p>
          <a:p>
            <a:pPr marL="0" indent="0">
              <a:spcBef>
                <a:spcPts val="0"/>
              </a:spcBef>
              <a:buNone/>
            </a:pPr>
            <a:endParaRPr lang="en-US" sz="1600" dirty="0"/>
          </a:p>
        </p:txBody>
      </p:sp>
      <p:sp>
        <p:nvSpPr>
          <p:cNvPr id="18" name="Text Placeholder 8"/>
          <p:cNvSpPr txBox="1">
            <a:spLocks/>
          </p:cNvSpPr>
          <p:nvPr/>
        </p:nvSpPr>
        <p:spPr>
          <a:xfrm>
            <a:off x="9968248" y="1590150"/>
            <a:ext cx="2223752" cy="4168716"/>
          </a:xfrm>
          <a:prstGeom prst="rect">
            <a:avLst/>
          </a:prstGeom>
        </p:spPr>
        <p:txBody>
          <a:bodyP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600" dirty="0"/>
              <a:t>Missing values:</a:t>
            </a:r>
          </a:p>
          <a:p>
            <a:pPr lvl="1">
              <a:spcBef>
                <a:spcPts val="0"/>
              </a:spcBef>
            </a:pPr>
            <a:r>
              <a:rPr lang="en-US" sz="1400" dirty="0"/>
              <a:t>Yes</a:t>
            </a:r>
          </a:p>
          <a:p>
            <a:pPr marL="0" indent="0">
              <a:spcBef>
                <a:spcPts val="0"/>
              </a:spcBef>
              <a:buNone/>
            </a:pPr>
            <a:r>
              <a:rPr lang="en-US" sz="1600" dirty="0"/>
              <a:t>Target table:</a:t>
            </a:r>
          </a:p>
          <a:p>
            <a:pPr lvl="1">
              <a:spcBef>
                <a:spcPts val="0"/>
              </a:spcBef>
            </a:pPr>
            <a:r>
              <a:rPr lang="en-US" sz="1400" dirty="0"/>
              <a:t>Titles</a:t>
            </a:r>
          </a:p>
          <a:p>
            <a:pPr marL="0" indent="0">
              <a:spcBef>
                <a:spcPts val="0"/>
              </a:spcBef>
              <a:buNone/>
            </a:pPr>
            <a:r>
              <a:rPr lang="en-US" sz="1600" dirty="0"/>
              <a:t>Target column:</a:t>
            </a:r>
          </a:p>
          <a:p>
            <a:pPr lvl="1">
              <a:spcBef>
                <a:spcPts val="0"/>
              </a:spcBef>
            </a:pPr>
            <a:r>
              <a:rPr lang="en-US" sz="1400" dirty="0" err="1"/>
              <a:t>Ytd_sales</a:t>
            </a:r>
            <a:endParaRPr lang="en-US" sz="1400" dirty="0"/>
          </a:p>
          <a:p>
            <a:pPr marL="0" indent="0">
              <a:spcBef>
                <a:spcPts val="0"/>
              </a:spcBef>
              <a:buNone/>
            </a:pPr>
            <a:r>
              <a:rPr lang="en-US" sz="1600" dirty="0" err="1"/>
              <a:t>Target_ID</a:t>
            </a:r>
            <a:r>
              <a:rPr lang="en-US" sz="1600" dirty="0"/>
              <a:t>:</a:t>
            </a:r>
          </a:p>
          <a:p>
            <a:pPr lvl="1">
              <a:spcBef>
                <a:spcPts val="0"/>
              </a:spcBef>
            </a:pPr>
            <a:r>
              <a:rPr lang="en-US" sz="1400" dirty="0" err="1"/>
              <a:t>Title_ID</a:t>
            </a:r>
            <a:endParaRPr lang="en-US" sz="1400" dirty="0"/>
          </a:p>
          <a:p>
            <a:pPr marL="0" indent="0">
              <a:spcBef>
                <a:spcPts val="0"/>
              </a:spcBef>
              <a:buNone/>
            </a:pPr>
            <a:r>
              <a:rPr lang="en-US" sz="1600" dirty="0"/>
              <a:t>Target timestamp:</a:t>
            </a:r>
          </a:p>
          <a:p>
            <a:pPr lvl="1">
              <a:spcBef>
                <a:spcPts val="0"/>
              </a:spcBef>
            </a:pPr>
            <a:r>
              <a:rPr lang="en-US" sz="1400" dirty="0" err="1"/>
              <a:t>pubdate</a:t>
            </a:r>
            <a:endParaRPr lang="en-US" sz="1400" dirty="0"/>
          </a:p>
        </p:txBody>
      </p:sp>
      <p:sp>
        <p:nvSpPr>
          <p:cNvPr id="19" name="Text Placeholder 9"/>
          <p:cNvSpPr txBox="1">
            <a:spLocks/>
          </p:cNvSpPr>
          <p:nvPr/>
        </p:nvSpPr>
        <p:spPr>
          <a:xfrm>
            <a:off x="7933387" y="1125305"/>
            <a:ext cx="2210609" cy="4697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Dataset details: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53803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7191" y="1141904"/>
            <a:ext cx="9905999" cy="5464958"/>
          </a:xfrm>
        </p:spPr>
        <p:txBody>
          <a:bodyPr>
            <a:normAutofit/>
          </a:bodyPr>
          <a:lstStyle/>
          <a:p>
            <a:pPr marL="0" indent="0" algn="just">
              <a:spcBef>
                <a:spcPts val="0"/>
              </a:spcBef>
              <a:buNone/>
            </a:pPr>
            <a:r>
              <a:rPr lang="en-US" sz="2000" dirty="0"/>
              <a:t>Relational databases: </a:t>
            </a:r>
          </a:p>
          <a:p>
            <a:pPr algn="just">
              <a:spcBef>
                <a:spcPts val="0"/>
              </a:spcBef>
            </a:pPr>
            <a:r>
              <a:rPr lang="en-US" sz="2000" dirty="0"/>
              <a:t>rows and tables </a:t>
            </a:r>
          </a:p>
          <a:p>
            <a:pPr algn="just">
              <a:spcBef>
                <a:spcPts val="0"/>
              </a:spcBef>
            </a:pPr>
            <a:r>
              <a:rPr lang="en-US" sz="2000" dirty="0"/>
              <a:t>primary key , foreign key </a:t>
            </a:r>
          </a:p>
          <a:p>
            <a:pPr algn="just">
              <a:spcBef>
                <a:spcPts val="0"/>
              </a:spcBef>
            </a:pPr>
            <a:r>
              <a:rPr lang="en-US" sz="2000" dirty="0"/>
              <a:t>Joins are computed at query time (Compute-heavy and Memory-intensive) </a:t>
            </a:r>
          </a:p>
          <a:p>
            <a:pPr algn="just">
              <a:spcBef>
                <a:spcPts val="0"/>
              </a:spcBef>
            </a:pPr>
            <a:r>
              <a:rPr lang="en-US" sz="2000" dirty="0"/>
              <a:t>many-to-many relationships =&gt; </a:t>
            </a:r>
            <a:r>
              <a:rPr lang="en-US" sz="2000" i="1" dirty="0"/>
              <a:t>JOIN</a:t>
            </a:r>
            <a:r>
              <a:rPr lang="en-US" sz="2000" dirty="0"/>
              <a:t> table</a:t>
            </a:r>
          </a:p>
          <a:p>
            <a:pPr algn="just">
              <a:spcBef>
                <a:spcPts val="0"/>
              </a:spcBef>
            </a:pPr>
            <a:r>
              <a:rPr lang="en-US" sz="2000" dirty="0"/>
              <a:t>Ability to use views</a:t>
            </a:r>
          </a:p>
          <a:p>
            <a:pPr algn="just">
              <a:spcBef>
                <a:spcPts val="0"/>
              </a:spcBef>
            </a:pPr>
            <a:r>
              <a:rPr lang="en-US" sz="2000" dirty="0"/>
              <a:t>heavy-load production</a:t>
            </a:r>
          </a:p>
        </p:txBody>
      </p:sp>
      <p:sp>
        <p:nvSpPr>
          <p:cNvPr id="4" name="Title 1"/>
          <p:cNvSpPr txBox="1">
            <a:spLocks/>
          </p:cNvSpPr>
          <p:nvPr/>
        </p:nvSpPr>
        <p:spPr>
          <a:xfrm>
            <a:off x="2099255" y="83633"/>
            <a:ext cx="7881872"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SQL(</a:t>
            </a:r>
            <a:r>
              <a:rPr lang="en-US" sz="2400" b="1" dirty="0" err="1"/>
              <a:t>Mysql</a:t>
            </a:r>
            <a:r>
              <a:rPr lang="en-US" sz="2400" b="1" dirty="0"/>
              <a:t>) vs. </a:t>
            </a:r>
            <a:r>
              <a:rPr lang="en-US" sz="2400" b="1" dirty="0" err="1"/>
              <a:t>nosql</a:t>
            </a:r>
            <a:r>
              <a:rPr lang="en-US" sz="2400" b="1" dirty="0"/>
              <a:t>(neo4j)</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94032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7191" y="1141904"/>
            <a:ext cx="9905999" cy="5464958"/>
          </a:xfrm>
        </p:spPr>
        <p:txBody>
          <a:bodyPr>
            <a:normAutofit/>
          </a:bodyPr>
          <a:lstStyle/>
          <a:p>
            <a:pPr marL="0" indent="0" algn="just">
              <a:spcBef>
                <a:spcPts val="0"/>
              </a:spcBef>
              <a:buNone/>
            </a:pPr>
            <a:r>
              <a:rPr lang="en-US" sz="2000" dirty="0"/>
              <a:t>Not only SQL: </a:t>
            </a:r>
          </a:p>
          <a:p>
            <a:pPr algn="just">
              <a:spcBef>
                <a:spcPts val="0"/>
              </a:spcBef>
            </a:pPr>
            <a:r>
              <a:rPr lang="en-US" sz="2000" dirty="0"/>
              <a:t>Graph data model </a:t>
            </a:r>
          </a:p>
          <a:p>
            <a:pPr algn="just">
              <a:spcBef>
                <a:spcPts val="0"/>
              </a:spcBef>
            </a:pPr>
            <a:r>
              <a:rPr lang="en-US" sz="2000" dirty="0"/>
              <a:t>No need to infer connections as foreign keys</a:t>
            </a:r>
          </a:p>
          <a:p>
            <a:pPr algn="just">
              <a:spcBef>
                <a:spcPts val="0"/>
              </a:spcBef>
            </a:pPr>
            <a:r>
              <a:rPr lang="en-US" sz="2000" dirty="0"/>
              <a:t>Connected structures</a:t>
            </a:r>
          </a:p>
          <a:p>
            <a:pPr algn="just">
              <a:spcBef>
                <a:spcPts val="0"/>
              </a:spcBef>
            </a:pPr>
            <a:r>
              <a:rPr lang="en-US" sz="2000" dirty="0"/>
              <a:t>Contains a list of relationship records</a:t>
            </a:r>
          </a:p>
          <a:p>
            <a:pPr algn="just">
              <a:spcBef>
                <a:spcPts val="0"/>
              </a:spcBef>
            </a:pPr>
            <a:r>
              <a:rPr lang="en-US" sz="2000" dirty="0"/>
              <a:t>Similar to the real world</a:t>
            </a:r>
          </a:p>
          <a:p>
            <a:pPr algn="just">
              <a:spcBef>
                <a:spcPts val="0"/>
              </a:spcBef>
            </a:pPr>
            <a:r>
              <a:rPr lang="en-US" sz="2000" dirty="0"/>
              <a:t>Graph-specific functionality</a:t>
            </a:r>
          </a:p>
          <a:p>
            <a:pPr marL="0" indent="0" algn="just">
              <a:spcBef>
                <a:spcPts val="0"/>
              </a:spcBef>
              <a:buNone/>
            </a:pPr>
            <a:endParaRPr lang="en-US" sz="2000" dirty="0"/>
          </a:p>
        </p:txBody>
      </p:sp>
      <p:sp>
        <p:nvSpPr>
          <p:cNvPr id="4" name="Title 1"/>
          <p:cNvSpPr txBox="1">
            <a:spLocks/>
          </p:cNvSpPr>
          <p:nvPr/>
        </p:nvSpPr>
        <p:spPr>
          <a:xfrm>
            <a:off x="2099255" y="83633"/>
            <a:ext cx="7881872"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SQL(</a:t>
            </a:r>
            <a:r>
              <a:rPr lang="en-US" sz="2400" b="1" dirty="0" err="1"/>
              <a:t>Mysql</a:t>
            </a:r>
            <a:r>
              <a:rPr lang="en-US" sz="2400" b="1" dirty="0"/>
              <a:t>) vs. </a:t>
            </a:r>
            <a:r>
              <a:rPr lang="en-US" sz="2400" b="1" dirty="0" err="1"/>
              <a:t>nosql</a:t>
            </a:r>
            <a:r>
              <a:rPr lang="en-US" sz="2400" b="1" dirty="0"/>
              <a:t>(neo4j)</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28287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1530" y="562000"/>
            <a:ext cx="9905999" cy="2086377"/>
          </a:xfrm>
        </p:spPr>
        <p:txBody>
          <a:bodyPr>
            <a:normAutofit/>
          </a:bodyPr>
          <a:lstStyle/>
          <a:p>
            <a:pPr marL="0" indent="0">
              <a:spcBef>
                <a:spcPts val="0"/>
              </a:spcBef>
              <a:buNone/>
            </a:pPr>
            <a:r>
              <a:rPr lang="en-US" sz="1600" dirty="0"/>
              <a:t>A graph database can store any kind of data using a few simple concepts:</a:t>
            </a:r>
          </a:p>
          <a:p>
            <a:pPr lvl="1">
              <a:spcBef>
                <a:spcPts val="0"/>
              </a:spcBef>
            </a:pPr>
            <a:r>
              <a:rPr lang="en-US" sz="1400" dirty="0"/>
              <a:t>Nodes - graph data records</a:t>
            </a:r>
          </a:p>
          <a:p>
            <a:pPr lvl="1">
              <a:spcBef>
                <a:spcPts val="0"/>
              </a:spcBef>
            </a:pPr>
            <a:r>
              <a:rPr lang="en-US" sz="1400" dirty="0"/>
              <a:t>Relationships - connect nodes</a:t>
            </a:r>
          </a:p>
          <a:p>
            <a:pPr marL="0" indent="0">
              <a:spcBef>
                <a:spcPts val="0"/>
              </a:spcBef>
              <a:buNone/>
            </a:pPr>
            <a:r>
              <a:rPr lang="en-US" sz="1600" dirty="0"/>
              <a:t>The real power of Neo4j is in connected data. </a:t>
            </a:r>
          </a:p>
          <a:p>
            <a:pPr marL="0" indent="0">
              <a:spcBef>
                <a:spcPts val="0"/>
              </a:spcBef>
              <a:buNone/>
            </a:pPr>
            <a:r>
              <a:rPr lang="en-US" sz="1600" dirty="0"/>
              <a:t>To associate any two nodes, we can add a Relationship which describes how the records are related.</a:t>
            </a:r>
          </a:p>
        </p:txBody>
      </p:sp>
      <p:sp>
        <p:nvSpPr>
          <p:cNvPr id="9" name="Title 1"/>
          <p:cNvSpPr txBox="1">
            <a:spLocks/>
          </p:cNvSpPr>
          <p:nvPr/>
        </p:nvSpPr>
        <p:spPr>
          <a:xfrm>
            <a:off x="2099255" y="83633"/>
            <a:ext cx="7881872"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SQL(</a:t>
            </a:r>
            <a:r>
              <a:rPr lang="en-US" sz="2400" b="1" dirty="0" err="1"/>
              <a:t>Mysql</a:t>
            </a:r>
            <a:r>
              <a:rPr lang="en-US" sz="2400" b="1" dirty="0"/>
              <a:t>) vs. </a:t>
            </a:r>
            <a:r>
              <a:rPr lang="en-US" sz="2400" b="1" dirty="0" err="1"/>
              <a:t>nosql</a:t>
            </a:r>
            <a:r>
              <a:rPr lang="en-US" sz="2400" b="1" dirty="0"/>
              <a:t>(neo4j)</a:t>
            </a:r>
          </a:p>
        </p:txBody>
      </p:sp>
      <p:pic>
        <p:nvPicPr>
          <p:cNvPr id="10" name="Picture 9"/>
          <p:cNvPicPr>
            <a:picLocks noChangeAspect="1"/>
          </p:cNvPicPr>
          <p:nvPr/>
        </p:nvPicPr>
        <p:blipFill>
          <a:blip r:embed="rId3"/>
          <a:stretch>
            <a:fillRect/>
          </a:stretch>
        </p:blipFill>
        <p:spPr>
          <a:xfrm>
            <a:off x="1247997" y="2929942"/>
            <a:ext cx="9929532" cy="282691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397645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151549" y="304852"/>
            <a:ext cx="5998335" cy="6216017"/>
          </a:xfrm>
          <a:prstGeom prst="rect">
            <a:avLst/>
          </a:prstGeom>
        </p:spPr>
      </p:pic>
      <p:pic>
        <p:nvPicPr>
          <p:cNvPr id="3" name="Picture 2"/>
          <p:cNvPicPr>
            <a:picLocks noChangeAspect="1"/>
          </p:cNvPicPr>
          <p:nvPr/>
        </p:nvPicPr>
        <p:blipFill>
          <a:blip r:embed="rId4"/>
          <a:stretch>
            <a:fillRect/>
          </a:stretch>
        </p:blipFill>
        <p:spPr>
          <a:xfrm>
            <a:off x="2146980" y="3915372"/>
            <a:ext cx="2768434" cy="2431734"/>
          </a:xfrm>
          <a:prstGeom prst="rect">
            <a:avLst/>
          </a:prstGeom>
        </p:spPr>
      </p:pic>
      <p:pic>
        <p:nvPicPr>
          <p:cNvPr id="4" name="Picture 3"/>
          <p:cNvPicPr>
            <a:picLocks noChangeAspect="1"/>
          </p:cNvPicPr>
          <p:nvPr/>
        </p:nvPicPr>
        <p:blipFill>
          <a:blip r:embed="rId5"/>
          <a:stretch>
            <a:fillRect/>
          </a:stretch>
        </p:blipFill>
        <p:spPr>
          <a:xfrm>
            <a:off x="2667668" y="1908872"/>
            <a:ext cx="2247746" cy="1923193"/>
          </a:xfrm>
          <a:prstGeom prst="rect">
            <a:avLst/>
          </a:prstGeom>
        </p:spPr>
      </p:pic>
      <p:pic>
        <p:nvPicPr>
          <p:cNvPr id="5" name="Picture 4"/>
          <p:cNvPicPr>
            <a:picLocks noChangeAspect="1"/>
          </p:cNvPicPr>
          <p:nvPr/>
        </p:nvPicPr>
        <p:blipFill>
          <a:blip r:embed="rId6"/>
          <a:stretch>
            <a:fillRect/>
          </a:stretch>
        </p:blipFill>
        <p:spPr>
          <a:xfrm>
            <a:off x="581711" y="3915372"/>
            <a:ext cx="1494600" cy="841182"/>
          </a:xfrm>
          <a:prstGeom prst="rect">
            <a:avLst/>
          </a:prstGeom>
        </p:spPr>
      </p:pic>
      <p:pic>
        <p:nvPicPr>
          <p:cNvPr id="6" name="Picture 5"/>
          <p:cNvPicPr>
            <a:picLocks noChangeAspect="1"/>
          </p:cNvPicPr>
          <p:nvPr/>
        </p:nvPicPr>
        <p:blipFill>
          <a:blip r:embed="rId7"/>
          <a:stretch>
            <a:fillRect/>
          </a:stretch>
        </p:blipFill>
        <p:spPr>
          <a:xfrm>
            <a:off x="362155" y="2211842"/>
            <a:ext cx="2235656" cy="1620223"/>
          </a:xfrm>
          <a:prstGeom prst="rect">
            <a:avLst/>
          </a:prstGeom>
        </p:spPr>
      </p:pic>
      <p:pic>
        <p:nvPicPr>
          <p:cNvPr id="7" name="Picture 6"/>
          <p:cNvPicPr>
            <a:picLocks noChangeAspect="1"/>
          </p:cNvPicPr>
          <p:nvPr/>
        </p:nvPicPr>
        <p:blipFill>
          <a:blip r:embed="rId8"/>
          <a:stretch>
            <a:fillRect/>
          </a:stretch>
        </p:blipFill>
        <p:spPr>
          <a:xfrm>
            <a:off x="2667668" y="502277"/>
            <a:ext cx="2247746" cy="1344493"/>
          </a:xfrm>
          <a:prstGeom prst="rect">
            <a:avLst/>
          </a:prstGeom>
        </p:spPr>
      </p:pic>
      <p:pic>
        <p:nvPicPr>
          <p:cNvPr id="8" name="Picture 7"/>
          <p:cNvPicPr>
            <a:picLocks noChangeAspect="1"/>
          </p:cNvPicPr>
          <p:nvPr/>
        </p:nvPicPr>
        <p:blipFill>
          <a:blip r:embed="rId9"/>
          <a:stretch>
            <a:fillRect/>
          </a:stretch>
        </p:blipFill>
        <p:spPr>
          <a:xfrm>
            <a:off x="931162" y="1090430"/>
            <a:ext cx="1666649" cy="1050984"/>
          </a:xfrm>
          <a:prstGeom prst="rect">
            <a:avLst/>
          </a:prstGeom>
        </p:spPr>
      </p:pic>
      <p:pic>
        <p:nvPicPr>
          <p:cNvPr id="9" name="Picture 8"/>
          <p:cNvPicPr>
            <a:picLocks noChangeAspect="1"/>
          </p:cNvPicPr>
          <p:nvPr/>
        </p:nvPicPr>
        <p:blipFill>
          <a:blip r:embed="rId10"/>
          <a:stretch>
            <a:fillRect/>
          </a:stretch>
        </p:blipFill>
        <p:spPr>
          <a:xfrm>
            <a:off x="859637" y="4826982"/>
            <a:ext cx="1216674" cy="1032905"/>
          </a:xfrm>
          <a:prstGeom prst="rect">
            <a:avLst/>
          </a:prstGeom>
        </p:spPr>
      </p:pic>
      <p:pic>
        <p:nvPicPr>
          <p:cNvPr id="11" name="Picture 1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
        <p:nvSpPr>
          <p:cNvPr id="12" name="Title 1"/>
          <p:cNvSpPr txBox="1">
            <a:spLocks/>
          </p:cNvSpPr>
          <p:nvPr/>
        </p:nvSpPr>
        <p:spPr>
          <a:xfrm>
            <a:off x="714955" y="83633"/>
            <a:ext cx="2193345"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000" b="1" dirty="0"/>
              <a:t>Our Graph</a:t>
            </a:r>
          </a:p>
        </p:txBody>
      </p:sp>
    </p:spTree>
    <p:extLst>
      <p:ext uri="{BB962C8B-B14F-4D97-AF65-F5344CB8AC3E}">
        <p14:creationId xmlns:p14="http://schemas.microsoft.com/office/powerpoint/2010/main" val="390956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3264" y="778447"/>
            <a:ext cx="4649783" cy="471866"/>
          </a:xfrm>
        </p:spPr>
        <p:txBody>
          <a:bodyPr>
            <a:noAutofit/>
          </a:bodyPr>
          <a:lstStyle/>
          <a:p>
            <a:pPr algn="ctr"/>
            <a:r>
              <a:rPr lang="en-US" sz="1800" b="1" dirty="0" err="1"/>
              <a:t>Nosql</a:t>
            </a:r>
            <a:r>
              <a:rPr lang="en-US" sz="1800" b="1" dirty="0"/>
              <a:t>(Neo4j)</a:t>
            </a:r>
          </a:p>
        </p:txBody>
      </p:sp>
      <p:sp>
        <p:nvSpPr>
          <p:cNvPr id="5" name="Text Placeholder 4"/>
          <p:cNvSpPr>
            <a:spLocks noGrp="1"/>
          </p:cNvSpPr>
          <p:nvPr>
            <p:ph type="body" sz="quarter" idx="3"/>
          </p:nvPr>
        </p:nvSpPr>
        <p:spPr>
          <a:xfrm>
            <a:off x="853263" y="3782605"/>
            <a:ext cx="4646602" cy="471865"/>
          </a:xfrm>
        </p:spPr>
        <p:txBody>
          <a:bodyPr>
            <a:normAutofit/>
          </a:bodyPr>
          <a:lstStyle/>
          <a:p>
            <a:pPr algn="ctr"/>
            <a:r>
              <a:rPr lang="en-US" sz="1800" b="1" dirty="0" err="1"/>
              <a:t>Sql</a:t>
            </a:r>
            <a:r>
              <a:rPr lang="en-US" sz="1800" b="1" dirty="0"/>
              <a:t>(</a:t>
            </a:r>
            <a:r>
              <a:rPr lang="en-US" sz="1800" b="1" dirty="0" err="1"/>
              <a:t>mysql</a:t>
            </a:r>
            <a:r>
              <a:rPr lang="en-US" sz="1800" b="1" dirty="0"/>
              <a:t>)</a:t>
            </a:r>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Q1. List of publishers that have business book</a:t>
            </a:r>
          </a:p>
        </p:txBody>
      </p:sp>
      <p:sp>
        <p:nvSpPr>
          <p:cNvPr id="12" name="Content Placeholder 11"/>
          <p:cNvSpPr>
            <a:spLocks noGrp="1"/>
          </p:cNvSpPr>
          <p:nvPr>
            <p:ph sz="half" idx="2"/>
          </p:nvPr>
        </p:nvSpPr>
        <p:spPr>
          <a:xfrm>
            <a:off x="1141410" y="1271430"/>
            <a:ext cx="4055805" cy="2504236"/>
          </a:xfrm>
        </p:spPr>
        <p:txBody>
          <a:bodyPr>
            <a:normAutofit/>
          </a:bodyPr>
          <a:lstStyle/>
          <a:p>
            <a:pPr marL="0" indent="0">
              <a:lnSpc>
                <a:spcPct val="150000"/>
              </a:lnSpc>
              <a:spcBef>
                <a:spcPts val="0"/>
              </a:spcBef>
              <a:buNone/>
            </a:pPr>
            <a:r>
              <a:rPr lang="en-US" sz="1400" dirty="0"/>
              <a:t>match (</a:t>
            </a:r>
            <a:r>
              <a:rPr lang="en-US" sz="1400" dirty="0" err="1"/>
              <a:t>p:Publisher</a:t>
            </a:r>
            <a:r>
              <a:rPr lang="en-US" sz="1400" dirty="0"/>
              <a:t>)&lt;-[publishers]-(</a:t>
            </a:r>
            <a:r>
              <a:rPr lang="en-US" sz="1400" dirty="0" err="1"/>
              <a:t>t:Title</a:t>
            </a:r>
            <a:r>
              <a:rPr lang="en-US" sz="1400" dirty="0"/>
              <a:t>)</a:t>
            </a:r>
          </a:p>
          <a:p>
            <a:pPr marL="0" indent="0">
              <a:lnSpc>
                <a:spcPct val="150000"/>
              </a:lnSpc>
              <a:spcBef>
                <a:spcPts val="0"/>
              </a:spcBef>
              <a:buNone/>
            </a:pPr>
            <a:r>
              <a:rPr lang="en-US" sz="1400" dirty="0"/>
              <a:t>where </a:t>
            </a:r>
            <a:r>
              <a:rPr lang="en-US" sz="1400" dirty="0" err="1"/>
              <a:t>t.type</a:t>
            </a:r>
            <a:r>
              <a:rPr lang="en-US" sz="1400" dirty="0"/>
              <a:t> = 'business'</a:t>
            </a:r>
          </a:p>
          <a:p>
            <a:pPr marL="0" indent="0">
              <a:lnSpc>
                <a:spcPct val="150000"/>
              </a:lnSpc>
              <a:spcBef>
                <a:spcPts val="0"/>
              </a:spcBef>
              <a:buNone/>
            </a:pPr>
            <a:r>
              <a:rPr lang="en-US" sz="1400" dirty="0"/>
              <a:t>return distinct </a:t>
            </a:r>
            <a:r>
              <a:rPr lang="en-US" sz="1400" dirty="0" err="1"/>
              <a:t>p.pubName</a:t>
            </a:r>
            <a:r>
              <a:rPr lang="en-US" sz="1400" dirty="0"/>
              <a:t> as </a:t>
            </a:r>
            <a:r>
              <a:rPr lang="en-US" sz="1400" dirty="0" err="1"/>
              <a:t>pubname</a:t>
            </a:r>
            <a:r>
              <a:rPr lang="en-US" sz="1400" dirty="0"/>
              <a:t>, </a:t>
            </a:r>
            <a:r>
              <a:rPr lang="en-US" sz="1400" dirty="0" err="1"/>
              <a:t>p.pubId</a:t>
            </a:r>
            <a:r>
              <a:rPr lang="en-US" sz="1400" dirty="0"/>
              <a:t> as </a:t>
            </a:r>
            <a:r>
              <a:rPr lang="en-US" sz="1400" dirty="0" err="1"/>
              <a:t>pubid</a:t>
            </a:r>
            <a:r>
              <a:rPr lang="en-US" sz="1400" dirty="0"/>
              <a:t>, </a:t>
            </a:r>
            <a:r>
              <a:rPr lang="en-US" sz="1400" dirty="0" err="1"/>
              <a:t>p.state</a:t>
            </a:r>
            <a:r>
              <a:rPr lang="en-US" sz="1400" dirty="0"/>
              <a:t> as state, </a:t>
            </a:r>
            <a:r>
              <a:rPr lang="en-US" sz="1400" dirty="0" err="1"/>
              <a:t>p.country</a:t>
            </a:r>
            <a:r>
              <a:rPr lang="en-US" sz="1400" dirty="0"/>
              <a:t> as country </a:t>
            </a:r>
          </a:p>
          <a:p>
            <a:pPr marL="0" indent="0">
              <a:lnSpc>
                <a:spcPct val="150000"/>
              </a:lnSpc>
              <a:spcBef>
                <a:spcPts val="0"/>
              </a:spcBef>
              <a:buNone/>
            </a:pPr>
            <a:endParaRPr lang="en-US" sz="1400" dirty="0"/>
          </a:p>
          <a:p>
            <a:pPr marL="0" indent="0">
              <a:lnSpc>
                <a:spcPct val="115000"/>
              </a:lnSpc>
              <a:spcBef>
                <a:spcPts val="0"/>
              </a:spcBef>
              <a:buNone/>
            </a:pPr>
            <a:r>
              <a:rPr lang="en-US" sz="1400" dirty="0"/>
              <a:t>CREATE INDEX ON :Title(type)</a:t>
            </a:r>
          </a:p>
          <a:p>
            <a:pPr marL="0" indent="0">
              <a:lnSpc>
                <a:spcPct val="115000"/>
              </a:lnSpc>
              <a:spcBef>
                <a:spcPts val="0"/>
              </a:spcBef>
              <a:buNone/>
            </a:pPr>
            <a:r>
              <a:rPr lang="en-US" sz="1400" dirty="0"/>
              <a:t>    Or  CREATE INDEX FOR (</a:t>
            </a:r>
            <a:r>
              <a:rPr lang="en-US" sz="1400" dirty="0" err="1"/>
              <a:t>t:Title</a:t>
            </a:r>
            <a:r>
              <a:rPr lang="en-US" sz="1400" dirty="0"/>
              <a:t>) ON (</a:t>
            </a:r>
            <a:r>
              <a:rPr lang="en-US" sz="1400" dirty="0" err="1"/>
              <a:t>t.type</a:t>
            </a:r>
            <a:r>
              <a:rPr lang="en-US" sz="1400" dirty="0"/>
              <a:t>)</a:t>
            </a:r>
          </a:p>
          <a:p>
            <a:pPr marL="0" indent="0">
              <a:lnSpc>
                <a:spcPct val="115000"/>
              </a:lnSpc>
              <a:spcBef>
                <a:spcPts val="0"/>
              </a:spcBef>
              <a:buNone/>
            </a:pPr>
            <a:r>
              <a:rPr lang="en-US" sz="1400" dirty="0"/>
              <a:t>Drop INDEX ON :Title(type)</a:t>
            </a:r>
          </a:p>
          <a:p>
            <a:pPr marL="0" indent="0">
              <a:lnSpc>
                <a:spcPct val="150000"/>
              </a:lnSpc>
              <a:spcBef>
                <a:spcPts val="0"/>
              </a:spcBef>
              <a:buNone/>
            </a:pPr>
            <a:endParaRPr lang="en-US" sz="1800" dirty="0"/>
          </a:p>
          <a:p>
            <a:pPr marL="0" indent="0">
              <a:lnSpc>
                <a:spcPct val="150000"/>
              </a:lnSpc>
              <a:spcBef>
                <a:spcPts val="0"/>
              </a:spcBef>
              <a:buNone/>
            </a:pPr>
            <a:endParaRPr lang="en-US" sz="1800" dirty="0"/>
          </a:p>
          <a:p>
            <a:endParaRPr lang="en-US" dirty="0"/>
          </a:p>
        </p:txBody>
      </p:sp>
      <p:sp>
        <p:nvSpPr>
          <p:cNvPr id="16" name="Content Placeholder 15"/>
          <p:cNvSpPr>
            <a:spLocks noGrp="1"/>
          </p:cNvSpPr>
          <p:nvPr>
            <p:ph sz="quarter" idx="4"/>
          </p:nvPr>
        </p:nvSpPr>
        <p:spPr>
          <a:xfrm>
            <a:off x="1155912" y="4280361"/>
            <a:ext cx="4041303" cy="2364731"/>
          </a:xfrm>
        </p:spPr>
        <p:txBody>
          <a:bodyPr>
            <a:normAutofit/>
          </a:bodyPr>
          <a:lstStyle/>
          <a:p>
            <a:pPr marL="0" indent="0">
              <a:lnSpc>
                <a:spcPct val="115000"/>
              </a:lnSpc>
              <a:spcBef>
                <a:spcPts val="0"/>
              </a:spcBef>
              <a:buNone/>
            </a:pPr>
            <a:r>
              <a:rPr lang="en-US" sz="1400" dirty="0"/>
              <a:t>select * from publishers </a:t>
            </a:r>
          </a:p>
          <a:p>
            <a:pPr marL="0" indent="0">
              <a:lnSpc>
                <a:spcPct val="115000"/>
              </a:lnSpc>
              <a:spcBef>
                <a:spcPts val="0"/>
              </a:spcBef>
              <a:buNone/>
            </a:pPr>
            <a:r>
              <a:rPr lang="en-US" sz="1400" dirty="0"/>
              <a:t>where exists </a:t>
            </a:r>
          </a:p>
          <a:p>
            <a:pPr marL="0" indent="0">
              <a:lnSpc>
                <a:spcPct val="115000"/>
              </a:lnSpc>
              <a:spcBef>
                <a:spcPts val="0"/>
              </a:spcBef>
              <a:buNone/>
            </a:pPr>
            <a:r>
              <a:rPr lang="en-US" sz="1400" dirty="0"/>
              <a:t>(select *  from titles where </a:t>
            </a:r>
            <a:r>
              <a:rPr lang="en-US" sz="1400" dirty="0" err="1"/>
              <a:t>titles.pub_id</a:t>
            </a:r>
            <a:r>
              <a:rPr lang="en-US" sz="1400" dirty="0"/>
              <a:t> = </a:t>
            </a:r>
            <a:r>
              <a:rPr lang="en-US" sz="1400" dirty="0" err="1"/>
              <a:t>publishers.pub_id</a:t>
            </a:r>
            <a:r>
              <a:rPr lang="en-US" sz="1400" dirty="0"/>
              <a:t> and type = 'business');</a:t>
            </a:r>
          </a:p>
          <a:p>
            <a:pPr marL="0" indent="0">
              <a:lnSpc>
                <a:spcPct val="115000"/>
              </a:lnSpc>
              <a:spcBef>
                <a:spcPts val="0"/>
              </a:spcBef>
              <a:buNone/>
            </a:pPr>
            <a:endParaRPr lang="en-US" sz="1400" dirty="0"/>
          </a:p>
          <a:p>
            <a:pPr marL="0" indent="0">
              <a:lnSpc>
                <a:spcPct val="115000"/>
              </a:lnSpc>
              <a:spcBef>
                <a:spcPts val="0"/>
              </a:spcBef>
              <a:buNone/>
            </a:pPr>
            <a:r>
              <a:rPr lang="en-US" sz="1400" dirty="0"/>
              <a:t>create index </a:t>
            </a:r>
            <a:r>
              <a:rPr lang="en-US" sz="1400" dirty="0" err="1"/>
              <a:t>i_type</a:t>
            </a:r>
            <a:r>
              <a:rPr lang="en-US" sz="1400" dirty="0"/>
              <a:t> on titles(type);</a:t>
            </a:r>
          </a:p>
          <a:p>
            <a:pPr marL="0" indent="0">
              <a:lnSpc>
                <a:spcPct val="115000"/>
              </a:lnSpc>
              <a:spcBef>
                <a:spcPts val="0"/>
              </a:spcBef>
              <a:buNone/>
            </a:pPr>
            <a:r>
              <a:rPr lang="en-US" sz="1400" dirty="0"/>
              <a:t>drop index </a:t>
            </a:r>
            <a:r>
              <a:rPr lang="en-US" sz="1400" dirty="0" err="1"/>
              <a:t>i_type</a:t>
            </a:r>
            <a:r>
              <a:rPr lang="en-US" sz="1400" dirty="0"/>
              <a:t> on titles;</a:t>
            </a:r>
          </a:p>
          <a:p>
            <a:pPr marL="0" indent="0">
              <a:lnSpc>
                <a:spcPct val="115000"/>
              </a:lnSpc>
              <a:spcBef>
                <a:spcPts val="0"/>
              </a:spcBef>
              <a:buNone/>
            </a:pPr>
            <a:endParaRPr lang="en-US" sz="1800" dirty="0"/>
          </a:p>
          <a:p>
            <a:pPr marL="0" indent="0">
              <a:lnSpc>
                <a:spcPct val="115000"/>
              </a:lnSpc>
              <a:spcBef>
                <a:spcPts val="0"/>
              </a:spcBef>
              <a:buNone/>
            </a:pPr>
            <a:endParaRPr lang="en-US" sz="1800" dirty="0"/>
          </a:p>
          <a:p>
            <a:endParaRPr lang="en-US" dirty="0"/>
          </a:p>
        </p:txBody>
      </p:sp>
      <p:pic>
        <p:nvPicPr>
          <p:cNvPr id="17" name="Picture 16"/>
          <p:cNvPicPr>
            <a:picLocks noChangeAspect="1"/>
          </p:cNvPicPr>
          <p:nvPr/>
        </p:nvPicPr>
        <p:blipFill>
          <a:blip r:embed="rId2"/>
          <a:stretch>
            <a:fillRect/>
          </a:stretch>
        </p:blipFill>
        <p:spPr>
          <a:xfrm>
            <a:off x="5338467" y="4723676"/>
            <a:ext cx="5067663" cy="1134122"/>
          </a:xfrm>
          <a:prstGeom prst="rect">
            <a:avLst/>
          </a:prstGeom>
        </p:spPr>
      </p:pic>
      <p:pic>
        <p:nvPicPr>
          <p:cNvPr id="18" name="Picture 17"/>
          <p:cNvPicPr>
            <a:picLocks noChangeAspect="1"/>
          </p:cNvPicPr>
          <p:nvPr/>
        </p:nvPicPr>
        <p:blipFill>
          <a:blip r:embed="rId3"/>
          <a:stretch>
            <a:fillRect/>
          </a:stretch>
        </p:blipFill>
        <p:spPr>
          <a:xfrm>
            <a:off x="5338467" y="913178"/>
            <a:ext cx="6199548" cy="272775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283257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9210" y="829438"/>
            <a:ext cx="3174619" cy="471866"/>
          </a:xfrm>
        </p:spPr>
        <p:txBody>
          <a:bodyPr>
            <a:noAutofit/>
          </a:bodyPr>
          <a:lstStyle/>
          <a:p>
            <a:pPr algn="ctr"/>
            <a:r>
              <a:rPr lang="en-US" sz="1800" b="1" dirty="0" err="1"/>
              <a:t>Nosql</a:t>
            </a:r>
            <a:r>
              <a:rPr lang="en-US" sz="1800" b="1" dirty="0"/>
              <a:t>(Neo4j)</a:t>
            </a:r>
          </a:p>
        </p:txBody>
      </p:sp>
      <p:sp>
        <p:nvSpPr>
          <p:cNvPr id="5" name="Text Placeholder 4"/>
          <p:cNvSpPr>
            <a:spLocks noGrp="1"/>
          </p:cNvSpPr>
          <p:nvPr>
            <p:ph type="body" sz="quarter" idx="3"/>
          </p:nvPr>
        </p:nvSpPr>
        <p:spPr>
          <a:xfrm>
            <a:off x="739209" y="3326375"/>
            <a:ext cx="3174619" cy="471865"/>
          </a:xfrm>
        </p:spPr>
        <p:txBody>
          <a:bodyPr>
            <a:normAutofit/>
          </a:bodyPr>
          <a:lstStyle/>
          <a:p>
            <a:pPr algn="ctr"/>
            <a:r>
              <a:rPr lang="en-US" sz="1800" b="1" dirty="0" err="1"/>
              <a:t>Sql</a:t>
            </a:r>
            <a:r>
              <a:rPr lang="en-US" sz="1800" b="1" dirty="0"/>
              <a:t>(</a:t>
            </a:r>
            <a:r>
              <a:rPr lang="en-US" sz="1800" b="1" dirty="0" err="1"/>
              <a:t>mysql</a:t>
            </a:r>
            <a:r>
              <a:rPr lang="en-US" sz="1800" b="1" dirty="0"/>
              <a:t>)</a:t>
            </a:r>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Q2. </a:t>
            </a:r>
            <a:r>
              <a:rPr lang="en-US" sz="2400" b="1" dirty="0" err="1"/>
              <a:t>Rasing</a:t>
            </a:r>
            <a:r>
              <a:rPr lang="en-US" sz="2400" b="1" dirty="0"/>
              <a:t> the price by 10% for those books have total sale more than 500 Else decreasing by 5%</a:t>
            </a:r>
          </a:p>
        </p:txBody>
      </p:sp>
      <p:sp>
        <p:nvSpPr>
          <p:cNvPr id="8" name="Content Placeholder 7"/>
          <p:cNvSpPr>
            <a:spLocks noGrp="1"/>
          </p:cNvSpPr>
          <p:nvPr>
            <p:ph sz="half" idx="2"/>
          </p:nvPr>
        </p:nvSpPr>
        <p:spPr>
          <a:xfrm>
            <a:off x="918165" y="1361045"/>
            <a:ext cx="3261560" cy="2717801"/>
          </a:xfrm>
        </p:spPr>
        <p:txBody>
          <a:bodyPr>
            <a:normAutofit/>
          </a:bodyPr>
          <a:lstStyle/>
          <a:p>
            <a:pPr marL="0" indent="0">
              <a:lnSpc>
                <a:spcPct val="115000"/>
              </a:lnSpc>
              <a:spcBef>
                <a:spcPts val="0"/>
              </a:spcBef>
              <a:buNone/>
            </a:pPr>
            <a:r>
              <a:rPr lang="en-US" sz="1400" dirty="0"/>
              <a:t>match (</a:t>
            </a:r>
            <a:r>
              <a:rPr lang="en-US" sz="1400" dirty="0" err="1"/>
              <a:t>s:Store</a:t>
            </a:r>
            <a:r>
              <a:rPr lang="en-US" sz="1400" dirty="0"/>
              <a:t>)-[</a:t>
            </a:r>
            <a:r>
              <a:rPr lang="en-US" sz="1400" dirty="0" err="1"/>
              <a:t>a:SALES</a:t>
            </a:r>
            <a:r>
              <a:rPr lang="en-US" sz="1400" dirty="0"/>
              <a:t>]-(</a:t>
            </a:r>
            <a:r>
              <a:rPr lang="en-US" sz="1400" dirty="0" err="1"/>
              <a:t>t:Title</a:t>
            </a:r>
            <a:r>
              <a:rPr lang="en-US" sz="1400" dirty="0"/>
              <a:t>)</a:t>
            </a:r>
          </a:p>
          <a:p>
            <a:pPr marL="0" indent="0">
              <a:lnSpc>
                <a:spcPct val="115000"/>
              </a:lnSpc>
              <a:spcBef>
                <a:spcPts val="0"/>
              </a:spcBef>
              <a:buNone/>
            </a:pPr>
            <a:r>
              <a:rPr lang="en-US" sz="1400" dirty="0"/>
              <a:t>return </a:t>
            </a:r>
            <a:r>
              <a:rPr lang="en-US" sz="1400" dirty="0" err="1"/>
              <a:t>t.titleId</a:t>
            </a:r>
            <a:r>
              <a:rPr lang="en-US" sz="1400" dirty="0"/>
              <a:t>, </a:t>
            </a:r>
            <a:r>
              <a:rPr lang="en-US" sz="1400" dirty="0" err="1"/>
              <a:t>t.title</a:t>
            </a:r>
            <a:r>
              <a:rPr lang="en-US" sz="1400" dirty="0"/>
              <a:t>, </a:t>
            </a:r>
            <a:r>
              <a:rPr lang="en-US" sz="1400" dirty="0" err="1"/>
              <a:t>t.price</a:t>
            </a:r>
            <a:r>
              <a:rPr lang="en-US" sz="1400" dirty="0"/>
              <a:t>,</a:t>
            </a:r>
          </a:p>
          <a:p>
            <a:pPr marL="0" indent="0">
              <a:lnSpc>
                <a:spcPct val="115000"/>
              </a:lnSpc>
              <a:spcBef>
                <a:spcPts val="0"/>
              </a:spcBef>
              <a:buNone/>
            </a:pPr>
            <a:r>
              <a:rPr lang="en-US" sz="1400" dirty="0"/>
              <a:t>CASE</a:t>
            </a:r>
          </a:p>
          <a:p>
            <a:pPr marL="0" indent="0">
              <a:lnSpc>
                <a:spcPct val="115000"/>
              </a:lnSpc>
              <a:spcBef>
                <a:spcPts val="0"/>
              </a:spcBef>
              <a:buNone/>
            </a:pPr>
            <a:r>
              <a:rPr lang="en-US" sz="1400" dirty="0"/>
              <a:t>WHEN sum(</a:t>
            </a:r>
            <a:r>
              <a:rPr lang="en-US" sz="1400" dirty="0" err="1"/>
              <a:t>a.qty</a:t>
            </a:r>
            <a:r>
              <a:rPr lang="en-US" sz="1400" dirty="0"/>
              <a:t>*</a:t>
            </a:r>
            <a:r>
              <a:rPr lang="en-US" sz="1400" dirty="0" err="1"/>
              <a:t>t.price</a:t>
            </a:r>
            <a:r>
              <a:rPr lang="en-US" sz="1400" dirty="0"/>
              <a:t>) &gt; 500 then </a:t>
            </a:r>
            <a:r>
              <a:rPr lang="en-US" sz="1400" dirty="0" err="1"/>
              <a:t>t.price</a:t>
            </a:r>
            <a:r>
              <a:rPr lang="en-US" sz="1400" dirty="0"/>
              <a:t> * 1.1</a:t>
            </a:r>
          </a:p>
          <a:p>
            <a:pPr marL="0" indent="0">
              <a:lnSpc>
                <a:spcPct val="115000"/>
              </a:lnSpc>
              <a:spcBef>
                <a:spcPts val="0"/>
              </a:spcBef>
              <a:buNone/>
            </a:pPr>
            <a:r>
              <a:rPr lang="en-US" sz="1400" dirty="0"/>
              <a:t>ELSE </a:t>
            </a:r>
            <a:r>
              <a:rPr lang="en-US" sz="1400" dirty="0" err="1"/>
              <a:t>t.price</a:t>
            </a:r>
            <a:r>
              <a:rPr lang="en-US" sz="1400" dirty="0"/>
              <a:t> * 0.95 END AS </a:t>
            </a:r>
            <a:r>
              <a:rPr lang="en-US" sz="1400" dirty="0" err="1"/>
              <a:t>nPrice</a:t>
            </a:r>
            <a:endParaRPr lang="en-US" sz="1400" dirty="0"/>
          </a:p>
          <a:p>
            <a:pPr marL="0" indent="0">
              <a:lnSpc>
                <a:spcPct val="115000"/>
              </a:lnSpc>
              <a:spcBef>
                <a:spcPts val="0"/>
              </a:spcBef>
              <a:buNone/>
            </a:pPr>
            <a:r>
              <a:rPr lang="en-US" sz="1400" dirty="0"/>
              <a:t>order by </a:t>
            </a:r>
            <a:r>
              <a:rPr lang="en-US" sz="1400" dirty="0" err="1"/>
              <a:t>t.price</a:t>
            </a:r>
            <a:r>
              <a:rPr lang="en-US" sz="1400" dirty="0"/>
              <a:t> </a:t>
            </a:r>
            <a:r>
              <a:rPr lang="en-US" sz="1400" dirty="0" err="1"/>
              <a:t>desc</a:t>
            </a:r>
            <a:endParaRPr lang="en-US" sz="1400" dirty="0"/>
          </a:p>
          <a:p>
            <a:pPr marL="0" indent="0">
              <a:buNone/>
            </a:pPr>
            <a:endParaRPr lang="en-US" sz="1400" dirty="0"/>
          </a:p>
        </p:txBody>
      </p:sp>
      <p:sp>
        <p:nvSpPr>
          <p:cNvPr id="10"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from titles ;</a:t>
            </a:r>
            <a:r>
              <a:rPr kumimoji="0" lang="en-US" altLang="en-US" sz="11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Content Placeholder 10"/>
          <p:cNvSpPr>
            <a:spLocks noGrp="1"/>
          </p:cNvSpPr>
          <p:nvPr>
            <p:ph sz="quarter" idx="4"/>
          </p:nvPr>
        </p:nvSpPr>
        <p:spPr>
          <a:xfrm>
            <a:off x="643150" y="3838341"/>
            <a:ext cx="4853212" cy="2921719"/>
          </a:xfrm>
        </p:spPr>
        <p:txBody>
          <a:bodyPr>
            <a:normAutofit/>
          </a:bodyPr>
          <a:lstStyle/>
          <a:p>
            <a:pPr marL="0" indent="0">
              <a:lnSpc>
                <a:spcPct val="150000"/>
              </a:lnSpc>
              <a:spcBef>
                <a:spcPts val="0"/>
              </a:spcBef>
              <a:buNone/>
            </a:pPr>
            <a:r>
              <a:rPr lang="en-US" sz="1400" dirty="0"/>
              <a:t>select * , case when </a:t>
            </a:r>
            <a:r>
              <a:rPr lang="en-US" sz="1400" dirty="0" err="1"/>
              <a:t>title_id</a:t>
            </a:r>
            <a:r>
              <a:rPr lang="en-US" sz="1400" dirty="0"/>
              <a:t> in (select </a:t>
            </a:r>
            <a:r>
              <a:rPr lang="en-US" sz="1400" dirty="0" err="1"/>
              <a:t>titles.title_id</a:t>
            </a:r>
            <a:r>
              <a:rPr lang="en-US" sz="1400" dirty="0"/>
              <a:t> </a:t>
            </a:r>
          </a:p>
          <a:p>
            <a:pPr marL="0" indent="0">
              <a:lnSpc>
                <a:spcPct val="150000"/>
              </a:lnSpc>
              <a:spcBef>
                <a:spcPts val="0"/>
              </a:spcBef>
              <a:buNone/>
            </a:pPr>
            <a:r>
              <a:rPr lang="en-US" sz="1400" dirty="0"/>
              <a:t>from titles inner join sales on </a:t>
            </a:r>
            <a:r>
              <a:rPr lang="en-US" sz="1400" dirty="0" err="1"/>
              <a:t>sales.title_id</a:t>
            </a:r>
            <a:r>
              <a:rPr lang="en-US" sz="1400" dirty="0"/>
              <a:t> = </a:t>
            </a:r>
            <a:r>
              <a:rPr lang="en-US" sz="1400" dirty="0" err="1"/>
              <a:t>titles.title_id</a:t>
            </a:r>
            <a:r>
              <a:rPr lang="en-US" sz="1400" dirty="0"/>
              <a:t> </a:t>
            </a:r>
          </a:p>
          <a:p>
            <a:pPr marL="0" indent="0">
              <a:lnSpc>
                <a:spcPct val="150000"/>
              </a:lnSpc>
              <a:spcBef>
                <a:spcPts val="0"/>
              </a:spcBef>
              <a:buNone/>
            </a:pPr>
            <a:r>
              <a:rPr lang="en-US" sz="1400" dirty="0"/>
              <a:t>group by </a:t>
            </a:r>
            <a:r>
              <a:rPr lang="en-US" sz="1400" dirty="0" err="1"/>
              <a:t>titles.title_id</a:t>
            </a:r>
            <a:r>
              <a:rPr lang="en-US" sz="1400" dirty="0"/>
              <a:t> 			</a:t>
            </a:r>
          </a:p>
          <a:p>
            <a:pPr marL="0" indent="0">
              <a:lnSpc>
                <a:spcPct val="150000"/>
              </a:lnSpc>
              <a:spcBef>
                <a:spcPts val="0"/>
              </a:spcBef>
              <a:buNone/>
            </a:pPr>
            <a:r>
              <a:rPr lang="en-US" sz="1400" dirty="0"/>
              <a:t>having sum(</a:t>
            </a:r>
            <a:r>
              <a:rPr lang="en-US" sz="1400" dirty="0" err="1"/>
              <a:t>qty</a:t>
            </a:r>
            <a:r>
              <a:rPr lang="en-US" sz="1400" dirty="0"/>
              <a:t>*price) &gt; 500) then price * 1.1				      else price * .95	</a:t>
            </a:r>
          </a:p>
          <a:p>
            <a:pPr marL="0" indent="0">
              <a:lnSpc>
                <a:spcPct val="150000"/>
              </a:lnSpc>
              <a:spcBef>
                <a:spcPts val="0"/>
              </a:spcBef>
              <a:buNone/>
            </a:pPr>
            <a:r>
              <a:rPr lang="en-US" sz="1400" dirty="0"/>
              <a:t>end as </a:t>
            </a:r>
            <a:r>
              <a:rPr lang="en-US" sz="1400" dirty="0" err="1"/>
              <a:t>newPrice</a:t>
            </a:r>
            <a:endParaRPr lang="en-US" sz="1400" dirty="0"/>
          </a:p>
          <a:p>
            <a:pPr marL="0" indent="0">
              <a:lnSpc>
                <a:spcPct val="150000"/>
              </a:lnSpc>
              <a:spcBef>
                <a:spcPts val="0"/>
              </a:spcBef>
              <a:buNone/>
            </a:pPr>
            <a:r>
              <a:rPr lang="en-US" sz="1400" dirty="0"/>
              <a:t>from titles</a:t>
            </a:r>
          </a:p>
          <a:p>
            <a:pPr marL="0" indent="0">
              <a:lnSpc>
                <a:spcPct val="150000"/>
              </a:lnSpc>
              <a:spcBef>
                <a:spcPts val="0"/>
              </a:spcBef>
              <a:buNone/>
            </a:pPr>
            <a:r>
              <a:rPr lang="en-US" sz="1400" dirty="0"/>
              <a:t>order by price </a:t>
            </a:r>
            <a:r>
              <a:rPr lang="en-US" sz="1400" dirty="0" err="1"/>
              <a:t>desc</a:t>
            </a:r>
            <a:r>
              <a:rPr lang="en-US" sz="1400" dirty="0"/>
              <a:t>;</a:t>
            </a:r>
          </a:p>
        </p:txBody>
      </p:sp>
      <p:pic>
        <p:nvPicPr>
          <p:cNvPr id="12" name="Picture 11"/>
          <p:cNvPicPr>
            <a:picLocks noChangeAspect="1"/>
          </p:cNvPicPr>
          <p:nvPr/>
        </p:nvPicPr>
        <p:blipFill>
          <a:blip r:embed="rId2"/>
          <a:stretch>
            <a:fillRect/>
          </a:stretch>
        </p:blipFill>
        <p:spPr>
          <a:xfrm>
            <a:off x="4853202" y="4116174"/>
            <a:ext cx="6981699" cy="2564521"/>
          </a:xfrm>
          <a:prstGeom prst="rect">
            <a:avLst/>
          </a:prstGeom>
        </p:spPr>
      </p:pic>
      <p:pic>
        <p:nvPicPr>
          <p:cNvPr id="13" name="Picture 12"/>
          <p:cNvPicPr>
            <a:picLocks noChangeAspect="1"/>
          </p:cNvPicPr>
          <p:nvPr/>
        </p:nvPicPr>
        <p:blipFill>
          <a:blip r:embed="rId3"/>
          <a:stretch>
            <a:fillRect/>
          </a:stretch>
        </p:blipFill>
        <p:spPr>
          <a:xfrm>
            <a:off x="4853201" y="576180"/>
            <a:ext cx="6981699" cy="2266175"/>
          </a:xfrm>
          <a:prstGeom prst="rect">
            <a:avLst/>
          </a:prstGeom>
        </p:spPr>
      </p:pic>
      <p:pic>
        <p:nvPicPr>
          <p:cNvPr id="14" name="Picture 13"/>
          <p:cNvPicPr>
            <a:picLocks noChangeAspect="1"/>
          </p:cNvPicPr>
          <p:nvPr/>
        </p:nvPicPr>
        <p:blipFill>
          <a:blip r:embed="rId4"/>
          <a:stretch>
            <a:fillRect/>
          </a:stretch>
        </p:blipFill>
        <p:spPr>
          <a:xfrm>
            <a:off x="4853201" y="2842355"/>
            <a:ext cx="6981699" cy="1160315"/>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408007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91319" y="579512"/>
            <a:ext cx="4649783" cy="471866"/>
          </a:xfrm>
        </p:spPr>
        <p:txBody>
          <a:bodyPr>
            <a:noAutofit/>
          </a:bodyPr>
          <a:lstStyle/>
          <a:p>
            <a:pPr algn="ctr"/>
            <a:r>
              <a:rPr lang="en-US" sz="1800" b="1" dirty="0" err="1"/>
              <a:t>Nosql</a:t>
            </a:r>
            <a:r>
              <a:rPr lang="en-US" sz="1800" b="1" dirty="0"/>
              <a:t>(Neo4j)</a:t>
            </a:r>
          </a:p>
        </p:txBody>
      </p:sp>
      <p:sp>
        <p:nvSpPr>
          <p:cNvPr id="5" name="Text Placeholder 4"/>
          <p:cNvSpPr>
            <a:spLocks noGrp="1"/>
          </p:cNvSpPr>
          <p:nvPr>
            <p:ph type="body" sz="quarter" idx="3"/>
          </p:nvPr>
        </p:nvSpPr>
        <p:spPr>
          <a:xfrm>
            <a:off x="1194500" y="3523568"/>
            <a:ext cx="4646602" cy="471865"/>
          </a:xfrm>
        </p:spPr>
        <p:txBody>
          <a:bodyPr>
            <a:normAutofit/>
          </a:bodyPr>
          <a:lstStyle/>
          <a:p>
            <a:pPr algn="ctr"/>
            <a:r>
              <a:rPr lang="en-US" sz="1800" b="1" dirty="0" err="1"/>
              <a:t>Sql</a:t>
            </a:r>
            <a:r>
              <a:rPr lang="en-US" sz="1800" b="1" dirty="0"/>
              <a:t>(</a:t>
            </a:r>
            <a:r>
              <a:rPr lang="en-US" sz="1800" b="1" dirty="0" err="1"/>
              <a:t>mysql</a:t>
            </a:r>
            <a:r>
              <a:rPr lang="en-US" sz="1800" b="1" dirty="0"/>
              <a:t>)</a:t>
            </a:r>
          </a:p>
        </p:txBody>
      </p:sp>
      <p:sp>
        <p:nvSpPr>
          <p:cNvPr id="6" name="Content Placeholder 5"/>
          <p:cNvSpPr>
            <a:spLocks noGrp="1"/>
          </p:cNvSpPr>
          <p:nvPr>
            <p:ph sz="quarter" idx="4"/>
          </p:nvPr>
        </p:nvSpPr>
        <p:spPr>
          <a:xfrm>
            <a:off x="858074" y="3861902"/>
            <a:ext cx="7242737" cy="2772414"/>
          </a:xfrm>
        </p:spPr>
        <p:txBody>
          <a:bodyPr>
            <a:noAutofit/>
          </a:bodyPr>
          <a:lstStyle/>
          <a:p>
            <a:pPr marL="0" indent="0">
              <a:spcBef>
                <a:spcPts val="0"/>
              </a:spcBef>
              <a:buNone/>
            </a:pPr>
            <a:r>
              <a:rPr lang="en-US" sz="1400" dirty="0"/>
              <a:t>select * , case </a:t>
            </a:r>
          </a:p>
          <a:p>
            <a:pPr marL="0" indent="0">
              <a:spcBef>
                <a:spcPts val="0"/>
              </a:spcBef>
              <a:buNone/>
            </a:pPr>
            <a:r>
              <a:rPr lang="en-US" sz="1400" dirty="0"/>
              <a:t>when </a:t>
            </a:r>
            <a:r>
              <a:rPr lang="en-US" sz="1400" dirty="0" err="1"/>
              <a:t>SaleAmount</a:t>
            </a:r>
            <a:r>
              <a:rPr lang="en-US" sz="1400" dirty="0"/>
              <a:t> &lt; 200  then 0			  </a:t>
            </a:r>
          </a:p>
          <a:p>
            <a:pPr marL="0" indent="0">
              <a:spcBef>
                <a:spcPts val="0"/>
              </a:spcBef>
              <a:buNone/>
            </a:pPr>
            <a:r>
              <a:rPr lang="en-US" sz="1400" dirty="0"/>
              <a:t>when </a:t>
            </a:r>
            <a:r>
              <a:rPr lang="en-US" sz="1400" dirty="0" err="1"/>
              <a:t>SaleAmount</a:t>
            </a:r>
            <a:r>
              <a:rPr lang="en-US" sz="1400" dirty="0"/>
              <a:t> &lt; 500  then 0 + (</a:t>
            </a:r>
            <a:r>
              <a:rPr lang="en-US" sz="1400" dirty="0" err="1"/>
              <a:t>SaleAmount</a:t>
            </a:r>
            <a:r>
              <a:rPr lang="en-US" sz="1400" dirty="0"/>
              <a:t> - 200)  * .05			  </a:t>
            </a:r>
          </a:p>
          <a:p>
            <a:pPr marL="0" indent="0">
              <a:spcBef>
                <a:spcPts val="0"/>
              </a:spcBef>
              <a:buNone/>
            </a:pPr>
            <a:r>
              <a:rPr lang="en-US" sz="1400" dirty="0"/>
              <a:t>when </a:t>
            </a:r>
            <a:r>
              <a:rPr lang="en-US" sz="1400" dirty="0" err="1"/>
              <a:t>SaleAmount</a:t>
            </a:r>
            <a:r>
              <a:rPr lang="en-US" sz="1400" dirty="0"/>
              <a:t> &lt; 800  then 0 + 15 + (</a:t>
            </a:r>
            <a:r>
              <a:rPr lang="en-US" sz="1400" dirty="0" err="1"/>
              <a:t>SaleAmount</a:t>
            </a:r>
            <a:r>
              <a:rPr lang="en-US" sz="1400" dirty="0"/>
              <a:t> - 500)  * .10		</a:t>
            </a:r>
          </a:p>
          <a:p>
            <a:pPr marL="0" indent="0">
              <a:spcBef>
                <a:spcPts val="0"/>
              </a:spcBef>
              <a:buNone/>
            </a:pPr>
            <a:r>
              <a:rPr lang="en-US" sz="1400" dirty="0"/>
              <a:t>when </a:t>
            </a:r>
            <a:r>
              <a:rPr lang="en-US" sz="1400" dirty="0" err="1"/>
              <a:t>SaleAmount</a:t>
            </a:r>
            <a:r>
              <a:rPr lang="en-US" sz="1400" dirty="0"/>
              <a:t> &lt; 1000 then 0 + 15 + 30 + (</a:t>
            </a:r>
            <a:r>
              <a:rPr lang="en-US" sz="1400" dirty="0" err="1"/>
              <a:t>SaleAmount</a:t>
            </a:r>
            <a:r>
              <a:rPr lang="en-US" sz="1400" dirty="0"/>
              <a:t> - 800)  * .15		</a:t>
            </a:r>
          </a:p>
          <a:p>
            <a:pPr marL="0" indent="0">
              <a:spcBef>
                <a:spcPts val="0"/>
              </a:spcBef>
              <a:buNone/>
            </a:pPr>
            <a:r>
              <a:rPr lang="en-US" sz="1400" dirty="0"/>
              <a:t>else 0 + 15 + 30 + 30 + (</a:t>
            </a:r>
            <a:r>
              <a:rPr lang="en-US" sz="1400" dirty="0" err="1"/>
              <a:t>SaleAmount</a:t>
            </a:r>
            <a:r>
              <a:rPr lang="en-US" sz="1400" dirty="0"/>
              <a:t> - 1000) * .20   		 </a:t>
            </a:r>
          </a:p>
          <a:p>
            <a:pPr marL="0" indent="0">
              <a:spcBef>
                <a:spcPts val="0"/>
              </a:spcBef>
              <a:buNone/>
            </a:pPr>
            <a:r>
              <a:rPr lang="en-US" sz="1400" dirty="0"/>
              <a:t>end as Tax 	 </a:t>
            </a:r>
          </a:p>
          <a:p>
            <a:pPr marL="0" indent="0">
              <a:spcBef>
                <a:spcPts val="0"/>
              </a:spcBef>
              <a:buNone/>
            </a:pPr>
            <a:r>
              <a:rPr lang="en-US" sz="1400" dirty="0"/>
              <a:t>from (select </a:t>
            </a:r>
            <a:r>
              <a:rPr lang="en-US" sz="1400" dirty="0" err="1"/>
              <a:t>titles.title_id</a:t>
            </a:r>
            <a:r>
              <a:rPr lang="en-US" sz="1400" dirty="0"/>
              <a:t> , title , sum(</a:t>
            </a:r>
            <a:r>
              <a:rPr lang="en-US" sz="1400" dirty="0" err="1"/>
              <a:t>qty</a:t>
            </a:r>
            <a:r>
              <a:rPr lang="en-US" sz="1400" dirty="0"/>
              <a:t>*price) as </a:t>
            </a:r>
            <a:r>
              <a:rPr lang="en-US" sz="1400" dirty="0" err="1"/>
              <a:t>SaleAmount</a:t>
            </a:r>
            <a:r>
              <a:rPr lang="en-US" sz="1400" dirty="0"/>
              <a:t> from sales</a:t>
            </a:r>
          </a:p>
          <a:p>
            <a:pPr marL="0" indent="0">
              <a:spcBef>
                <a:spcPts val="0"/>
              </a:spcBef>
              <a:buNone/>
            </a:pPr>
            <a:r>
              <a:rPr lang="en-US" sz="1400" dirty="0"/>
              <a:t> inner join titles on </a:t>
            </a:r>
            <a:r>
              <a:rPr lang="en-US" sz="1400" dirty="0" err="1"/>
              <a:t>titles.title_id</a:t>
            </a:r>
            <a:r>
              <a:rPr lang="en-US" sz="1400" dirty="0"/>
              <a:t> = </a:t>
            </a:r>
            <a:r>
              <a:rPr lang="en-US" sz="1400" dirty="0" err="1"/>
              <a:t>sales.title_id</a:t>
            </a:r>
            <a:r>
              <a:rPr lang="en-US" sz="1400" dirty="0"/>
              <a:t> 		</a:t>
            </a:r>
          </a:p>
          <a:p>
            <a:pPr marL="0" indent="0">
              <a:spcBef>
                <a:spcPts val="0"/>
              </a:spcBef>
              <a:buNone/>
            </a:pPr>
            <a:r>
              <a:rPr lang="en-US" sz="1400" dirty="0"/>
              <a:t>group by </a:t>
            </a:r>
            <a:r>
              <a:rPr lang="en-US" sz="1400" dirty="0" err="1"/>
              <a:t>titles.title_id</a:t>
            </a:r>
            <a:r>
              <a:rPr lang="en-US" sz="1400" dirty="0"/>
              <a:t> , title) as d</a:t>
            </a:r>
          </a:p>
          <a:p>
            <a:pPr marL="0" indent="0">
              <a:spcBef>
                <a:spcPts val="0"/>
              </a:spcBef>
              <a:buNone/>
            </a:pPr>
            <a:r>
              <a:rPr lang="en-US" sz="1400" dirty="0"/>
              <a:t>order by Tax </a:t>
            </a:r>
            <a:r>
              <a:rPr lang="en-US" sz="1400" dirty="0" err="1"/>
              <a:t>Desc</a:t>
            </a:r>
            <a:endParaRPr lang="en-US" sz="1400" dirty="0"/>
          </a:p>
          <a:p>
            <a:pPr marL="0" indent="0">
              <a:spcBef>
                <a:spcPts val="0"/>
              </a:spcBef>
              <a:buNone/>
            </a:pPr>
            <a:r>
              <a:rPr lang="en-US" sz="1400" dirty="0"/>
              <a:t> ;</a:t>
            </a:r>
          </a:p>
        </p:txBody>
      </p:sp>
      <p:sp>
        <p:nvSpPr>
          <p:cNvPr id="7" name="Title 1"/>
          <p:cNvSpPr txBox="1">
            <a:spLocks/>
          </p:cNvSpPr>
          <p:nvPr/>
        </p:nvSpPr>
        <p:spPr>
          <a:xfrm>
            <a:off x="1365161" y="83633"/>
            <a:ext cx="9826580" cy="4783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2400" b="1" dirty="0"/>
              <a:t>Q3. TAX calculation for each book based on total sale</a:t>
            </a:r>
          </a:p>
        </p:txBody>
      </p:sp>
      <p:sp>
        <p:nvSpPr>
          <p:cNvPr id="8"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Limit 3</a:t>
            </a:r>
            <a:r>
              <a:rPr kumimoji="0" lang="en-US" altLang="en-US" sz="11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Content Placeholder 8"/>
          <p:cNvSpPr>
            <a:spLocks noGrp="1"/>
          </p:cNvSpPr>
          <p:nvPr>
            <p:ph sz="half" idx="2"/>
          </p:nvPr>
        </p:nvSpPr>
        <p:spPr>
          <a:xfrm>
            <a:off x="858074" y="1051378"/>
            <a:ext cx="6508641" cy="2575794"/>
          </a:xfrm>
        </p:spPr>
        <p:txBody>
          <a:bodyPr>
            <a:noAutofit/>
          </a:bodyPr>
          <a:lstStyle/>
          <a:p>
            <a:pPr marL="0" indent="0">
              <a:lnSpc>
                <a:spcPct val="115000"/>
              </a:lnSpc>
              <a:spcBef>
                <a:spcPts val="0"/>
              </a:spcBef>
              <a:buNone/>
            </a:pPr>
            <a:r>
              <a:rPr lang="en-US" sz="1400" dirty="0"/>
              <a:t>match (</a:t>
            </a:r>
            <a:r>
              <a:rPr lang="en-US" sz="1400" dirty="0" err="1"/>
              <a:t>s:Store</a:t>
            </a:r>
            <a:r>
              <a:rPr lang="en-US" sz="1400" dirty="0"/>
              <a:t>)-[</a:t>
            </a:r>
            <a:r>
              <a:rPr lang="en-US" sz="1400" dirty="0" err="1"/>
              <a:t>a:SALES</a:t>
            </a:r>
            <a:r>
              <a:rPr lang="en-US" sz="1400" dirty="0"/>
              <a:t>]-(</a:t>
            </a:r>
            <a:r>
              <a:rPr lang="en-US" sz="1400" dirty="0" err="1"/>
              <a:t>t:Title</a:t>
            </a:r>
            <a:r>
              <a:rPr lang="en-US" sz="1400" dirty="0"/>
              <a:t>)</a:t>
            </a:r>
          </a:p>
          <a:p>
            <a:pPr marL="0" indent="0">
              <a:lnSpc>
                <a:spcPct val="115000"/>
              </a:lnSpc>
              <a:spcBef>
                <a:spcPts val="0"/>
              </a:spcBef>
              <a:buNone/>
            </a:pPr>
            <a:r>
              <a:rPr lang="en-US" sz="1400" dirty="0"/>
              <a:t>return </a:t>
            </a:r>
            <a:r>
              <a:rPr lang="en-US" sz="1400" dirty="0" err="1"/>
              <a:t>t.titleId</a:t>
            </a:r>
            <a:r>
              <a:rPr lang="en-US" sz="1400" dirty="0"/>
              <a:t>, </a:t>
            </a:r>
            <a:r>
              <a:rPr lang="en-US" sz="1400" dirty="0" err="1"/>
              <a:t>t.title</a:t>
            </a:r>
            <a:r>
              <a:rPr lang="en-US" sz="1400" dirty="0"/>
              <a:t>, </a:t>
            </a:r>
            <a:r>
              <a:rPr lang="en-US" sz="1400" dirty="0" err="1"/>
              <a:t>t.price</a:t>
            </a:r>
            <a:r>
              <a:rPr lang="en-US" sz="1400" dirty="0"/>
              <a:t>,</a:t>
            </a:r>
          </a:p>
          <a:p>
            <a:pPr marL="0" indent="0">
              <a:lnSpc>
                <a:spcPct val="115000"/>
              </a:lnSpc>
              <a:spcBef>
                <a:spcPts val="0"/>
              </a:spcBef>
              <a:buNone/>
            </a:pPr>
            <a:r>
              <a:rPr lang="en-US" sz="1400" dirty="0"/>
              <a:t>case</a:t>
            </a:r>
          </a:p>
          <a:p>
            <a:pPr marL="0" indent="0">
              <a:lnSpc>
                <a:spcPct val="115000"/>
              </a:lnSpc>
              <a:spcBef>
                <a:spcPts val="0"/>
              </a:spcBef>
              <a:buNone/>
            </a:pPr>
            <a:r>
              <a:rPr lang="en-US" sz="1400" dirty="0"/>
              <a:t>when sum(</a:t>
            </a:r>
            <a:r>
              <a:rPr lang="en-US" sz="1400" dirty="0" err="1"/>
              <a:t>a.qty</a:t>
            </a:r>
            <a:r>
              <a:rPr lang="en-US" sz="1400" dirty="0"/>
              <a:t>*</a:t>
            </a:r>
            <a:r>
              <a:rPr lang="en-US" sz="1400" dirty="0" err="1"/>
              <a:t>t.price</a:t>
            </a:r>
            <a:r>
              <a:rPr lang="en-US" sz="1400" dirty="0"/>
              <a:t>) &lt; 200  then 0</a:t>
            </a:r>
          </a:p>
          <a:p>
            <a:pPr marL="0" indent="0">
              <a:lnSpc>
                <a:spcPct val="115000"/>
              </a:lnSpc>
              <a:spcBef>
                <a:spcPts val="0"/>
              </a:spcBef>
              <a:buNone/>
            </a:pPr>
            <a:r>
              <a:rPr lang="en-US" sz="1400" dirty="0"/>
              <a:t>when sum(</a:t>
            </a:r>
            <a:r>
              <a:rPr lang="en-US" sz="1400" dirty="0" err="1"/>
              <a:t>a.qty</a:t>
            </a:r>
            <a:r>
              <a:rPr lang="en-US" sz="1400" dirty="0"/>
              <a:t>*</a:t>
            </a:r>
            <a:r>
              <a:rPr lang="en-US" sz="1400" dirty="0" err="1"/>
              <a:t>t.price</a:t>
            </a:r>
            <a:r>
              <a:rPr lang="en-US" sz="1400" dirty="0"/>
              <a:t>) &lt; 500  then 0 + (sum(</a:t>
            </a:r>
            <a:r>
              <a:rPr lang="en-US" sz="1400" dirty="0" err="1"/>
              <a:t>a.qty</a:t>
            </a:r>
            <a:r>
              <a:rPr lang="en-US" sz="1400" dirty="0"/>
              <a:t>*</a:t>
            </a:r>
            <a:r>
              <a:rPr lang="en-US" sz="1400" dirty="0" err="1"/>
              <a:t>t.price</a:t>
            </a:r>
            <a:r>
              <a:rPr lang="en-US" sz="1400" dirty="0"/>
              <a:t>) - 200) * .05</a:t>
            </a:r>
          </a:p>
          <a:p>
            <a:pPr marL="0" indent="0">
              <a:lnSpc>
                <a:spcPct val="115000"/>
              </a:lnSpc>
              <a:spcBef>
                <a:spcPts val="0"/>
              </a:spcBef>
              <a:buNone/>
            </a:pPr>
            <a:r>
              <a:rPr lang="en-US" sz="1400" dirty="0"/>
              <a:t>when sum(</a:t>
            </a:r>
            <a:r>
              <a:rPr lang="en-US" sz="1400" dirty="0" err="1"/>
              <a:t>a.qty</a:t>
            </a:r>
            <a:r>
              <a:rPr lang="en-US" sz="1400" dirty="0"/>
              <a:t>*</a:t>
            </a:r>
            <a:r>
              <a:rPr lang="en-US" sz="1400" dirty="0" err="1"/>
              <a:t>t.price</a:t>
            </a:r>
            <a:r>
              <a:rPr lang="en-US" sz="1400" dirty="0"/>
              <a:t>) &lt; 800  then 0 + 15 + (sum(</a:t>
            </a:r>
            <a:r>
              <a:rPr lang="en-US" sz="1400" dirty="0" err="1"/>
              <a:t>a.qty</a:t>
            </a:r>
            <a:r>
              <a:rPr lang="en-US" sz="1400" dirty="0"/>
              <a:t>*</a:t>
            </a:r>
            <a:r>
              <a:rPr lang="en-US" sz="1400" dirty="0" err="1"/>
              <a:t>t.price</a:t>
            </a:r>
            <a:r>
              <a:rPr lang="en-US" sz="1400" dirty="0"/>
              <a:t>) - 500)  * .10</a:t>
            </a:r>
          </a:p>
          <a:p>
            <a:pPr marL="0" indent="0">
              <a:lnSpc>
                <a:spcPct val="115000"/>
              </a:lnSpc>
              <a:spcBef>
                <a:spcPts val="0"/>
              </a:spcBef>
              <a:buNone/>
            </a:pPr>
            <a:r>
              <a:rPr lang="en-US" sz="1400" dirty="0"/>
              <a:t>when sum(</a:t>
            </a:r>
            <a:r>
              <a:rPr lang="en-US" sz="1400" dirty="0" err="1"/>
              <a:t>a.qty</a:t>
            </a:r>
            <a:r>
              <a:rPr lang="en-US" sz="1400" dirty="0"/>
              <a:t>*</a:t>
            </a:r>
            <a:r>
              <a:rPr lang="en-US" sz="1400" dirty="0" err="1"/>
              <a:t>t.price</a:t>
            </a:r>
            <a:r>
              <a:rPr lang="en-US" sz="1400" dirty="0"/>
              <a:t>) &lt; 1000 then 0 + 15 + 30 + (sum(</a:t>
            </a:r>
            <a:r>
              <a:rPr lang="en-US" sz="1400" dirty="0" err="1"/>
              <a:t>a.qty</a:t>
            </a:r>
            <a:r>
              <a:rPr lang="en-US" sz="1400" dirty="0"/>
              <a:t>*</a:t>
            </a:r>
            <a:r>
              <a:rPr lang="en-US" sz="1400" dirty="0" err="1"/>
              <a:t>t.price</a:t>
            </a:r>
            <a:r>
              <a:rPr lang="en-US" sz="1400" dirty="0"/>
              <a:t>) - 800)  * .15</a:t>
            </a:r>
          </a:p>
          <a:p>
            <a:pPr marL="0" indent="0">
              <a:lnSpc>
                <a:spcPct val="115000"/>
              </a:lnSpc>
              <a:spcBef>
                <a:spcPts val="0"/>
              </a:spcBef>
              <a:buNone/>
            </a:pPr>
            <a:r>
              <a:rPr lang="en-US" sz="1400" dirty="0"/>
              <a:t>else 0 + 15 + 30 + 30 + (sum(</a:t>
            </a:r>
            <a:r>
              <a:rPr lang="en-US" sz="1400" dirty="0" err="1"/>
              <a:t>a.qty</a:t>
            </a:r>
            <a:r>
              <a:rPr lang="en-US" sz="1400" dirty="0"/>
              <a:t>*</a:t>
            </a:r>
            <a:r>
              <a:rPr lang="en-US" sz="1400" dirty="0" err="1"/>
              <a:t>t.price</a:t>
            </a:r>
            <a:r>
              <a:rPr lang="en-US" sz="1400" dirty="0"/>
              <a:t>) - 1000) * .20   </a:t>
            </a:r>
          </a:p>
          <a:p>
            <a:pPr marL="0" indent="0">
              <a:lnSpc>
                <a:spcPct val="115000"/>
              </a:lnSpc>
              <a:spcBef>
                <a:spcPts val="0"/>
              </a:spcBef>
              <a:buNone/>
            </a:pPr>
            <a:r>
              <a:rPr lang="en-US" sz="1400" dirty="0"/>
              <a:t>END AS Tax</a:t>
            </a:r>
          </a:p>
          <a:p>
            <a:pPr marL="0" indent="0">
              <a:lnSpc>
                <a:spcPct val="115000"/>
              </a:lnSpc>
              <a:spcBef>
                <a:spcPts val="0"/>
              </a:spcBef>
              <a:buNone/>
            </a:pPr>
            <a:r>
              <a:rPr lang="en-US" sz="1400" dirty="0"/>
              <a:t>order by Tax </a:t>
            </a:r>
            <a:r>
              <a:rPr lang="en-US" sz="1400" dirty="0" err="1"/>
              <a:t>Desc</a:t>
            </a:r>
            <a:endParaRPr lang="en-US" sz="1400" dirty="0"/>
          </a:p>
        </p:txBody>
      </p:sp>
      <p:pic>
        <p:nvPicPr>
          <p:cNvPr id="10" name="Picture 9"/>
          <p:cNvPicPr>
            <a:picLocks noChangeAspect="1"/>
          </p:cNvPicPr>
          <p:nvPr/>
        </p:nvPicPr>
        <p:blipFill>
          <a:blip r:embed="rId2"/>
          <a:stretch>
            <a:fillRect/>
          </a:stretch>
        </p:blipFill>
        <p:spPr>
          <a:xfrm>
            <a:off x="7140654" y="605978"/>
            <a:ext cx="4952607" cy="2401167"/>
          </a:xfrm>
          <a:prstGeom prst="rect">
            <a:avLst/>
          </a:prstGeom>
        </p:spPr>
      </p:pic>
      <p:pic>
        <p:nvPicPr>
          <p:cNvPr id="11" name="Picture 10"/>
          <p:cNvPicPr>
            <a:picLocks noChangeAspect="1"/>
          </p:cNvPicPr>
          <p:nvPr/>
        </p:nvPicPr>
        <p:blipFill>
          <a:blip r:embed="rId3"/>
          <a:stretch>
            <a:fillRect/>
          </a:stretch>
        </p:blipFill>
        <p:spPr>
          <a:xfrm>
            <a:off x="7140655" y="3007145"/>
            <a:ext cx="4952607" cy="867116"/>
          </a:xfrm>
          <a:prstGeom prst="rect">
            <a:avLst/>
          </a:prstGeom>
        </p:spPr>
      </p:pic>
      <p:pic>
        <p:nvPicPr>
          <p:cNvPr id="12" name="Picture 11"/>
          <p:cNvPicPr>
            <a:picLocks noChangeAspect="1"/>
          </p:cNvPicPr>
          <p:nvPr/>
        </p:nvPicPr>
        <p:blipFill>
          <a:blip r:embed="rId4"/>
          <a:stretch>
            <a:fillRect/>
          </a:stretch>
        </p:blipFill>
        <p:spPr>
          <a:xfrm>
            <a:off x="7140653" y="4000760"/>
            <a:ext cx="4952607" cy="2675003"/>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1773" y="5486398"/>
            <a:ext cx="1960227" cy="1960227"/>
          </a:xfrm>
          <a:prstGeom prst="rect">
            <a:avLst/>
          </a:prstGeom>
        </p:spPr>
      </p:pic>
    </p:spTree>
    <p:extLst>
      <p:ext uri="{BB962C8B-B14F-4D97-AF65-F5344CB8AC3E}">
        <p14:creationId xmlns:p14="http://schemas.microsoft.com/office/powerpoint/2010/main" val="1427644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3660</TotalTime>
  <Words>1386</Words>
  <Application>Microsoft Office PowerPoint</Application>
  <PresentationFormat>Widescreen</PresentationFormat>
  <Paragraphs>177</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Tw Cen MT</vt:lpstr>
      <vt:lpstr>Circuit</vt:lpstr>
      <vt:lpstr>Data Management for Data Science Homework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MOSES</cp:lastModifiedBy>
  <cp:revision>39</cp:revision>
  <dcterms:created xsi:type="dcterms:W3CDTF">2020-05-24T12:55:04Z</dcterms:created>
  <dcterms:modified xsi:type="dcterms:W3CDTF">2020-05-28T22:55:36Z</dcterms:modified>
</cp:coreProperties>
</file>