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6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47733" autoAdjust="0"/>
  </p:normalViewPr>
  <p:slideViewPr>
    <p:cSldViewPr snapToGrid="0">
      <p:cViewPr varScale="1">
        <p:scale>
          <a:sx n="54" d="100"/>
          <a:sy n="54" d="100"/>
        </p:scale>
        <p:origin x="82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ADF75-EEF2-4BC6-AAAE-FE323D176D0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410EA-1DA4-4669-A750-D754C7C6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410EA-1DA4-4669-A750-D754C7C657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410EA-1DA4-4669-A750-D754C7C657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33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410EA-1DA4-4669-A750-D754C7C657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410EA-1DA4-4669-A750-D754C7C657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22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410EA-1DA4-4669-A750-D754C7C657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3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691684" y="1122363"/>
            <a:ext cx="8603087" cy="2387600"/>
          </a:xfrm>
        </p:spPr>
        <p:txBody>
          <a:bodyPr>
            <a:normAutofit/>
          </a:bodyPr>
          <a:lstStyle/>
          <a:p>
            <a:r>
              <a:rPr lang="en-US" dirty="0"/>
              <a:t>Data Management for Data Science</a:t>
            </a:r>
            <a:br>
              <a:rPr lang="en-US" dirty="0"/>
            </a:br>
            <a:r>
              <a:rPr lang="en-US" sz="1100" dirty="0"/>
              <a:t>Homework 3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691684" y="3808099"/>
            <a:ext cx="5227198" cy="2264227"/>
          </a:xfrm>
        </p:spPr>
        <p:txBody>
          <a:bodyPr>
            <a:normAutofit/>
          </a:bodyPr>
          <a:lstStyle/>
          <a:p>
            <a:r>
              <a:rPr lang="en-US" sz="1200" dirty="0">
                <a:cs typeface="Times New Roman" panose="02020603050405020304" pitchFamily="18" charset="0"/>
              </a:rPr>
              <a:t>Teachers: 	Prof. </a:t>
            </a:r>
            <a:r>
              <a:rPr lang="en-US" sz="1200" dirty="0" err="1"/>
              <a:t>Lembo</a:t>
            </a:r>
            <a:r>
              <a:rPr lang="en-US" sz="1200" dirty="0"/>
              <a:t> Domenico </a:t>
            </a:r>
          </a:p>
          <a:p>
            <a:r>
              <a:rPr lang="en-US" sz="1200" dirty="0">
                <a:cs typeface="Times New Roman" panose="02020603050405020304" pitchFamily="18" charset="0"/>
              </a:rPr>
              <a:t>                 	Prof. </a:t>
            </a:r>
            <a:r>
              <a:rPr lang="en-US" sz="1200" dirty="0" err="1"/>
              <a:t>Rosati</a:t>
            </a:r>
            <a:r>
              <a:rPr lang="en-US" sz="1200" dirty="0"/>
              <a:t> Riccardo</a:t>
            </a:r>
          </a:p>
          <a:p>
            <a:endParaRPr lang="en-US" sz="1200" dirty="0">
              <a:cs typeface="Times New Roman" panose="02020603050405020304" pitchFamily="18" charset="0"/>
            </a:endParaRPr>
          </a:p>
          <a:p>
            <a:r>
              <a:rPr lang="en-US" sz="1200" dirty="0">
                <a:cs typeface="Times New Roman" panose="02020603050405020304" pitchFamily="18" charset="0"/>
              </a:rPr>
              <a:t>Providers: 	</a:t>
            </a:r>
            <a:r>
              <a:rPr lang="en-US" sz="1200" dirty="0" err="1">
                <a:cs typeface="Times New Roman" panose="02020603050405020304" pitchFamily="18" charset="0"/>
              </a:rPr>
              <a:t>MousaAlreza</a:t>
            </a:r>
            <a:r>
              <a:rPr lang="en-US" sz="1200" dirty="0"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cs typeface="Times New Roman" panose="02020603050405020304" pitchFamily="18" charset="0"/>
              </a:rPr>
              <a:t>dastmard</a:t>
            </a:r>
            <a:r>
              <a:rPr lang="en-US" sz="1200" dirty="0">
                <a:cs typeface="Times New Roman" panose="02020603050405020304" pitchFamily="18" charset="0"/>
              </a:rPr>
              <a:t> 1852433</a:t>
            </a:r>
          </a:p>
          <a:p>
            <a:r>
              <a:rPr lang="en-US" sz="1200" dirty="0"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cs typeface="Times New Roman" panose="02020603050405020304" pitchFamily="18" charset="0"/>
              </a:rPr>
              <a:t>Melika</a:t>
            </a:r>
            <a:r>
              <a:rPr lang="en-US" sz="1200" dirty="0">
                <a:cs typeface="Times New Roman" panose="02020603050405020304" pitchFamily="18" charset="0"/>
              </a:rPr>
              <a:t> Sadat </a:t>
            </a:r>
            <a:r>
              <a:rPr lang="en-US" sz="1200" dirty="0" err="1">
                <a:cs typeface="Times New Roman" panose="02020603050405020304" pitchFamily="18" charset="0"/>
              </a:rPr>
              <a:t>Parpinchi</a:t>
            </a:r>
            <a:r>
              <a:rPr lang="en-US" sz="1200" dirty="0">
                <a:cs typeface="Times New Roman" panose="02020603050405020304" pitchFamily="18" charset="0"/>
              </a:rPr>
              <a:t> 1880156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73" y="5486398"/>
            <a:ext cx="1960227" cy="19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5713" y="1060720"/>
            <a:ext cx="4649783" cy="471866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err="1"/>
              <a:t>Nosql</a:t>
            </a:r>
            <a:r>
              <a:rPr lang="en-US" sz="1800" b="1" dirty="0"/>
              <a:t>(Neo4j)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1060720"/>
            <a:ext cx="4646602" cy="47186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err="1"/>
              <a:t>Sql</a:t>
            </a:r>
            <a:r>
              <a:rPr lang="en-US" sz="1800" b="1" dirty="0"/>
              <a:t>(</a:t>
            </a:r>
            <a:r>
              <a:rPr lang="en-US" sz="1800" b="1" dirty="0" err="1"/>
              <a:t>mysql</a:t>
            </a:r>
            <a:r>
              <a:rPr lang="en-US" sz="1800" b="1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451" y="1532586"/>
            <a:ext cx="5122572" cy="16484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select  </a:t>
            </a:r>
            <a:r>
              <a:rPr lang="en-US" sz="1400" dirty="0" err="1"/>
              <a:t>pub_name</a:t>
            </a:r>
            <a:r>
              <a:rPr lang="en-US" sz="1400" dirty="0"/>
              <a:t>  , YEAR(</a:t>
            </a:r>
            <a:r>
              <a:rPr lang="en-US" sz="1400" dirty="0" err="1"/>
              <a:t>ord_date</a:t>
            </a:r>
            <a:r>
              <a:rPr lang="en-US" sz="1400" dirty="0"/>
              <a:t>) as Year , sum(</a:t>
            </a:r>
            <a:r>
              <a:rPr lang="en-US" sz="1400" dirty="0" err="1"/>
              <a:t>qty</a:t>
            </a:r>
            <a:r>
              <a:rPr lang="en-US" sz="1400" dirty="0"/>
              <a:t> * price ) as </a:t>
            </a:r>
            <a:r>
              <a:rPr lang="en-US" sz="1400" dirty="0" err="1"/>
              <a:t>TotalSale</a:t>
            </a:r>
            <a:r>
              <a:rPr lang="en-US" sz="14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from sales inner join titles on </a:t>
            </a:r>
            <a:r>
              <a:rPr lang="en-US" sz="1400" dirty="0" err="1"/>
              <a:t>titles.title_id</a:t>
            </a:r>
            <a:r>
              <a:rPr lang="en-US" sz="1400" dirty="0"/>
              <a:t> = </a:t>
            </a:r>
            <a:r>
              <a:rPr lang="en-US" sz="1400" dirty="0" err="1"/>
              <a:t>sales.title_id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   inner join publishers on </a:t>
            </a:r>
            <a:r>
              <a:rPr lang="en-US" sz="1400" dirty="0" err="1"/>
              <a:t>publishers.pub_id</a:t>
            </a:r>
            <a:r>
              <a:rPr lang="en-US" sz="1400" dirty="0"/>
              <a:t> = </a:t>
            </a:r>
            <a:r>
              <a:rPr lang="en-US" sz="1400" dirty="0" err="1"/>
              <a:t>titles.pub_id</a:t>
            </a:r>
            <a:r>
              <a:rPr lang="en-US" sz="1400" dirty="0"/>
              <a:t> group by  </a:t>
            </a:r>
            <a:r>
              <a:rPr lang="en-US" sz="1400" dirty="0" err="1"/>
              <a:t>pub_name</a:t>
            </a:r>
            <a:r>
              <a:rPr lang="en-US" sz="1400" dirty="0"/>
              <a:t> , YEAR(</a:t>
            </a:r>
            <a:r>
              <a:rPr lang="en-US" sz="1400" dirty="0" err="1"/>
              <a:t>ord_date</a:t>
            </a:r>
            <a:r>
              <a:rPr lang="en-US" sz="1400" dirty="0"/>
              <a:t>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5161" y="83633"/>
            <a:ext cx="9826580" cy="47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Q4. Total Sale of publishers in </a:t>
            </a:r>
            <a:r>
              <a:rPr lang="en-US" sz="2400" b="1" dirty="0" err="1"/>
              <a:t>diffrent</a:t>
            </a:r>
            <a:r>
              <a:rPr lang="en-US" sz="2400" b="1" dirty="0"/>
              <a:t> years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by publishareName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41408" y="1622719"/>
            <a:ext cx="4878391" cy="2717801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match (</a:t>
            </a:r>
            <a:r>
              <a:rPr lang="en-US" sz="1400" dirty="0" err="1"/>
              <a:t>s:Store</a:t>
            </a:r>
            <a:r>
              <a:rPr lang="en-US" sz="1400" dirty="0"/>
              <a:t>)-[</a:t>
            </a:r>
            <a:r>
              <a:rPr lang="en-US" sz="1400" dirty="0" err="1"/>
              <a:t>a:SALES</a:t>
            </a:r>
            <a:r>
              <a:rPr lang="en-US" sz="1400" dirty="0"/>
              <a:t>]-(</a:t>
            </a:r>
            <a:r>
              <a:rPr lang="en-US" sz="1400" dirty="0" err="1"/>
              <a:t>t:Title</a:t>
            </a:r>
            <a:r>
              <a:rPr lang="en-US" sz="1400" dirty="0"/>
              <a:t>)-[publishers]-(</a:t>
            </a:r>
            <a:r>
              <a:rPr lang="en-US" sz="1400" dirty="0" err="1"/>
              <a:t>p:Publisher</a:t>
            </a:r>
            <a:r>
              <a:rPr lang="en-US" sz="1400" dirty="0"/>
              <a:t>)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return sum(</a:t>
            </a:r>
            <a:r>
              <a:rPr lang="en-US" sz="1400" dirty="0" err="1"/>
              <a:t>a.qty</a:t>
            </a:r>
            <a:r>
              <a:rPr lang="en-US" sz="1400" dirty="0"/>
              <a:t>*</a:t>
            </a:r>
            <a:r>
              <a:rPr lang="en-US" sz="1400" dirty="0" err="1"/>
              <a:t>t.price</a:t>
            </a:r>
            <a:r>
              <a:rPr lang="en-US" sz="1400" dirty="0"/>
              <a:t>) as </a:t>
            </a:r>
            <a:r>
              <a:rPr lang="en-US" sz="1400" dirty="0" err="1"/>
              <a:t>saleAmount</a:t>
            </a:r>
            <a:r>
              <a:rPr lang="en-US" sz="1400" dirty="0"/>
              <a:t>, </a:t>
            </a:r>
            <a:r>
              <a:rPr lang="en-US" sz="1400" dirty="0" err="1"/>
              <a:t>p.pubName</a:t>
            </a:r>
            <a:r>
              <a:rPr lang="en-US" sz="1400" dirty="0"/>
              <a:t> as </a:t>
            </a:r>
            <a:r>
              <a:rPr lang="en-US" sz="1400" dirty="0" err="1"/>
              <a:t>publishareName</a:t>
            </a:r>
            <a:r>
              <a:rPr lang="en-US" sz="1400" dirty="0"/>
              <a:t>, </a:t>
            </a:r>
            <a:r>
              <a:rPr lang="en-US" sz="1400" dirty="0" err="1"/>
              <a:t>a.ordDate.year</a:t>
            </a:r>
            <a:r>
              <a:rPr lang="en-US" sz="1400" dirty="0"/>
              <a:t> as Year , size(collect(</a:t>
            </a:r>
            <a:r>
              <a:rPr lang="en-US" sz="1400" dirty="0" err="1"/>
              <a:t>a.ordDate.year</a:t>
            </a:r>
            <a:r>
              <a:rPr lang="en-US" sz="1400" dirty="0"/>
              <a:t>)) as frequency	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87" y="3065170"/>
            <a:ext cx="6062934" cy="32068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459" y="3181082"/>
            <a:ext cx="3789951" cy="2126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73" y="5486398"/>
            <a:ext cx="1960227" cy="19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0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5714" y="1060720"/>
            <a:ext cx="3187498" cy="471866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err="1"/>
              <a:t>Nosql</a:t>
            </a:r>
            <a:r>
              <a:rPr lang="en-US" sz="1800" b="1" dirty="0"/>
              <a:t>(Neo4j)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82796" y="3595570"/>
            <a:ext cx="4646602" cy="47186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err="1"/>
              <a:t>Sql</a:t>
            </a:r>
            <a:r>
              <a:rPr lang="en-US" sz="1800" b="1" dirty="0"/>
              <a:t>(</a:t>
            </a:r>
            <a:r>
              <a:rPr lang="en-US" sz="1800" b="1" dirty="0" err="1"/>
              <a:t>mysql</a:t>
            </a:r>
            <a:r>
              <a:rPr lang="en-US" sz="1800" b="1" dirty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5161" y="83633"/>
            <a:ext cx="9826580" cy="47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Q5. List of authors that don't have books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255712" y="1683558"/>
            <a:ext cx="4823115" cy="1098280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match (</a:t>
            </a:r>
            <a:r>
              <a:rPr lang="en-US" sz="1400" dirty="0" err="1"/>
              <a:t>t:Title</a:t>
            </a:r>
            <a:r>
              <a:rPr lang="en-US" sz="1400" dirty="0"/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WITH collect(t) as ta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match (</a:t>
            </a:r>
            <a:r>
              <a:rPr lang="en-US" sz="1400" dirty="0" err="1"/>
              <a:t>a:Author</a:t>
            </a:r>
            <a:r>
              <a:rPr lang="en-US" sz="1400" dirty="0"/>
              <a:t>) WHERE all(t in ta WHERE NOT Exists( (a)--(t) ) )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return </a:t>
            </a:r>
            <a:r>
              <a:rPr lang="en-US" sz="1400" dirty="0" err="1"/>
              <a:t>a.auId</a:t>
            </a:r>
            <a:r>
              <a:rPr lang="en-US" sz="1400" dirty="0"/>
              <a:t>, </a:t>
            </a:r>
            <a:r>
              <a:rPr lang="en-US" sz="1400" dirty="0" err="1"/>
              <a:t>a.auFname</a:t>
            </a:r>
            <a:r>
              <a:rPr lang="en-US" sz="1400" dirty="0"/>
              <a:t>, </a:t>
            </a:r>
            <a:r>
              <a:rPr lang="en-US" sz="1400" dirty="0" err="1"/>
              <a:t>a.auLname</a:t>
            </a:r>
            <a:endParaRPr lang="en-US" sz="1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1203617" y="3991862"/>
            <a:ext cx="4102480" cy="113173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Join: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select * from authors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left join </a:t>
            </a:r>
            <a:r>
              <a:rPr lang="en-US" sz="1400" dirty="0" err="1"/>
              <a:t>titleauthor</a:t>
            </a:r>
            <a:r>
              <a:rPr lang="en-US" sz="1400" dirty="0"/>
              <a:t> on </a:t>
            </a:r>
            <a:r>
              <a:rPr lang="en-US" sz="1400" dirty="0" err="1"/>
              <a:t>titleauthor.au_id</a:t>
            </a:r>
            <a:r>
              <a:rPr lang="en-US" sz="1400" dirty="0"/>
              <a:t> = </a:t>
            </a:r>
            <a:r>
              <a:rPr lang="en-US" sz="1400" dirty="0" err="1"/>
              <a:t>authors.au_id</a:t>
            </a:r>
            <a:r>
              <a:rPr lang="en-US" sz="1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where </a:t>
            </a:r>
            <a:r>
              <a:rPr lang="en-US" sz="1400" dirty="0" err="1"/>
              <a:t>title_id</a:t>
            </a:r>
            <a:r>
              <a:rPr lang="en-US" sz="1400" dirty="0"/>
              <a:t> is null;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0720"/>
            <a:ext cx="5552404" cy="2295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729" y="5250490"/>
            <a:ext cx="9277332" cy="1307253"/>
          </a:xfrm>
          <a:prstGeom prst="rect">
            <a:avLst/>
          </a:prstGeom>
        </p:spPr>
      </p:pic>
      <p:sp>
        <p:nvSpPr>
          <p:cNvPr id="15" name="Content Placeholder 11"/>
          <p:cNvSpPr txBox="1">
            <a:spLocks/>
          </p:cNvSpPr>
          <p:nvPr/>
        </p:nvSpPr>
        <p:spPr>
          <a:xfrm>
            <a:off x="6278451" y="4065991"/>
            <a:ext cx="4102480" cy="1121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Subquery: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select * from authors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where </a:t>
            </a:r>
            <a:r>
              <a:rPr lang="en-US" sz="1400" dirty="0" err="1"/>
              <a:t>au_id</a:t>
            </a:r>
            <a:r>
              <a:rPr lang="en-US" sz="1400" dirty="0"/>
              <a:t> not in (select </a:t>
            </a:r>
            <a:r>
              <a:rPr lang="en-US" sz="1400" dirty="0" err="1"/>
              <a:t>au_id</a:t>
            </a:r>
            <a:r>
              <a:rPr lang="en-US" sz="1400" dirty="0"/>
              <a:t> from </a:t>
            </a:r>
            <a:r>
              <a:rPr lang="en-US" sz="1400" dirty="0" err="1"/>
              <a:t>titleauthor</a:t>
            </a:r>
            <a:r>
              <a:rPr lang="en-US" sz="1400" dirty="0"/>
              <a:t>);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73" y="5486398"/>
            <a:ext cx="1960227" cy="19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5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693393"/>
            <a:ext cx="3604988" cy="471866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err="1"/>
              <a:t>Nosql</a:t>
            </a:r>
            <a:r>
              <a:rPr lang="en-US" sz="1800" b="1" dirty="0"/>
              <a:t>(Neo4j)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1296652"/>
            <a:ext cx="5137041" cy="510003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match (</a:t>
            </a:r>
            <a:r>
              <a:rPr lang="en-US" sz="1400" dirty="0" err="1"/>
              <a:t>t:Title</a:t>
            </a:r>
            <a:r>
              <a:rPr lang="en-US" sz="1400" dirty="0"/>
              <a:t>)-[</a:t>
            </a:r>
            <a:r>
              <a:rPr lang="en-US" sz="1400" dirty="0" err="1"/>
              <a:t>ta:TITLEAUTHOR</a:t>
            </a:r>
            <a:r>
              <a:rPr lang="en-US" sz="1400" dirty="0"/>
              <a:t>]-(</a:t>
            </a:r>
            <a:r>
              <a:rPr lang="en-US" sz="1400" dirty="0" err="1"/>
              <a:t>a:Author</a:t>
            </a:r>
            <a:r>
              <a:rPr lang="en-US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WITH t, collect(ta) as </a:t>
            </a:r>
            <a:r>
              <a:rPr lang="en-US" sz="1400" dirty="0" err="1"/>
              <a:t>CoAu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WHERE size(</a:t>
            </a:r>
            <a:r>
              <a:rPr lang="en-US" sz="1400" dirty="0" err="1"/>
              <a:t>CoAu</a:t>
            </a:r>
            <a:r>
              <a:rPr lang="en-US" sz="1400" dirty="0"/>
              <a:t>) &gt; 1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return size(</a:t>
            </a:r>
            <a:r>
              <a:rPr lang="en-US" sz="1400" dirty="0" err="1"/>
              <a:t>CoAu</a:t>
            </a:r>
            <a:r>
              <a:rPr lang="en-US" sz="1400" dirty="0"/>
              <a:t>) as </a:t>
            </a:r>
            <a:r>
              <a:rPr lang="en-US" sz="1400" dirty="0" err="1"/>
              <a:t>CountAu</a:t>
            </a:r>
            <a:r>
              <a:rPr lang="en-US" sz="1400" dirty="0"/>
              <a:t>, </a:t>
            </a:r>
            <a:r>
              <a:rPr lang="en-US" sz="1400" dirty="0" err="1"/>
              <a:t>t.title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order by </a:t>
            </a:r>
            <a:r>
              <a:rPr lang="en-US" sz="1400" dirty="0" err="1"/>
              <a:t>CountAu</a:t>
            </a:r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1795" y="706822"/>
            <a:ext cx="4646602" cy="47186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err="1"/>
              <a:t>Sql</a:t>
            </a:r>
            <a:r>
              <a:rPr lang="en-US" sz="1800" b="1" dirty="0"/>
              <a:t>(</a:t>
            </a:r>
            <a:r>
              <a:rPr lang="en-US" sz="1800" b="1" dirty="0" err="1"/>
              <a:t>mysql</a:t>
            </a:r>
            <a:r>
              <a:rPr lang="en-US" sz="1800" b="1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451" y="1296652"/>
            <a:ext cx="4913290" cy="17128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select </a:t>
            </a:r>
            <a:r>
              <a:rPr lang="en-US" sz="1400" dirty="0" err="1"/>
              <a:t>titles.title_id</a:t>
            </a:r>
            <a:r>
              <a:rPr lang="en-US" sz="1400" dirty="0"/>
              <a:t> , title , Count(</a:t>
            </a:r>
            <a:r>
              <a:rPr lang="en-US" sz="1400" dirty="0" err="1"/>
              <a:t>au_id</a:t>
            </a:r>
            <a:r>
              <a:rPr lang="en-US" sz="1400" dirty="0"/>
              <a:t>) as </a:t>
            </a:r>
            <a:r>
              <a:rPr lang="en-US" sz="1400" dirty="0" err="1"/>
              <a:t>CountAu</a:t>
            </a:r>
            <a:r>
              <a:rPr lang="en-US" sz="14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from titles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inner join </a:t>
            </a:r>
            <a:r>
              <a:rPr lang="en-US" sz="1400" dirty="0" err="1"/>
              <a:t>titleauthor</a:t>
            </a:r>
            <a:r>
              <a:rPr lang="en-US" sz="1400" dirty="0"/>
              <a:t>  on </a:t>
            </a:r>
            <a:r>
              <a:rPr lang="en-US" sz="1400" dirty="0" err="1"/>
              <a:t>titleauthor.title_id</a:t>
            </a:r>
            <a:r>
              <a:rPr lang="en-US" sz="1400" dirty="0"/>
              <a:t> = </a:t>
            </a:r>
            <a:r>
              <a:rPr lang="en-US" sz="1400" dirty="0" err="1"/>
              <a:t>titles.title_id</a:t>
            </a:r>
            <a:r>
              <a:rPr lang="en-US" sz="1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group by </a:t>
            </a:r>
            <a:r>
              <a:rPr lang="en-US" sz="1400" dirty="0" err="1"/>
              <a:t>titles.title_id</a:t>
            </a:r>
            <a:r>
              <a:rPr lang="en-US" sz="1400" dirty="0"/>
              <a:t> , title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having  Count(</a:t>
            </a:r>
            <a:r>
              <a:rPr lang="en-US" sz="1400" dirty="0" err="1"/>
              <a:t>au_id</a:t>
            </a:r>
            <a:r>
              <a:rPr lang="en-US" sz="1400" dirty="0"/>
              <a:t>) 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order by 3;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5161" y="83633"/>
            <a:ext cx="9826580" cy="47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Q6. List of books that have at least 2 authors in ascend order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43" y="2871990"/>
            <a:ext cx="4801656" cy="3142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51" y="3140935"/>
            <a:ext cx="5026252" cy="1841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73" y="5486398"/>
            <a:ext cx="1960227" cy="19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8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29" y="893477"/>
            <a:ext cx="6851561" cy="5018965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099255" y="83633"/>
            <a:ext cx="7881872" cy="47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SQL(</a:t>
            </a:r>
            <a:r>
              <a:rPr lang="en-US" sz="2400" b="1" dirty="0" err="1"/>
              <a:t>Mysql</a:t>
            </a:r>
            <a:r>
              <a:rPr lang="en-US" sz="2400" b="1" dirty="0"/>
              <a:t>) vs. </a:t>
            </a:r>
            <a:r>
              <a:rPr lang="en-US" sz="2400" b="1" dirty="0" err="1"/>
              <a:t>nosql</a:t>
            </a:r>
            <a:r>
              <a:rPr lang="en-US" sz="2400" b="1" dirty="0"/>
              <a:t>(neo4j)</a:t>
            </a:r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8142842" y="1595082"/>
            <a:ext cx="2058200" cy="41588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Data types: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Numeric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String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Datetime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Size: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400 KB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Count of tables: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Count of rows: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255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Count of columns: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64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18" name="Text Placeholder 8"/>
          <p:cNvSpPr txBox="1">
            <a:spLocks/>
          </p:cNvSpPr>
          <p:nvPr/>
        </p:nvSpPr>
        <p:spPr>
          <a:xfrm>
            <a:off x="9968248" y="1590150"/>
            <a:ext cx="2223752" cy="41687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Missing values: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Yes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Target table: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Titles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Target column:</a:t>
            </a:r>
          </a:p>
          <a:p>
            <a:pPr lvl="1">
              <a:spcBef>
                <a:spcPts val="0"/>
              </a:spcBef>
            </a:pPr>
            <a:r>
              <a:rPr lang="en-US" sz="1400" dirty="0" err="1"/>
              <a:t>Ytd_sales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Target_ID</a:t>
            </a:r>
            <a:r>
              <a:rPr lang="en-US" sz="16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1400" dirty="0" err="1"/>
              <a:t>Title_ID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Target timestamp:</a:t>
            </a:r>
          </a:p>
          <a:p>
            <a:pPr lvl="1">
              <a:spcBef>
                <a:spcPts val="0"/>
              </a:spcBef>
            </a:pPr>
            <a:r>
              <a:rPr lang="en-US" sz="1400" dirty="0" err="1"/>
              <a:t>pubdate</a:t>
            </a:r>
            <a:endParaRPr lang="en-US" sz="1400" dirty="0"/>
          </a:p>
        </p:txBody>
      </p:sp>
      <p:sp>
        <p:nvSpPr>
          <p:cNvPr id="19" name="Text Placeholder 9"/>
          <p:cNvSpPr txBox="1">
            <a:spLocks/>
          </p:cNvSpPr>
          <p:nvPr/>
        </p:nvSpPr>
        <p:spPr>
          <a:xfrm>
            <a:off x="7933387" y="1125305"/>
            <a:ext cx="2210609" cy="469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Dataset details: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73" y="5486398"/>
            <a:ext cx="1960227" cy="19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3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191" y="1141904"/>
            <a:ext cx="9905999" cy="546495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000" dirty="0"/>
              <a:t>Relational databases: 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rows and tables 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primary key , foreign key 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Joins are computed at query time (Compute-heavy and Memory-intensive) 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many-to-many relationships =&gt; </a:t>
            </a:r>
            <a:r>
              <a:rPr lang="en-US" sz="2000" i="1" dirty="0"/>
              <a:t>JOIN</a:t>
            </a:r>
            <a:r>
              <a:rPr lang="en-US" sz="2000" dirty="0"/>
              <a:t> table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Ability to use views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9255" y="83633"/>
            <a:ext cx="7881872" cy="47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SQL(</a:t>
            </a:r>
            <a:r>
              <a:rPr lang="en-US" sz="2400" b="1" dirty="0" err="1"/>
              <a:t>Mysql</a:t>
            </a:r>
            <a:r>
              <a:rPr lang="en-US" sz="2400" b="1" dirty="0"/>
              <a:t>) vs. </a:t>
            </a:r>
            <a:r>
              <a:rPr lang="en-US" sz="2400" b="1" dirty="0" err="1"/>
              <a:t>nosql</a:t>
            </a:r>
            <a:r>
              <a:rPr lang="en-US" sz="2400" b="1" dirty="0"/>
              <a:t>(neo4j)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73" y="5486398"/>
            <a:ext cx="1960227" cy="19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2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191" y="1141904"/>
            <a:ext cx="9905999" cy="546495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000" dirty="0"/>
              <a:t>Not only SQL: 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Graph data model 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No need to infer connections as foreign keys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Connected structures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Contains a list of relationship records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Similar to the real world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Graph-specific functionality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/>
          </a:p>
          <a:p>
            <a:pPr marL="0" indent="0" algn="just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9255" y="83633"/>
            <a:ext cx="7881872" cy="47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SQL(</a:t>
            </a:r>
            <a:r>
              <a:rPr lang="en-US" sz="2400" b="1" dirty="0" err="1"/>
              <a:t>Mysql</a:t>
            </a:r>
            <a:r>
              <a:rPr lang="en-US" sz="2400" b="1" dirty="0"/>
              <a:t>) vs. </a:t>
            </a:r>
            <a:r>
              <a:rPr lang="en-US" sz="2400" b="1" dirty="0" err="1"/>
              <a:t>nosql</a:t>
            </a:r>
            <a:r>
              <a:rPr lang="en-US" sz="2400" b="1" dirty="0"/>
              <a:t>(neo4j)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73" y="5486398"/>
            <a:ext cx="1960227" cy="19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7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530" y="562000"/>
            <a:ext cx="9905999" cy="208637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 graph database can store any kind of data using a few simple concepts: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Nodes - graph data records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Relationships - connect nodes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The real power of Neo4j is in connected data.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To associate any two nodes, we can add a Relationship which describes how the records are related.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99255" y="83633"/>
            <a:ext cx="7881872" cy="47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SQL(</a:t>
            </a:r>
            <a:r>
              <a:rPr lang="en-US" sz="2400" b="1" dirty="0" err="1"/>
              <a:t>Mysql</a:t>
            </a:r>
            <a:r>
              <a:rPr lang="en-US" sz="2400" b="1" dirty="0"/>
              <a:t>) vs. </a:t>
            </a:r>
            <a:r>
              <a:rPr lang="en-US" sz="2400" b="1" dirty="0" err="1"/>
              <a:t>nosql</a:t>
            </a:r>
            <a:r>
              <a:rPr lang="en-US" sz="2400" b="1" dirty="0"/>
              <a:t>(neo4j)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97" y="2929942"/>
            <a:ext cx="9929532" cy="2826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73" y="5486398"/>
            <a:ext cx="1960227" cy="19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5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49" y="304852"/>
            <a:ext cx="5998335" cy="62160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980" y="3915372"/>
            <a:ext cx="2768434" cy="24317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668" y="1908872"/>
            <a:ext cx="2247746" cy="1923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711" y="3915372"/>
            <a:ext cx="1494600" cy="841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155" y="2211842"/>
            <a:ext cx="2235656" cy="1620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7668" y="502277"/>
            <a:ext cx="2247746" cy="1344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162" y="1090430"/>
            <a:ext cx="1666649" cy="1050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637" y="4826982"/>
            <a:ext cx="1216674" cy="1032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73" y="5486398"/>
            <a:ext cx="1960227" cy="1960227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14955" y="83633"/>
            <a:ext cx="2193345" cy="47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Our Graph</a:t>
            </a:r>
          </a:p>
        </p:txBody>
      </p:sp>
    </p:spTree>
    <p:extLst>
      <p:ext uri="{BB962C8B-B14F-4D97-AF65-F5344CB8AC3E}">
        <p14:creationId xmlns:p14="http://schemas.microsoft.com/office/powerpoint/2010/main" val="390956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64" y="778447"/>
            <a:ext cx="4649783" cy="471866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err="1"/>
              <a:t>Nosql</a:t>
            </a:r>
            <a:r>
              <a:rPr lang="en-US" sz="1800" b="1" dirty="0"/>
              <a:t>(Neo4j)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3263" y="3782605"/>
            <a:ext cx="4646602" cy="47186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err="1"/>
              <a:t>Sql</a:t>
            </a:r>
            <a:r>
              <a:rPr lang="en-US" sz="1800" b="1" dirty="0"/>
              <a:t>(</a:t>
            </a:r>
            <a:r>
              <a:rPr lang="en-US" sz="1800" b="1" dirty="0" err="1"/>
              <a:t>mysql</a:t>
            </a:r>
            <a:r>
              <a:rPr lang="en-US" sz="1800" b="1" dirty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5161" y="83633"/>
            <a:ext cx="9826580" cy="47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Q1. List of publishers that have business book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41410" y="1271430"/>
            <a:ext cx="4055805" cy="25042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match (</a:t>
            </a:r>
            <a:r>
              <a:rPr lang="en-US" sz="1400" dirty="0" err="1"/>
              <a:t>p:Publisher</a:t>
            </a:r>
            <a:r>
              <a:rPr lang="en-US" sz="1400" dirty="0"/>
              <a:t>)&lt;-[publishers]-(</a:t>
            </a:r>
            <a:r>
              <a:rPr lang="en-US" sz="1400" dirty="0" err="1"/>
              <a:t>t:Title</a:t>
            </a:r>
            <a:r>
              <a:rPr lang="en-US" sz="1400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where </a:t>
            </a:r>
            <a:r>
              <a:rPr lang="en-US" sz="1400" dirty="0" err="1"/>
              <a:t>t.type</a:t>
            </a:r>
            <a:r>
              <a:rPr lang="en-US" sz="1400" dirty="0"/>
              <a:t> = 'business'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return distinct </a:t>
            </a:r>
            <a:r>
              <a:rPr lang="en-US" sz="1400" dirty="0" err="1"/>
              <a:t>p.pubName</a:t>
            </a:r>
            <a:r>
              <a:rPr lang="en-US" sz="1400" dirty="0"/>
              <a:t> as </a:t>
            </a:r>
            <a:r>
              <a:rPr lang="en-US" sz="1400" dirty="0" err="1"/>
              <a:t>pubname</a:t>
            </a:r>
            <a:r>
              <a:rPr lang="en-US" sz="1400" dirty="0"/>
              <a:t>, </a:t>
            </a:r>
            <a:r>
              <a:rPr lang="en-US" sz="1400" dirty="0" err="1"/>
              <a:t>p.pubId</a:t>
            </a:r>
            <a:r>
              <a:rPr lang="en-US" sz="1400" dirty="0"/>
              <a:t> as </a:t>
            </a:r>
            <a:r>
              <a:rPr lang="en-US" sz="1400" dirty="0" err="1"/>
              <a:t>pubid</a:t>
            </a:r>
            <a:r>
              <a:rPr lang="en-US" sz="1400" dirty="0"/>
              <a:t>, </a:t>
            </a:r>
            <a:r>
              <a:rPr lang="en-US" sz="1400" dirty="0" err="1"/>
              <a:t>p.state</a:t>
            </a:r>
            <a:r>
              <a:rPr lang="en-US" sz="1400" dirty="0"/>
              <a:t> as state, </a:t>
            </a:r>
            <a:r>
              <a:rPr lang="en-US" sz="1400" dirty="0" err="1"/>
              <a:t>p.country</a:t>
            </a:r>
            <a:r>
              <a:rPr lang="en-US" sz="1400" dirty="0"/>
              <a:t> as country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CREATE INDEX ON :Title(type)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    Or  CREATE INDEX FOR (</a:t>
            </a:r>
            <a:r>
              <a:rPr lang="en-US" sz="1400" dirty="0" err="1"/>
              <a:t>t:Title</a:t>
            </a:r>
            <a:r>
              <a:rPr lang="en-US" sz="1400" dirty="0"/>
              <a:t>) ON (</a:t>
            </a:r>
            <a:r>
              <a:rPr lang="en-US" sz="1400" dirty="0" err="1"/>
              <a:t>t.type</a:t>
            </a:r>
            <a:r>
              <a:rPr lang="en-US" sz="1400" dirty="0"/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Drop INDEX ON :Title(type)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1155912" y="4280361"/>
            <a:ext cx="4041303" cy="2364731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select * from publishers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where exists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(select *  from titles where </a:t>
            </a:r>
            <a:r>
              <a:rPr lang="en-US" sz="1400" dirty="0" err="1"/>
              <a:t>titles.pub_id</a:t>
            </a:r>
            <a:r>
              <a:rPr lang="en-US" sz="1400" dirty="0"/>
              <a:t> = </a:t>
            </a:r>
            <a:r>
              <a:rPr lang="en-US" sz="1400" dirty="0" err="1"/>
              <a:t>publishers.pub_id</a:t>
            </a:r>
            <a:r>
              <a:rPr lang="en-US" sz="1400" dirty="0"/>
              <a:t> and type = 'business');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create index </a:t>
            </a:r>
            <a:r>
              <a:rPr lang="en-US" sz="1400" dirty="0" err="1"/>
              <a:t>i_type</a:t>
            </a:r>
            <a:r>
              <a:rPr lang="en-US" sz="1400" dirty="0"/>
              <a:t> on titles(type);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drop index </a:t>
            </a:r>
            <a:r>
              <a:rPr lang="en-US" sz="1400" dirty="0" err="1"/>
              <a:t>i_type</a:t>
            </a:r>
            <a:r>
              <a:rPr lang="en-US" sz="1400" dirty="0"/>
              <a:t> on titles;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/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67" y="4723676"/>
            <a:ext cx="5067663" cy="11341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467" y="913178"/>
            <a:ext cx="6199548" cy="27277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73" y="5486398"/>
            <a:ext cx="1960227" cy="19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7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210" y="829438"/>
            <a:ext cx="3174619" cy="471866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err="1"/>
              <a:t>Nosql</a:t>
            </a:r>
            <a:r>
              <a:rPr lang="en-US" sz="1800" b="1" dirty="0"/>
              <a:t>(Neo4j)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9209" y="3326375"/>
            <a:ext cx="3174619" cy="47186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err="1"/>
              <a:t>Sql</a:t>
            </a:r>
            <a:r>
              <a:rPr lang="en-US" sz="1800" b="1" dirty="0"/>
              <a:t>(</a:t>
            </a:r>
            <a:r>
              <a:rPr lang="en-US" sz="1800" b="1" dirty="0" err="1"/>
              <a:t>mysql</a:t>
            </a:r>
            <a:r>
              <a:rPr lang="en-US" sz="1800" b="1" dirty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5161" y="83633"/>
            <a:ext cx="9826580" cy="47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Q2. </a:t>
            </a:r>
            <a:r>
              <a:rPr lang="en-US" sz="2400" b="1" dirty="0" err="1"/>
              <a:t>Rasing</a:t>
            </a:r>
            <a:r>
              <a:rPr lang="en-US" sz="2400" b="1" dirty="0"/>
              <a:t> the price by 10% for those books have total sale more than 500 Else decreasing by 5%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918165" y="1361045"/>
            <a:ext cx="3261560" cy="2717801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match (</a:t>
            </a:r>
            <a:r>
              <a:rPr lang="en-US" sz="1400" dirty="0" err="1"/>
              <a:t>s:Store</a:t>
            </a:r>
            <a:r>
              <a:rPr lang="en-US" sz="1400" dirty="0"/>
              <a:t>)-[</a:t>
            </a:r>
            <a:r>
              <a:rPr lang="en-US" sz="1400" dirty="0" err="1"/>
              <a:t>a:SALES</a:t>
            </a:r>
            <a:r>
              <a:rPr lang="en-US" sz="1400" dirty="0"/>
              <a:t>]-(</a:t>
            </a:r>
            <a:r>
              <a:rPr lang="en-US" sz="1400" dirty="0" err="1"/>
              <a:t>t:Title</a:t>
            </a:r>
            <a:r>
              <a:rPr lang="en-US" sz="1400" dirty="0"/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return </a:t>
            </a:r>
            <a:r>
              <a:rPr lang="en-US" sz="1400" dirty="0" err="1"/>
              <a:t>t.titleId</a:t>
            </a:r>
            <a:r>
              <a:rPr lang="en-US" sz="1400" dirty="0"/>
              <a:t>, </a:t>
            </a:r>
            <a:r>
              <a:rPr lang="en-US" sz="1400" dirty="0" err="1"/>
              <a:t>t.title</a:t>
            </a:r>
            <a:r>
              <a:rPr lang="en-US" sz="1400" dirty="0"/>
              <a:t>, </a:t>
            </a:r>
            <a:r>
              <a:rPr lang="en-US" sz="1400" dirty="0" err="1"/>
              <a:t>t.price</a:t>
            </a:r>
            <a:r>
              <a:rPr lang="en-US" sz="1400" dirty="0"/>
              <a:t>,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CASE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WHEN sum(</a:t>
            </a:r>
            <a:r>
              <a:rPr lang="en-US" sz="1400" dirty="0" err="1"/>
              <a:t>a.qty</a:t>
            </a:r>
            <a:r>
              <a:rPr lang="en-US" sz="1400" dirty="0"/>
              <a:t>*</a:t>
            </a:r>
            <a:r>
              <a:rPr lang="en-US" sz="1400" dirty="0" err="1"/>
              <a:t>t.price</a:t>
            </a:r>
            <a:r>
              <a:rPr lang="en-US" sz="1400" dirty="0"/>
              <a:t>) &gt; 500 then </a:t>
            </a:r>
            <a:r>
              <a:rPr lang="en-US" sz="1400" dirty="0" err="1"/>
              <a:t>t.price</a:t>
            </a:r>
            <a:r>
              <a:rPr lang="en-US" sz="1400" dirty="0"/>
              <a:t> * 1.1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ELSE </a:t>
            </a:r>
            <a:r>
              <a:rPr lang="en-US" sz="1400" dirty="0" err="1"/>
              <a:t>t.price</a:t>
            </a:r>
            <a:r>
              <a:rPr lang="en-US" sz="1400" dirty="0"/>
              <a:t> * 0.95 END AS </a:t>
            </a:r>
            <a:r>
              <a:rPr lang="en-US" sz="1400" dirty="0" err="1"/>
              <a:t>nPrice</a:t>
            </a:r>
            <a:endParaRPr lang="en-US" sz="14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order by </a:t>
            </a:r>
            <a:r>
              <a:rPr lang="en-US" sz="1400" dirty="0" err="1"/>
              <a:t>t.price</a:t>
            </a:r>
            <a:r>
              <a:rPr lang="en-US" sz="1400" dirty="0"/>
              <a:t> </a:t>
            </a:r>
            <a:r>
              <a:rPr lang="en-US" sz="1400" dirty="0" err="1"/>
              <a:t>desc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titles 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43150" y="3838341"/>
            <a:ext cx="4853212" cy="29217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select * , case when </a:t>
            </a:r>
            <a:r>
              <a:rPr lang="en-US" sz="1400" dirty="0" err="1"/>
              <a:t>title_id</a:t>
            </a:r>
            <a:r>
              <a:rPr lang="en-US" sz="1400" dirty="0"/>
              <a:t> in (select </a:t>
            </a:r>
            <a:r>
              <a:rPr lang="en-US" sz="1400" dirty="0" err="1"/>
              <a:t>titles.title_id</a:t>
            </a:r>
            <a:r>
              <a:rPr lang="en-US" sz="1400" dirty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from titles inner join sales on </a:t>
            </a:r>
            <a:r>
              <a:rPr lang="en-US" sz="1400" dirty="0" err="1"/>
              <a:t>sales.title_id</a:t>
            </a:r>
            <a:r>
              <a:rPr lang="en-US" sz="1400" dirty="0"/>
              <a:t> = </a:t>
            </a:r>
            <a:r>
              <a:rPr lang="en-US" sz="1400" dirty="0" err="1"/>
              <a:t>titles.title_id</a:t>
            </a:r>
            <a:r>
              <a:rPr lang="en-US" sz="1400" dirty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group by </a:t>
            </a:r>
            <a:r>
              <a:rPr lang="en-US" sz="1400" dirty="0" err="1"/>
              <a:t>titles.title_id</a:t>
            </a:r>
            <a:r>
              <a:rPr lang="en-US" sz="1400" dirty="0"/>
              <a:t> 		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having sum(</a:t>
            </a:r>
            <a:r>
              <a:rPr lang="en-US" sz="1400" dirty="0" err="1"/>
              <a:t>qty</a:t>
            </a:r>
            <a:r>
              <a:rPr lang="en-US" sz="1400" dirty="0"/>
              <a:t>*price) &gt; 500) then price * 1.1				      else price * .95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end as </a:t>
            </a:r>
            <a:r>
              <a:rPr lang="en-US" sz="1400" dirty="0" err="1"/>
              <a:t>newPrice</a:t>
            </a:r>
            <a:endParaRPr lang="en-US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from titles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order by price </a:t>
            </a:r>
            <a:r>
              <a:rPr lang="en-US" sz="1400" dirty="0" err="1"/>
              <a:t>desc</a:t>
            </a:r>
            <a:r>
              <a:rPr lang="en-US" sz="1400" dirty="0"/>
              <a:t>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202" y="4116174"/>
            <a:ext cx="6981699" cy="2564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01" y="576180"/>
            <a:ext cx="6981699" cy="2266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201" y="2842355"/>
            <a:ext cx="6981699" cy="11603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73" y="5486398"/>
            <a:ext cx="1960227" cy="19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7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319" y="579512"/>
            <a:ext cx="4649783" cy="471866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err="1"/>
              <a:t>Nosql</a:t>
            </a:r>
            <a:r>
              <a:rPr lang="en-US" sz="1800" b="1" dirty="0"/>
              <a:t>(Neo4j)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4500" y="3523568"/>
            <a:ext cx="4646602" cy="47186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err="1"/>
              <a:t>Sql</a:t>
            </a:r>
            <a:r>
              <a:rPr lang="en-US" sz="1800" b="1" dirty="0"/>
              <a:t>(</a:t>
            </a:r>
            <a:r>
              <a:rPr lang="en-US" sz="1800" b="1" dirty="0" err="1"/>
              <a:t>mysql</a:t>
            </a:r>
            <a:r>
              <a:rPr lang="en-US" sz="1800" b="1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8074" y="3861902"/>
            <a:ext cx="7242737" cy="27724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select * , case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when </a:t>
            </a:r>
            <a:r>
              <a:rPr lang="en-US" sz="1400" dirty="0" err="1"/>
              <a:t>SaleAmount</a:t>
            </a:r>
            <a:r>
              <a:rPr lang="en-US" sz="1400" dirty="0"/>
              <a:t> &lt; 200  then 0		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when </a:t>
            </a:r>
            <a:r>
              <a:rPr lang="en-US" sz="1400" dirty="0" err="1"/>
              <a:t>SaleAmount</a:t>
            </a:r>
            <a:r>
              <a:rPr lang="en-US" sz="1400" dirty="0"/>
              <a:t> &lt; 500  then 0 + (</a:t>
            </a:r>
            <a:r>
              <a:rPr lang="en-US" sz="1400" dirty="0" err="1"/>
              <a:t>SaleAmount</a:t>
            </a:r>
            <a:r>
              <a:rPr lang="en-US" sz="1400" dirty="0"/>
              <a:t> - 200)  * .05		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when </a:t>
            </a:r>
            <a:r>
              <a:rPr lang="en-US" sz="1400" dirty="0" err="1"/>
              <a:t>SaleAmount</a:t>
            </a:r>
            <a:r>
              <a:rPr lang="en-US" sz="1400" dirty="0"/>
              <a:t> &lt; 800  then 0 + 15 + (</a:t>
            </a:r>
            <a:r>
              <a:rPr lang="en-US" sz="1400" dirty="0" err="1"/>
              <a:t>SaleAmount</a:t>
            </a:r>
            <a:r>
              <a:rPr lang="en-US" sz="1400" dirty="0"/>
              <a:t> - 500)  * .10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when </a:t>
            </a:r>
            <a:r>
              <a:rPr lang="en-US" sz="1400" dirty="0" err="1"/>
              <a:t>SaleAmount</a:t>
            </a:r>
            <a:r>
              <a:rPr lang="en-US" sz="1400" dirty="0"/>
              <a:t> &lt; 1000 then 0 + 15 + 30 + (</a:t>
            </a:r>
            <a:r>
              <a:rPr lang="en-US" sz="1400" dirty="0" err="1"/>
              <a:t>SaleAmount</a:t>
            </a:r>
            <a:r>
              <a:rPr lang="en-US" sz="1400" dirty="0"/>
              <a:t> - 800)  * .15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else 0 + 15 + 30 + 30 + (</a:t>
            </a:r>
            <a:r>
              <a:rPr lang="en-US" sz="1400" dirty="0" err="1"/>
              <a:t>SaleAmount</a:t>
            </a:r>
            <a:r>
              <a:rPr lang="en-US" sz="1400" dirty="0"/>
              <a:t> - 1000) * .20   	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end as Tax 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from (select </a:t>
            </a:r>
            <a:r>
              <a:rPr lang="en-US" sz="1400" dirty="0" err="1"/>
              <a:t>titles.title_id</a:t>
            </a:r>
            <a:r>
              <a:rPr lang="en-US" sz="1400" dirty="0"/>
              <a:t> , title , sum(</a:t>
            </a:r>
            <a:r>
              <a:rPr lang="en-US" sz="1400" dirty="0" err="1"/>
              <a:t>qty</a:t>
            </a:r>
            <a:r>
              <a:rPr lang="en-US" sz="1400" dirty="0"/>
              <a:t>*price) as </a:t>
            </a:r>
            <a:r>
              <a:rPr lang="en-US" sz="1400" dirty="0" err="1"/>
              <a:t>SaleAmount</a:t>
            </a:r>
            <a:r>
              <a:rPr lang="en-US" sz="1400" dirty="0"/>
              <a:t> from sales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inner join titles on </a:t>
            </a:r>
            <a:r>
              <a:rPr lang="en-US" sz="1400" dirty="0" err="1"/>
              <a:t>titles.title_id</a:t>
            </a:r>
            <a:r>
              <a:rPr lang="en-US" sz="1400" dirty="0"/>
              <a:t> = </a:t>
            </a:r>
            <a:r>
              <a:rPr lang="en-US" sz="1400" dirty="0" err="1"/>
              <a:t>sales.title_id</a:t>
            </a:r>
            <a:r>
              <a:rPr lang="en-US" sz="1400" dirty="0"/>
              <a:t> 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group by </a:t>
            </a:r>
            <a:r>
              <a:rPr lang="en-US" sz="1400" dirty="0" err="1"/>
              <a:t>titles.title_id</a:t>
            </a:r>
            <a:r>
              <a:rPr lang="en-US" sz="1400" dirty="0"/>
              <a:t> , title) as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order by Tax </a:t>
            </a:r>
            <a:r>
              <a:rPr lang="en-US" sz="1400" dirty="0" err="1"/>
              <a:t>Desc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5161" y="83633"/>
            <a:ext cx="9826580" cy="47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Q3. TAX calculation for each book based on total sale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 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58074" y="1051378"/>
            <a:ext cx="6508641" cy="2575794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match (</a:t>
            </a:r>
            <a:r>
              <a:rPr lang="en-US" sz="1400" dirty="0" err="1"/>
              <a:t>s:Store</a:t>
            </a:r>
            <a:r>
              <a:rPr lang="en-US" sz="1400" dirty="0"/>
              <a:t>)-[</a:t>
            </a:r>
            <a:r>
              <a:rPr lang="en-US" sz="1400" dirty="0" err="1"/>
              <a:t>a:SALES</a:t>
            </a:r>
            <a:r>
              <a:rPr lang="en-US" sz="1400" dirty="0"/>
              <a:t>]-(</a:t>
            </a:r>
            <a:r>
              <a:rPr lang="en-US" sz="1400" dirty="0" err="1"/>
              <a:t>t:Title</a:t>
            </a:r>
            <a:r>
              <a:rPr lang="en-US" sz="1400" dirty="0"/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return </a:t>
            </a:r>
            <a:r>
              <a:rPr lang="en-US" sz="1400" dirty="0" err="1"/>
              <a:t>t.titleId</a:t>
            </a:r>
            <a:r>
              <a:rPr lang="en-US" sz="1400" dirty="0"/>
              <a:t>, </a:t>
            </a:r>
            <a:r>
              <a:rPr lang="en-US" sz="1400" dirty="0" err="1"/>
              <a:t>t.title</a:t>
            </a:r>
            <a:r>
              <a:rPr lang="en-US" sz="1400" dirty="0"/>
              <a:t>, </a:t>
            </a:r>
            <a:r>
              <a:rPr lang="en-US" sz="1400" dirty="0" err="1"/>
              <a:t>t.price</a:t>
            </a:r>
            <a:r>
              <a:rPr lang="en-US" sz="1400" dirty="0"/>
              <a:t>,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case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when sum(</a:t>
            </a:r>
            <a:r>
              <a:rPr lang="en-US" sz="1400" dirty="0" err="1"/>
              <a:t>a.qty</a:t>
            </a:r>
            <a:r>
              <a:rPr lang="en-US" sz="1400" dirty="0"/>
              <a:t>*</a:t>
            </a:r>
            <a:r>
              <a:rPr lang="en-US" sz="1400" dirty="0" err="1"/>
              <a:t>t.price</a:t>
            </a:r>
            <a:r>
              <a:rPr lang="en-US" sz="1400" dirty="0"/>
              <a:t>) &lt; 200  then 0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when sum(</a:t>
            </a:r>
            <a:r>
              <a:rPr lang="en-US" sz="1400" dirty="0" err="1"/>
              <a:t>a.qty</a:t>
            </a:r>
            <a:r>
              <a:rPr lang="en-US" sz="1400" dirty="0"/>
              <a:t>*</a:t>
            </a:r>
            <a:r>
              <a:rPr lang="en-US" sz="1400" dirty="0" err="1"/>
              <a:t>t.price</a:t>
            </a:r>
            <a:r>
              <a:rPr lang="en-US" sz="1400" dirty="0"/>
              <a:t>) &lt; 500  then 0 + (sum(</a:t>
            </a:r>
            <a:r>
              <a:rPr lang="en-US" sz="1400" dirty="0" err="1"/>
              <a:t>a.qty</a:t>
            </a:r>
            <a:r>
              <a:rPr lang="en-US" sz="1400" dirty="0"/>
              <a:t>*</a:t>
            </a:r>
            <a:r>
              <a:rPr lang="en-US" sz="1400" dirty="0" err="1"/>
              <a:t>t.price</a:t>
            </a:r>
            <a:r>
              <a:rPr lang="en-US" sz="1400" dirty="0"/>
              <a:t>) - 200) * .05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when sum(</a:t>
            </a:r>
            <a:r>
              <a:rPr lang="en-US" sz="1400" dirty="0" err="1"/>
              <a:t>a.qty</a:t>
            </a:r>
            <a:r>
              <a:rPr lang="en-US" sz="1400" dirty="0"/>
              <a:t>*</a:t>
            </a:r>
            <a:r>
              <a:rPr lang="en-US" sz="1400" dirty="0" err="1"/>
              <a:t>t.price</a:t>
            </a:r>
            <a:r>
              <a:rPr lang="en-US" sz="1400" dirty="0"/>
              <a:t>) &lt; 800  then 0 + 15 + (sum(</a:t>
            </a:r>
            <a:r>
              <a:rPr lang="en-US" sz="1400" dirty="0" err="1"/>
              <a:t>a.qty</a:t>
            </a:r>
            <a:r>
              <a:rPr lang="en-US" sz="1400" dirty="0"/>
              <a:t>*</a:t>
            </a:r>
            <a:r>
              <a:rPr lang="en-US" sz="1400" dirty="0" err="1"/>
              <a:t>t.price</a:t>
            </a:r>
            <a:r>
              <a:rPr lang="en-US" sz="1400" dirty="0"/>
              <a:t>) - 500)  * .10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when sum(</a:t>
            </a:r>
            <a:r>
              <a:rPr lang="en-US" sz="1400" dirty="0" err="1"/>
              <a:t>a.qty</a:t>
            </a:r>
            <a:r>
              <a:rPr lang="en-US" sz="1400" dirty="0"/>
              <a:t>*</a:t>
            </a:r>
            <a:r>
              <a:rPr lang="en-US" sz="1400" dirty="0" err="1"/>
              <a:t>t.price</a:t>
            </a:r>
            <a:r>
              <a:rPr lang="en-US" sz="1400" dirty="0"/>
              <a:t>) &lt; 1000 then 0 + 15 + 30 + (sum(</a:t>
            </a:r>
            <a:r>
              <a:rPr lang="en-US" sz="1400" dirty="0" err="1"/>
              <a:t>a.qty</a:t>
            </a:r>
            <a:r>
              <a:rPr lang="en-US" sz="1400" dirty="0"/>
              <a:t>*</a:t>
            </a:r>
            <a:r>
              <a:rPr lang="en-US" sz="1400" dirty="0" err="1"/>
              <a:t>t.price</a:t>
            </a:r>
            <a:r>
              <a:rPr lang="en-US" sz="1400" dirty="0"/>
              <a:t>) - 800)  * .15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else 0 + 15 + 30 + 30 + (sum(</a:t>
            </a:r>
            <a:r>
              <a:rPr lang="en-US" sz="1400" dirty="0" err="1"/>
              <a:t>a.qty</a:t>
            </a:r>
            <a:r>
              <a:rPr lang="en-US" sz="1400" dirty="0"/>
              <a:t>*</a:t>
            </a:r>
            <a:r>
              <a:rPr lang="en-US" sz="1400" dirty="0" err="1"/>
              <a:t>t.price</a:t>
            </a:r>
            <a:r>
              <a:rPr lang="en-US" sz="1400" dirty="0"/>
              <a:t>) - 1000) * .20  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END AS Tax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/>
              <a:t>order by Tax </a:t>
            </a:r>
            <a:r>
              <a:rPr lang="en-US" sz="1400" dirty="0" err="1"/>
              <a:t>Desc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54" y="605978"/>
            <a:ext cx="4952607" cy="2401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55" y="3007145"/>
            <a:ext cx="4952607" cy="867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653" y="4000760"/>
            <a:ext cx="4952607" cy="26750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73" y="5486398"/>
            <a:ext cx="1960227" cy="19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44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434</TotalTime>
  <Words>953</Words>
  <Application>Microsoft Office PowerPoint</Application>
  <PresentationFormat>Widescreen</PresentationFormat>
  <Paragraphs>155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Data Management for Data Science Homework 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MOSES</cp:lastModifiedBy>
  <cp:revision>35</cp:revision>
  <dcterms:created xsi:type="dcterms:W3CDTF">2020-05-24T12:55:04Z</dcterms:created>
  <dcterms:modified xsi:type="dcterms:W3CDTF">2020-05-26T17:14:49Z</dcterms:modified>
</cp:coreProperties>
</file>