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7" r:id="rId4"/>
    <p:sldId id="259" r:id="rId5"/>
    <p:sldId id="257" r:id="rId6"/>
    <p:sldId id="260" r:id="rId7"/>
    <p:sldId id="268"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8869" autoAdjust="0"/>
  </p:normalViewPr>
  <p:slideViewPr>
    <p:cSldViewPr snapToGrid="0">
      <p:cViewPr varScale="1">
        <p:scale>
          <a:sx n="74" d="100"/>
          <a:sy n="74" d="100"/>
        </p:scale>
        <p:origin x="57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2691684" y="1122363"/>
            <a:ext cx="8603087" cy="2387600"/>
          </a:xfrm>
        </p:spPr>
        <p:txBody>
          <a:bodyPr>
            <a:normAutofit/>
          </a:bodyPr>
          <a:lstStyle/>
          <a:p>
            <a:r>
              <a:rPr lang="en-US" dirty="0"/>
              <a:t>Data Management for Data Science</a:t>
            </a:r>
            <a:br>
              <a:rPr lang="en-US" dirty="0"/>
            </a:br>
            <a:r>
              <a:rPr lang="en-US" sz="1100" dirty="0"/>
              <a:t>Homework 3</a:t>
            </a:r>
            <a:r>
              <a:rPr lang="en-US" dirty="0"/>
              <a:t/>
            </a:r>
            <a:br>
              <a:rPr lang="en-US" dirty="0"/>
            </a:br>
            <a:endParaRPr lang="en-US" dirty="0"/>
          </a:p>
        </p:txBody>
      </p:sp>
      <p:sp>
        <p:nvSpPr>
          <p:cNvPr id="6" name="Subtitle 2"/>
          <p:cNvSpPr>
            <a:spLocks noGrp="1"/>
          </p:cNvSpPr>
          <p:nvPr>
            <p:ph type="subTitle" idx="1"/>
          </p:nvPr>
        </p:nvSpPr>
        <p:spPr>
          <a:xfrm>
            <a:off x="2691684" y="3808099"/>
            <a:ext cx="5227198" cy="2264227"/>
          </a:xfrm>
        </p:spPr>
        <p:txBody>
          <a:bodyPr>
            <a:normAutofit/>
          </a:bodyPr>
          <a:lstStyle/>
          <a:p>
            <a:r>
              <a:rPr lang="en-US" sz="1200" dirty="0">
                <a:cs typeface="Times New Roman" panose="02020603050405020304" pitchFamily="18" charset="0"/>
              </a:rPr>
              <a:t>Teachers: 	Prof. </a:t>
            </a:r>
            <a:r>
              <a:rPr lang="en-US" sz="1200" dirty="0" err="1"/>
              <a:t>Lembo</a:t>
            </a:r>
            <a:r>
              <a:rPr lang="en-US" sz="1200" dirty="0"/>
              <a:t> Domenico </a:t>
            </a:r>
          </a:p>
          <a:p>
            <a:r>
              <a:rPr lang="en-US" sz="1200" dirty="0">
                <a:cs typeface="Times New Roman" panose="02020603050405020304" pitchFamily="18" charset="0"/>
              </a:rPr>
              <a:t>                 	Prof. </a:t>
            </a:r>
            <a:r>
              <a:rPr lang="en-US" sz="1200" dirty="0" err="1"/>
              <a:t>Rosati</a:t>
            </a:r>
            <a:r>
              <a:rPr lang="en-US" sz="1200" dirty="0"/>
              <a:t> Riccardo</a:t>
            </a:r>
          </a:p>
          <a:p>
            <a:endParaRPr lang="en-US" sz="1200" dirty="0">
              <a:cs typeface="Times New Roman" panose="02020603050405020304" pitchFamily="18" charset="0"/>
            </a:endParaRPr>
          </a:p>
          <a:p>
            <a:r>
              <a:rPr lang="en-US" sz="1200" dirty="0">
                <a:cs typeface="Times New Roman" panose="02020603050405020304" pitchFamily="18" charset="0"/>
              </a:rPr>
              <a:t>Providers: 	</a:t>
            </a:r>
            <a:r>
              <a:rPr lang="en-US" sz="1200" dirty="0" err="1">
                <a:cs typeface="Times New Roman" panose="02020603050405020304" pitchFamily="18" charset="0"/>
              </a:rPr>
              <a:t>MousaAlreza</a:t>
            </a:r>
            <a:r>
              <a:rPr lang="en-US" sz="1200" dirty="0">
                <a:cs typeface="Times New Roman" panose="02020603050405020304" pitchFamily="18" charset="0"/>
              </a:rPr>
              <a:t> </a:t>
            </a:r>
            <a:r>
              <a:rPr lang="en-US" sz="1200" dirty="0" err="1">
                <a:cs typeface="Times New Roman" panose="02020603050405020304" pitchFamily="18" charset="0"/>
              </a:rPr>
              <a:t>dastmard</a:t>
            </a:r>
            <a:r>
              <a:rPr lang="en-US" sz="1200" dirty="0">
                <a:cs typeface="Times New Roman" panose="02020603050405020304" pitchFamily="18" charset="0"/>
              </a:rPr>
              <a:t> 1852433</a:t>
            </a:r>
          </a:p>
          <a:p>
            <a:r>
              <a:rPr lang="en-US" sz="1200" dirty="0" smtClean="0">
                <a:cs typeface="Times New Roman" panose="02020603050405020304" pitchFamily="18" charset="0"/>
              </a:rPr>
              <a:t>	</a:t>
            </a:r>
            <a:r>
              <a:rPr lang="en-US" sz="1200" dirty="0" err="1" smtClean="0">
                <a:cs typeface="Times New Roman" panose="02020603050405020304" pitchFamily="18" charset="0"/>
              </a:rPr>
              <a:t>Melika</a:t>
            </a:r>
            <a:r>
              <a:rPr lang="en-US" sz="1200" dirty="0" smtClean="0">
                <a:cs typeface="Times New Roman" panose="02020603050405020304" pitchFamily="18" charset="0"/>
              </a:rPr>
              <a:t> </a:t>
            </a:r>
            <a:r>
              <a:rPr lang="en-US" sz="1200" dirty="0">
                <a:cs typeface="Times New Roman" panose="02020603050405020304" pitchFamily="18" charset="0"/>
              </a:rPr>
              <a:t>Sadat </a:t>
            </a:r>
            <a:r>
              <a:rPr lang="en-US" sz="1200" dirty="0" err="1">
                <a:cs typeface="Times New Roman" panose="02020603050405020304" pitchFamily="18" charset="0"/>
              </a:rPr>
              <a:t>Parpinchi</a:t>
            </a:r>
            <a:r>
              <a:rPr lang="en-US" sz="1200" dirty="0">
                <a:cs typeface="Times New Roman" panose="02020603050405020304" pitchFamily="18" charset="0"/>
              </a:rPr>
              <a:t> 1880156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161398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91319" y="579512"/>
            <a:ext cx="4649783" cy="471866"/>
          </a:xfrm>
        </p:spPr>
        <p:txBody>
          <a:bodyPr>
            <a:noAutofit/>
          </a:bodyPr>
          <a:lstStyle/>
          <a:p>
            <a:pPr algn="ctr"/>
            <a:r>
              <a:rPr lang="en-US" sz="1800" b="1" dirty="0" err="1" smtClean="0"/>
              <a:t>Nosql</a:t>
            </a:r>
            <a:r>
              <a:rPr lang="en-US" sz="1800" b="1" dirty="0" smtClean="0"/>
              <a:t>(Neo4j)</a:t>
            </a:r>
            <a:endParaRPr lang="en-US" sz="1800" b="1" dirty="0"/>
          </a:p>
        </p:txBody>
      </p:sp>
      <p:sp>
        <p:nvSpPr>
          <p:cNvPr id="5" name="Text Placeholder 4"/>
          <p:cNvSpPr>
            <a:spLocks noGrp="1"/>
          </p:cNvSpPr>
          <p:nvPr>
            <p:ph type="body" sz="quarter" idx="3"/>
          </p:nvPr>
        </p:nvSpPr>
        <p:spPr>
          <a:xfrm>
            <a:off x="1194500" y="3523568"/>
            <a:ext cx="4646602" cy="471865"/>
          </a:xfrm>
        </p:spPr>
        <p:txBody>
          <a:bodyPr>
            <a:normAutofit/>
          </a:bodyPr>
          <a:lstStyle/>
          <a:p>
            <a:pPr algn="ctr"/>
            <a:r>
              <a:rPr lang="en-US" sz="1800" b="1" dirty="0" err="1" smtClean="0"/>
              <a:t>Sql</a:t>
            </a:r>
            <a:r>
              <a:rPr lang="en-US" sz="1800" b="1" dirty="0" smtClean="0"/>
              <a:t>(</a:t>
            </a:r>
            <a:r>
              <a:rPr lang="en-US" sz="1800" b="1" dirty="0" err="1" smtClean="0"/>
              <a:t>mysql</a:t>
            </a:r>
            <a:r>
              <a:rPr lang="en-US" sz="1800" b="1" dirty="0" smtClean="0"/>
              <a:t>)</a:t>
            </a:r>
            <a:endParaRPr lang="en-US" sz="1800" b="1" dirty="0"/>
          </a:p>
        </p:txBody>
      </p:sp>
      <p:sp>
        <p:nvSpPr>
          <p:cNvPr id="6" name="Content Placeholder 5"/>
          <p:cNvSpPr>
            <a:spLocks noGrp="1"/>
          </p:cNvSpPr>
          <p:nvPr>
            <p:ph sz="quarter" idx="4"/>
          </p:nvPr>
        </p:nvSpPr>
        <p:spPr>
          <a:xfrm>
            <a:off x="858074" y="3861902"/>
            <a:ext cx="7242737" cy="2772414"/>
          </a:xfrm>
        </p:spPr>
        <p:txBody>
          <a:bodyPr>
            <a:noAutofit/>
          </a:bodyPr>
          <a:lstStyle/>
          <a:p>
            <a:pPr marL="0" indent="0">
              <a:spcBef>
                <a:spcPts val="0"/>
              </a:spcBef>
              <a:buNone/>
            </a:pPr>
            <a:r>
              <a:rPr lang="en-US" sz="1400" dirty="0"/>
              <a:t>select * </a:t>
            </a:r>
            <a:r>
              <a:rPr lang="en-US" sz="1400" dirty="0" smtClean="0"/>
              <a:t>, case </a:t>
            </a:r>
          </a:p>
          <a:p>
            <a:pPr marL="0" indent="0">
              <a:spcBef>
                <a:spcPts val="0"/>
              </a:spcBef>
              <a:buNone/>
            </a:pPr>
            <a:r>
              <a:rPr lang="en-US" sz="1400" dirty="0" smtClean="0"/>
              <a:t>when </a:t>
            </a:r>
            <a:r>
              <a:rPr lang="en-US" sz="1400" dirty="0" err="1"/>
              <a:t>SaleAmount</a:t>
            </a:r>
            <a:r>
              <a:rPr lang="en-US" sz="1400" dirty="0"/>
              <a:t> &lt; 200  then 0			  </a:t>
            </a:r>
            <a:endParaRPr lang="en-US" sz="1400" dirty="0" smtClean="0"/>
          </a:p>
          <a:p>
            <a:pPr marL="0" indent="0">
              <a:spcBef>
                <a:spcPts val="0"/>
              </a:spcBef>
              <a:buNone/>
            </a:pPr>
            <a:r>
              <a:rPr lang="en-US" sz="1400" dirty="0" smtClean="0"/>
              <a:t>when </a:t>
            </a:r>
            <a:r>
              <a:rPr lang="en-US" sz="1400" dirty="0" err="1"/>
              <a:t>SaleAmount</a:t>
            </a:r>
            <a:r>
              <a:rPr lang="en-US" sz="1400" dirty="0"/>
              <a:t> &lt; 500  then 0 </a:t>
            </a:r>
            <a:r>
              <a:rPr lang="en-US" sz="1400" dirty="0" smtClean="0"/>
              <a:t>+ (</a:t>
            </a:r>
            <a:r>
              <a:rPr lang="en-US" sz="1400" dirty="0" err="1"/>
              <a:t>SaleAmount</a:t>
            </a:r>
            <a:r>
              <a:rPr lang="en-US" sz="1400" dirty="0"/>
              <a:t> - 200)  * .05			  </a:t>
            </a:r>
            <a:endParaRPr lang="en-US" sz="1400" dirty="0" smtClean="0"/>
          </a:p>
          <a:p>
            <a:pPr marL="0" indent="0">
              <a:spcBef>
                <a:spcPts val="0"/>
              </a:spcBef>
              <a:buNone/>
            </a:pPr>
            <a:r>
              <a:rPr lang="en-US" sz="1400" dirty="0" smtClean="0"/>
              <a:t>when </a:t>
            </a:r>
            <a:r>
              <a:rPr lang="en-US" sz="1400" dirty="0" err="1"/>
              <a:t>SaleAmount</a:t>
            </a:r>
            <a:r>
              <a:rPr lang="en-US" sz="1400" dirty="0"/>
              <a:t> &lt; 800  then 0 + 15 </a:t>
            </a:r>
            <a:r>
              <a:rPr lang="en-US" sz="1400" dirty="0" smtClean="0"/>
              <a:t>+ (</a:t>
            </a:r>
            <a:r>
              <a:rPr lang="en-US" sz="1400" dirty="0" err="1"/>
              <a:t>SaleAmount</a:t>
            </a:r>
            <a:r>
              <a:rPr lang="en-US" sz="1400" dirty="0"/>
              <a:t> - 500)  * .10		</a:t>
            </a:r>
            <a:endParaRPr lang="en-US" sz="1400" dirty="0" smtClean="0"/>
          </a:p>
          <a:p>
            <a:pPr marL="0" indent="0">
              <a:spcBef>
                <a:spcPts val="0"/>
              </a:spcBef>
              <a:buNone/>
            </a:pPr>
            <a:r>
              <a:rPr lang="en-US" sz="1400" dirty="0" smtClean="0"/>
              <a:t>when </a:t>
            </a:r>
            <a:r>
              <a:rPr lang="en-US" sz="1400" dirty="0" err="1"/>
              <a:t>SaleAmount</a:t>
            </a:r>
            <a:r>
              <a:rPr lang="en-US" sz="1400" dirty="0"/>
              <a:t> &lt; 1000 then 0 + 15 + 30 </a:t>
            </a:r>
            <a:r>
              <a:rPr lang="en-US" sz="1400" dirty="0" smtClean="0"/>
              <a:t>+ (</a:t>
            </a:r>
            <a:r>
              <a:rPr lang="en-US" sz="1400" dirty="0" err="1"/>
              <a:t>SaleAmount</a:t>
            </a:r>
            <a:r>
              <a:rPr lang="en-US" sz="1400" dirty="0"/>
              <a:t> - 800)  * .15		</a:t>
            </a:r>
            <a:endParaRPr lang="en-US" sz="1400" dirty="0" smtClean="0"/>
          </a:p>
          <a:p>
            <a:pPr marL="0" indent="0">
              <a:spcBef>
                <a:spcPts val="0"/>
              </a:spcBef>
              <a:buNone/>
            </a:pPr>
            <a:r>
              <a:rPr lang="en-US" sz="1400" dirty="0" smtClean="0"/>
              <a:t>else </a:t>
            </a:r>
            <a:r>
              <a:rPr lang="en-US" sz="1400" dirty="0"/>
              <a:t>0 + 15 + 30 + 30 + (</a:t>
            </a:r>
            <a:r>
              <a:rPr lang="en-US" sz="1400" dirty="0" err="1"/>
              <a:t>SaleAmount</a:t>
            </a:r>
            <a:r>
              <a:rPr lang="en-US" sz="1400" dirty="0"/>
              <a:t> - 1000) * .20   		 </a:t>
            </a:r>
            <a:endParaRPr lang="en-US" sz="1400" dirty="0" smtClean="0"/>
          </a:p>
          <a:p>
            <a:pPr marL="0" indent="0">
              <a:spcBef>
                <a:spcPts val="0"/>
              </a:spcBef>
              <a:buNone/>
            </a:pPr>
            <a:r>
              <a:rPr lang="en-US" sz="1400" dirty="0" smtClean="0"/>
              <a:t>end </a:t>
            </a:r>
            <a:r>
              <a:rPr lang="en-US" sz="1400" dirty="0"/>
              <a:t>as Tax 	 </a:t>
            </a:r>
            <a:endParaRPr lang="en-US" sz="1400" dirty="0" smtClean="0"/>
          </a:p>
          <a:p>
            <a:pPr marL="0" indent="0">
              <a:spcBef>
                <a:spcPts val="0"/>
              </a:spcBef>
              <a:buNone/>
            </a:pPr>
            <a:r>
              <a:rPr lang="en-US" sz="1400" dirty="0" smtClean="0"/>
              <a:t>from (</a:t>
            </a:r>
            <a:r>
              <a:rPr lang="en-US" sz="1400" dirty="0"/>
              <a:t>select </a:t>
            </a:r>
            <a:r>
              <a:rPr lang="en-US" sz="1400" dirty="0" err="1"/>
              <a:t>titles.title_id</a:t>
            </a:r>
            <a:r>
              <a:rPr lang="en-US" sz="1400" dirty="0"/>
              <a:t> , title , sum(</a:t>
            </a:r>
            <a:r>
              <a:rPr lang="en-US" sz="1400" dirty="0" err="1"/>
              <a:t>qty</a:t>
            </a:r>
            <a:r>
              <a:rPr lang="en-US" sz="1400" dirty="0"/>
              <a:t>*price) as </a:t>
            </a:r>
            <a:r>
              <a:rPr lang="en-US" sz="1400" dirty="0" err="1" smtClean="0"/>
              <a:t>SaleAmount</a:t>
            </a:r>
            <a:r>
              <a:rPr lang="en-US" sz="1400" dirty="0" smtClean="0"/>
              <a:t> from sales</a:t>
            </a:r>
          </a:p>
          <a:p>
            <a:pPr marL="0" indent="0">
              <a:spcBef>
                <a:spcPts val="0"/>
              </a:spcBef>
              <a:buNone/>
            </a:pPr>
            <a:r>
              <a:rPr lang="en-US" sz="1400" dirty="0" smtClean="0"/>
              <a:t> </a:t>
            </a:r>
            <a:r>
              <a:rPr lang="en-US" sz="1400" dirty="0"/>
              <a:t>inner join titles on </a:t>
            </a:r>
            <a:r>
              <a:rPr lang="en-US" sz="1400" dirty="0" err="1"/>
              <a:t>titles.title_id</a:t>
            </a:r>
            <a:r>
              <a:rPr lang="en-US" sz="1400" dirty="0"/>
              <a:t> = </a:t>
            </a:r>
            <a:r>
              <a:rPr lang="en-US" sz="1400" dirty="0" err="1"/>
              <a:t>sales.title_id</a:t>
            </a:r>
            <a:r>
              <a:rPr lang="en-US" sz="1400" dirty="0"/>
              <a:t> 		</a:t>
            </a:r>
            <a:endParaRPr lang="en-US" sz="1400" dirty="0" smtClean="0"/>
          </a:p>
          <a:p>
            <a:pPr marL="0" indent="0">
              <a:spcBef>
                <a:spcPts val="0"/>
              </a:spcBef>
              <a:buNone/>
            </a:pPr>
            <a:r>
              <a:rPr lang="en-US" sz="1400" dirty="0" smtClean="0"/>
              <a:t>group </a:t>
            </a:r>
            <a:r>
              <a:rPr lang="en-US" sz="1400" dirty="0"/>
              <a:t>by </a:t>
            </a:r>
            <a:r>
              <a:rPr lang="en-US" sz="1400" dirty="0" err="1"/>
              <a:t>titles.title_id</a:t>
            </a:r>
            <a:r>
              <a:rPr lang="en-US" sz="1400" dirty="0"/>
              <a:t> , title) as </a:t>
            </a:r>
            <a:r>
              <a:rPr lang="en-US" sz="1400" dirty="0" smtClean="0"/>
              <a:t>d</a:t>
            </a:r>
          </a:p>
          <a:p>
            <a:pPr marL="0" indent="0">
              <a:spcBef>
                <a:spcPts val="0"/>
              </a:spcBef>
              <a:buNone/>
            </a:pPr>
            <a:r>
              <a:rPr lang="en-US" sz="1400" dirty="0"/>
              <a:t>order by Tax </a:t>
            </a:r>
            <a:r>
              <a:rPr lang="en-US" sz="1400" dirty="0" err="1"/>
              <a:t>Desc</a:t>
            </a:r>
            <a:endParaRPr lang="en-US" sz="1400" dirty="0"/>
          </a:p>
          <a:p>
            <a:pPr marL="0" indent="0">
              <a:spcBef>
                <a:spcPts val="0"/>
              </a:spcBef>
              <a:buNone/>
            </a:pPr>
            <a:r>
              <a:rPr lang="en-US" sz="1400" dirty="0" smtClean="0"/>
              <a:t> </a:t>
            </a:r>
            <a:r>
              <a:rPr lang="en-US" sz="1400" dirty="0"/>
              <a:t>;</a:t>
            </a:r>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smtClean="0"/>
              <a:t>Q3. </a:t>
            </a:r>
            <a:r>
              <a:rPr lang="en-US" sz="2400" b="1" dirty="0"/>
              <a:t>TAX calculation for each book based on total sale</a:t>
            </a:r>
          </a:p>
        </p:txBody>
      </p:sp>
      <p:sp>
        <p:nvSpPr>
          <p:cNvPr id="8"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Limit 3</a:t>
            </a:r>
            <a:r>
              <a:rPr kumimoji="0" lang="en-US" altLang="en-US" sz="11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Content Placeholder 8"/>
          <p:cNvSpPr>
            <a:spLocks noGrp="1"/>
          </p:cNvSpPr>
          <p:nvPr>
            <p:ph sz="half" idx="2"/>
          </p:nvPr>
        </p:nvSpPr>
        <p:spPr>
          <a:xfrm>
            <a:off x="858074" y="1051378"/>
            <a:ext cx="6508641" cy="2575794"/>
          </a:xfrm>
        </p:spPr>
        <p:txBody>
          <a:bodyPr>
            <a:noAutofit/>
          </a:bodyPr>
          <a:lstStyle/>
          <a:p>
            <a:pPr marL="0" indent="0">
              <a:lnSpc>
                <a:spcPct val="115000"/>
              </a:lnSpc>
              <a:spcBef>
                <a:spcPts val="0"/>
              </a:spcBef>
              <a:buNone/>
            </a:pPr>
            <a:r>
              <a:rPr lang="en-US" sz="1400" dirty="0"/>
              <a:t>match (</a:t>
            </a:r>
            <a:r>
              <a:rPr lang="en-US" sz="1400" dirty="0" err="1"/>
              <a:t>s:Store</a:t>
            </a:r>
            <a:r>
              <a:rPr lang="en-US" sz="1400" dirty="0"/>
              <a:t>)-[</a:t>
            </a:r>
            <a:r>
              <a:rPr lang="en-US" sz="1400" dirty="0" err="1"/>
              <a:t>a:SALES</a:t>
            </a:r>
            <a:r>
              <a:rPr lang="en-US" sz="1400" dirty="0"/>
              <a:t>]-(</a:t>
            </a:r>
            <a:r>
              <a:rPr lang="en-US" sz="1400" dirty="0" err="1"/>
              <a:t>t:Title</a:t>
            </a:r>
            <a:r>
              <a:rPr lang="en-US" sz="1400" dirty="0"/>
              <a:t>)</a:t>
            </a:r>
          </a:p>
          <a:p>
            <a:pPr marL="0" indent="0">
              <a:lnSpc>
                <a:spcPct val="115000"/>
              </a:lnSpc>
              <a:spcBef>
                <a:spcPts val="0"/>
              </a:spcBef>
              <a:buNone/>
            </a:pPr>
            <a:r>
              <a:rPr lang="en-US" sz="1400" dirty="0"/>
              <a:t>return </a:t>
            </a:r>
            <a:r>
              <a:rPr lang="en-US" sz="1400" dirty="0" err="1"/>
              <a:t>t.titleId</a:t>
            </a:r>
            <a:r>
              <a:rPr lang="en-US" sz="1400" dirty="0"/>
              <a:t>, </a:t>
            </a:r>
            <a:r>
              <a:rPr lang="en-US" sz="1400" dirty="0" err="1"/>
              <a:t>t.title</a:t>
            </a:r>
            <a:r>
              <a:rPr lang="en-US" sz="1400" dirty="0"/>
              <a:t>, </a:t>
            </a:r>
            <a:r>
              <a:rPr lang="en-US" sz="1400" dirty="0" err="1"/>
              <a:t>t.price</a:t>
            </a:r>
            <a:r>
              <a:rPr lang="en-US" sz="1400" dirty="0"/>
              <a:t>,</a:t>
            </a:r>
          </a:p>
          <a:p>
            <a:pPr marL="0" indent="0">
              <a:lnSpc>
                <a:spcPct val="115000"/>
              </a:lnSpc>
              <a:spcBef>
                <a:spcPts val="0"/>
              </a:spcBef>
              <a:buNone/>
            </a:pPr>
            <a:r>
              <a:rPr lang="en-US" sz="1400" dirty="0" smtClean="0"/>
              <a:t>case</a:t>
            </a:r>
          </a:p>
          <a:p>
            <a:pPr marL="0" indent="0">
              <a:lnSpc>
                <a:spcPct val="115000"/>
              </a:lnSpc>
              <a:spcBef>
                <a:spcPts val="0"/>
              </a:spcBef>
              <a:buNone/>
            </a:pPr>
            <a:r>
              <a:rPr lang="en-US" sz="1400" dirty="0" smtClean="0"/>
              <a:t>when </a:t>
            </a:r>
            <a:r>
              <a:rPr lang="en-US" sz="1400" dirty="0"/>
              <a:t>sum(</a:t>
            </a:r>
            <a:r>
              <a:rPr lang="en-US" sz="1400" dirty="0" err="1"/>
              <a:t>a.qty</a:t>
            </a:r>
            <a:r>
              <a:rPr lang="en-US" sz="1400" dirty="0"/>
              <a:t>*</a:t>
            </a:r>
            <a:r>
              <a:rPr lang="en-US" sz="1400" dirty="0" err="1"/>
              <a:t>t.price</a:t>
            </a:r>
            <a:r>
              <a:rPr lang="en-US" sz="1400" dirty="0"/>
              <a:t>) &lt; 200  then 0</a:t>
            </a:r>
          </a:p>
          <a:p>
            <a:pPr marL="0" indent="0">
              <a:lnSpc>
                <a:spcPct val="115000"/>
              </a:lnSpc>
              <a:spcBef>
                <a:spcPts val="0"/>
              </a:spcBef>
              <a:buNone/>
            </a:pPr>
            <a:r>
              <a:rPr lang="en-US" sz="1400" dirty="0"/>
              <a:t>when sum(</a:t>
            </a:r>
            <a:r>
              <a:rPr lang="en-US" sz="1400" dirty="0" err="1"/>
              <a:t>a.qty</a:t>
            </a:r>
            <a:r>
              <a:rPr lang="en-US" sz="1400" dirty="0"/>
              <a:t>*</a:t>
            </a:r>
            <a:r>
              <a:rPr lang="en-US" sz="1400" dirty="0" err="1"/>
              <a:t>t.price</a:t>
            </a:r>
            <a:r>
              <a:rPr lang="en-US" sz="1400" dirty="0"/>
              <a:t>) &lt; 500  then 0 + (sum(</a:t>
            </a:r>
            <a:r>
              <a:rPr lang="en-US" sz="1400" dirty="0" err="1"/>
              <a:t>a.qty</a:t>
            </a:r>
            <a:r>
              <a:rPr lang="en-US" sz="1400" dirty="0"/>
              <a:t>*</a:t>
            </a:r>
            <a:r>
              <a:rPr lang="en-US" sz="1400" dirty="0" err="1"/>
              <a:t>t.price</a:t>
            </a:r>
            <a:r>
              <a:rPr lang="en-US" sz="1400" dirty="0"/>
              <a:t>) - 200) * .05</a:t>
            </a:r>
          </a:p>
          <a:p>
            <a:pPr marL="0" indent="0">
              <a:lnSpc>
                <a:spcPct val="115000"/>
              </a:lnSpc>
              <a:spcBef>
                <a:spcPts val="0"/>
              </a:spcBef>
              <a:buNone/>
            </a:pPr>
            <a:r>
              <a:rPr lang="en-US" sz="1400" dirty="0"/>
              <a:t>when sum(</a:t>
            </a:r>
            <a:r>
              <a:rPr lang="en-US" sz="1400" dirty="0" err="1"/>
              <a:t>a.qty</a:t>
            </a:r>
            <a:r>
              <a:rPr lang="en-US" sz="1400" dirty="0"/>
              <a:t>*</a:t>
            </a:r>
            <a:r>
              <a:rPr lang="en-US" sz="1400" dirty="0" err="1"/>
              <a:t>t.price</a:t>
            </a:r>
            <a:r>
              <a:rPr lang="en-US" sz="1400" dirty="0"/>
              <a:t>) &lt; 800  then 0 + 15 + (sum(</a:t>
            </a:r>
            <a:r>
              <a:rPr lang="en-US" sz="1400" dirty="0" err="1"/>
              <a:t>a.qty</a:t>
            </a:r>
            <a:r>
              <a:rPr lang="en-US" sz="1400" dirty="0"/>
              <a:t>*</a:t>
            </a:r>
            <a:r>
              <a:rPr lang="en-US" sz="1400" dirty="0" err="1"/>
              <a:t>t.price</a:t>
            </a:r>
            <a:r>
              <a:rPr lang="en-US" sz="1400" dirty="0"/>
              <a:t>) - 500)  * .10</a:t>
            </a:r>
          </a:p>
          <a:p>
            <a:pPr marL="0" indent="0">
              <a:lnSpc>
                <a:spcPct val="115000"/>
              </a:lnSpc>
              <a:spcBef>
                <a:spcPts val="0"/>
              </a:spcBef>
              <a:buNone/>
            </a:pPr>
            <a:r>
              <a:rPr lang="en-US" sz="1400" dirty="0"/>
              <a:t>when sum(</a:t>
            </a:r>
            <a:r>
              <a:rPr lang="en-US" sz="1400" dirty="0" err="1"/>
              <a:t>a.qty</a:t>
            </a:r>
            <a:r>
              <a:rPr lang="en-US" sz="1400" dirty="0"/>
              <a:t>*</a:t>
            </a:r>
            <a:r>
              <a:rPr lang="en-US" sz="1400" dirty="0" err="1"/>
              <a:t>t.price</a:t>
            </a:r>
            <a:r>
              <a:rPr lang="en-US" sz="1400" dirty="0"/>
              <a:t>) &lt; 1000 then 0 + 15 + 30 + (sum(</a:t>
            </a:r>
            <a:r>
              <a:rPr lang="en-US" sz="1400" dirty="0" err="1"/>
              <a:t>a.qty</a:t>
            </a:r>
            <a:r>
              <a:rPr lang="en-US" sz="1400" dirty="0"/>
              <a:t>*</a:t>
            </a:r>
            <a:r>
              <a:rPr lang="en-US" sz="1400" dirty="0" err="1"/>
              <a:t>t.price</a:t>
            </a:r>
            <a:r>
              <a:rPr lang="en-US" sz="1400" dirty="0"/>
              <a:t>) - 800)  * .15</a:t>
            </a:r>
          </a:p>
          <a:p>
            <a:pPr marL="0" indent="0">
              <a:lnSpc>
                <a:spcPct val="115000"/>
              </a:lnSpc>
              <a:spcBef>
                <a:spcPts val="0"/>
              </a:spcBef>
              <a:buNone/>
            </a:pPr>
            <a:r>
              <a:rPr lang="en-US" sz="1400" dirty="0"/>
              <a:t>else 0 + 15 + 30 + 30 + (sum(</a:t>
            </a:r>
            <a:r>
              <a:rPr lang="en-US" sz="1400" dirty="0" err="1"/>
              <a:t>a.qty</a:t>
            </a:r>
            <a:r>
              <a:rPr lang="en-US" sz="1400" dirty="0"/>
              <a:t>*</a:t>
            </a:r>
            <a:r>
              <a:rPr lang="en-US" sz="1400" dirty="0" err="1"/>
              <a:t>t.price</a:t>
            </a:r>
            <a:r>
              <a:rPr lang="en-US" sz="1400" dirty="0"/>
              <a:t>) - 1000) * .20   </a:t>
            </a:r>
          </a:p>
          <a:p>
            <a:pPr marL="0" indent="0">
              <a:lnSpc>
                <a:spcPct val="115000"/>
              </a:lnSpc>
              <a:spcBef>
                <a:spcPts val="0"/>
              </a:spcBef>
              <a:buNone/>
            </a:pPr>
            <a:r>
              <a:rPr lang="en-US" sz="1400" dirty="0"/>
              <a:t>END AS Tax</a:t>
            </a:r>
          </a:p>
          <a:p>
            <a:pPr marL="0" indent="0">
              <a:lnSpc>
                <a:spcPct val="115000"/>
              </a:lnSpc>
              <a:spcBef>
                <a:spcPts val="0"/>
              </a:spcBef>
              <a:buNone/>
            </a:pPr>
            <a:r>
              <a:rPr lang="en-US" sz="1400" dirty="0"/>
              <a:t>order by Tax </a:t>
            </a:r>
            <a:r>
              <a:rPr lang="en-US" sz="1400" dirty="0" err="1" smtClean="0"/>
              <a:t>Desc</a:t>
            </a:r>
            <a:endParaRPr lang="en-US" sz="1400" dirty="0"/>
          </a:p>
        </p:txBody>
      </p:sp>
      <p:pic>
        <p:nvPicPr>
          <p:cNvPr id="10" name="Picture 9"/>
          <p:cNvPicPr>
            <a:picLocks noChangeAspect="1"/>
          </p:cNvPicPr>
          <p:nvPr/>
        </p:nvPicPr>
        <p:blipFill>
          <a:blip r:embed="rId2"/>
          <a:stretch>
            <a:fillRect/>
          </a:stretch>
        </p:blipFill>
        <p:spPr>
          <a:xfrm>
            <a:off x="7140654" y="605978"/>
            <a:ext cx="4952607" cy="2401167"/>
          </a:xfrm>
          <a:prstGeom prst="rect">
            <a:avLst/>
          </a:prstGeom>
        </p:spPr>
      </p:pic>
      <p:pic>
        <p:nvPicPr>
          <p:cNvPr id="11" name="Picture 10"/>
          <p:cNvPicPr>
            <a:picLocks noChangeAspect="1"/>
          </p:cNvPicPr>
          <p:nvPr/>
        </p:nvPicPr>
        <p:blipFill>
          <a:blip r:embed="rId3"/>
          <a:stretch>
            <a:fillRect/>
          </a:stretch>
        </p:blipFill>
        <p:spPr>
          <a:xfrm>
            <a:off x="7140655" y="3007145"/>
            <a:ext cx="4952607" cy="867116"/>
          </a:xfrm>
          <a:prstGeom prst="rect">
            <a:avLst/>
          </a:prstGeom>
        </p:spPr>
      </p:pic>
      <p:pic>
        <p:nvPicPr>
          <p:cNvPr id="12" name="Picture 11"/>
          <p:cNvPicPr>
            <a:picLocks noChangeAspect="1"/>
          </p:cNvPicPr>
          <p:nvPr/>
        </p:nvPicPr>
        <p:blipFill>
          <a:blip r:embed="rId4"/>
          <a:stretch>
            <a:fillRect/>
          </a:stretch>
        </p:blipFill>
        <p:spPr>
          <a:xfrm>
            <a:off x="7140653" y="4000760"/>
            <a:ext cx="4952607" cy="267500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1427644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5713" y="1060720"/>
            <a:ext cx="4649783" cy="471866"/>
          </a:xfrm>
        </p:spPr>
        <p:txBody>
          <a:bodyPr>
            <a:noAutofit/>
          </a:bodyPr>
          <a:lstStyle/>
          <a:p>
            <a:pPr algn="ctr"/>
            <a:r>
              <a:rPr lang="en-US" sz="1800" b="1" dirty="0" err="1" smtClean="0"/>
              <a:t>Nosql</a:t>
            </a:r>
            <a:r>
              <a:rPr lang="en-US" sz="1800" b="1" dirty="0" smtClean="0"/>
              <a:t>(Neo4j)</a:t>
            </a:r>
            <a:endParaRPr lang="en-US" sz="1800" b="1" dirty="0"/>
          </a:p>
        </p:txBody>
      </p:sp>
      <p:sp>
        <p:nvSpPr>
          <p:cNvPr id="5" name="Text Placeholder 4"/>
          <p:cNvSpPr>
            <a:spLocks noGrp="1"/>
          </p:cNvSpPr>
          <p:nvPr>
            <p:ph type="body" sz="quarter" idx="3"/>
          </p:nvPr>
        </p:nvSpPr>
        <p:spPr>
          <a:xfrm>
            <a:off x="6400808" y="1060720"/>
            <a:ext cx="4646602" cy="471865"/>
          </a:xfrm>
        </p:spPr>
        <p:txBody>
          <a:bodyPr>
            <a:normAutofit/>
          </a:bodyPr>
          <a:lstStyle/>
          <a:p>
            <a:pPr algn="ctr"/>
            <a:r>
              <a:rPr lang="en-US" sz="1800" b="1" dirty="0" err="1" smtClean="0"/>
              <a:t>Sql</a:t>
            </a:r>
            <a:r>
              <a:rPr lang="en-US" sz="1800" b="1" dirty="0" smtClean="0"/>
              <a:t>(</a:t>
            </a:r>
            <a:r>
              <a:rPr lang="en-US" sz="1800" b="1" dirty="0" err="1" smtClean="0"/>
              <a:t>mysql</a:t>
            </a:r>
            <a:r>
              <a:rPr lang="en-US" sz="1800" b="1" dirty="0" smtClean="0"/>
              <a:t>)</a:t>
            </a:r>
            <a:endParaRPr lang="en-US" sz="1800" b="1" dirty="0"/>
          </a:p>
        </p:txBody>
      </p:sp>
      <p:sp>
        <p:nvSpPr>
          <p:cNvPr id="6" name="Content Placeholder 5"/>
          <p:cNvSpPr>
            <a:spLocks noGrp="1"/>
          </p:cNvSpPr>
          <p:nvPr>
            <p:ph sz="quarter" idx="4"/>
          </p:nvPr>
        </p:nvSpPr>
        <p:spPr>
          <a:xfrm>
            <a:off x="6278451" y="1532586"/>
            <a:ext cx="5122572" cy="1648496"/>
          </a:xfrm>
        </p:spPr>
        <p:txBody>
          <a:bodyPr>
            <a:normAutofit/>
          </a:bodyPr>
          <a:lstStyle/>
          <a:p>
            <a:pPr marL="0" indent="0">
              <a:spcBef>
                <a:spcPts val="0"/>
              </a:spcBef>
              <a:buNone/>
            </a:pPr>
            <a:r>
              <a:rPr lang="en-US" sz="1400" dirty="0" smtClean="0"/>
              <a:t>select  </a:t>
            </a:r>
            <a:r>
              <a:rPr lang="en-US" sz="1400" dirty="0" err="1"/>
              <a:t>pub_name</a:t>
            </a:r>
            <a:r>
              <a:rPr lang="en-US" sz="1400" dirty="0"/>
              <a:t>  , YEAR(</a:t>
            </a:r>
            <a:r>
              <a:rPr lang="en-US" sz="1400" dirty="0" err="1"/>
              <a:t>ord_date</a:t>
            </a:r>
            <a:r>
              <a:rPr lang="en-US" sz="1400" dirty="0"/>
              <a:t>) as Year , sum(</a:t>
            </a:r>
            <a:r>
              <a:rPr lang="en-US" sz="1400" dirty="0" err="1"/>
              <a:t>qty</a:t>
            </a:r>
            <a:r>
              <a:rPr lang="en-US" sz="1400" dirty="0"/>
              <a:t> * price ) as </a:t>
            </a:r>
            <a:r>
              <a:rPr lang="en-US" sz="1400" dirty="0" err="1"/>
              <a:t>TotalSale</a:t>
            </a:r>
            <a:r>
              <a:rPr lang="en-US" sz="1400" dirty="0"/>
              <a:t>	</a:t>
            </a:r>
            <a:endParaRPr lang="en-US" sz="1400" dirty="0" smtClean="0"/>
          </a:p>
          <a:p>
            <a:pPr marL="0" indent="0">
              <a:spcBef>
                <a:spcPts val="0"/>
              </a:spcBef>
              <a:buNone/>
            </a:pPr>
            <a:r>
              <a:rPr lang="en-US" sz="1400" dirty="0" smtClean="0"/>
              <a:t>from </a:t>
            </a:r>
            <a:r>
              <a:rPr lang="en-US" sz="1400" dirty="0"/>
              <a:t>sales inner join </a:t>
            </a:r>
            <a:r>
              <a:rPr lang="en-US" sz="1400" dirty="0" smtClean="0"/>
              <a:t>titles </a:t>
            </a:r>
            <a:r>
              <a:rPr lang="en-US" sz="1400" dirty="0"/>
              <a:t>on </a:t>
            </a:r>
            <a:r>
              <a:rPr lang="en-US" sz="1400" dirty="0" err="1"/>
              <a:t>titles.title_id</a:t>
            </a:r>
            <a:r>
              <a:rPr lang="en-US" sz="1400" dirty="0"/>
              <a:t> = </a:t>
            </a:r>
            <a:r>
              <a:rPr lang="en-US" sz="1400" dirty="0" err="1" smtClean="0"/>
              <a:t>sales.title_id</a:t>
            </a:r>
            <a:endParaRPr lang="en-US" sz="1400" dirty="0"/>
          </a:p>
          <a:p>
            <a:pPr marL="0" indent="0">
              <a:spcBef>
                <a:spcPts val="0"/>
              </a:spcBef>
              <a:buNone/>
            </a:pPr>
            <a:r>
              <a:rPr lang="en-US" sz="1400" dirty="0" smtClean="0"/>
              <a:t>                inner </a:t>
            </a:r>
            <a:r>
              <a:rPr lang="en-US" sz="1400" dirty="0"/>
              <a:t>join </a:t>
            </a:r>
            <a:r>
              <a:rPr lang="en-US" sz="1400" dirty="0" smtClean="0"/>
              <a:t>publishers </a:t>
            </a:r>
            <a:r>
              <a:rPr lang="en-US" sz="1400" dirty="0"/>
              <a:t>on </a:t>
            </a:r>
            <a:r>
              <a:rPr lang="en-US" sz="1400" dirty="0" err="1"/>
              <a:t>publishers.pub_id</a:t>
            </a:r>
            <a:r>
              <a:rPr lang="en-US" sz="1400" dirty="0"/>
              <a:t> = </a:t>
            </a:r>
            <a:r>
              <a:rPr lang="en-US" sz="1400" dirty="0" err="1"/>
              <a:t>titles.pub_id</a:t>
            </a:r>
            <a:r>
              <a:rPr lang="en-US" sz="1400" dirty="0"/>
              <a:t> </a:t>
            </a:r>
            <a:r>
              <a:rPr lang="en-US" sz="1400" dirty="0" smtClean="0"/>
              <a:t>group </a:t>
            </a:r>
            <a:r>
              <a:rPr lang="en-US" sz="1400" dirty="0"/>
              <a:t>by  </a:t>
            </a:r>
            <a:r>
              <a:rPr lang="en-US" sz="1400" dirty="0" err="1"/>
              <a:t>pub_name</a:t>
            </a:r>
            <a:r>
              <a:rPr lang="en-US" sz="1400" dirty="0"/>
              <a:t> , YEAR(</a:t>
            </a:r>
            <a:r>
              <a:rPr lang="en-US" sz="1400" dirty="0" err="1"/>
              <a:t>ord_date</a:t>
            </a:r>
            <a:r>
              <a:rPr lang="en-US" sz="1400" dirty="0"/>
              <a:t>);</a:t>
            </a:r>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Q4. Total Sale of publishers in </a:t>
            </a:r>
            <a:r>
              <a:rPr lang="en-US" sz="2400" b="1" dirty="0" err="1"/>
              <a:t>diffrent</a:t>
            </a:r>
            <a:r>
              <a:rPr lang="en-US" sz="2400" b="1" dirty="0"/>
              <a:t> years</a:t>
            </a:r>
          </a:p>
        </p:txBody>
      </p:sp>
      <p:sp>
        <p:nvSpPr>
          <p:cNvPr id="8"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by publishareName</a:t>
            </a:r>
            <a:r>
              <a:rPr kumimoji="0" lang="en-US" altLang="en-US" sz="11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Content Placeholder 8"/>
          <p:cNvSpPr>
            <a:spLocks noGrp="1"/>
          </p:cNvSpPr>
          <p:nvPr>
            <p:ph sz="half" idx="2"/>
          </p:nvPr>
        </p:nvSpPr>
        <p:spPr>
          <a:xfrm>
            <a:off x="1141408" y="1622719"/>
            <a:ext cx="4878391" cy="2717801"/>
          </a:xfrm>
        </p:spPr>
        <p:txBody>
          <a:bodyPr>
            <a:normAutofit/>
          </a:bodyPr>
          <a:lstStyle/>
          <a:p>
            <a:pPr marL="0" indent="0">
              <a:lnSpc>
                <a:spcPct val="115000"/>
              </a:lnSpc>
              <a:spcBef>
                <a:spcPts val="0"/>
              </a:spcBef>
              <a:buNone/>
            </a:pPr>
            <a:r>
              <a:rPr lang="en-US" sz="1400" dirty="0"/>
              <a:t>match (</a:t>
            </a:r>
            <a:r>
              <a:rPr lang="en-US" sz="1400" dirty="0" err="1"/>
              <a:t>s:Store</a:t>
            </a:r>
            <a:r>
              <a:rPr lang="en-US" sz="1400" dirty="0"/>
              <a:t>)-[</a:t>
            </a:r>
            <a:r>
              <a:rPr lang="en-US" sz="1400" dirty="0" err="1"/>
              <a:t>a:SALES</a:t>
            </a:r>
            <a:r>
              <a:rPr lang="en-US" sz="1400" dirty="0"/>
              <a:t>]-(</a:t>
            </a:r>
            <a:r>
              <a:rPr lang="en-US" sz="1400" dirty="0" err="1"/>
              <a:t>t:Title</a:t>
            </a:r>
            <a:r>
              <a:rPr lang="en-US" sz="1400" dirty="0"/>
              <a:t>)-[publishers]-(</a:t>
            </a:r>
            <a:r>
              <a:rPr lang="en-US" sz="1400" dirty="0" err="1"/>
              <a:t>p:Publisher</a:t>
            </a:r>
            <a:r>
              <a:rPr lang="en-US" sz="1400" dirty="0"/>
              <a:t>) </a:t>
            </a:r>
          </a:p>
          <a:p>
            <a:pPr marL="0" indent="0">
              <a:lnSpc>
                <a:spcPct val="115000"/>
              </a:lnSpc>
              <a:spcBef>
                <a:spcPts val="0"/>
              </a:spcBef>
              <a:buNone/>
            </a:pPr>
            <a:r>
              <a:rPr lang="en-US" sz="1400" dirty="0"/>
              <a:t>return sum(</a:t>
            </a:r>
            <a:r>
              <a:rPr lang="en-US" sz="1400" dirty="0" err="1"/>
              <a:t>a.qty</a:t>
            </a:r>
            <a:r>
              <a:rPr lang="en-US" sz="1400" dirty="0"/>
              <a:t>*</a:t>
            </a:r>
            <a:r>
              <a:rPr lang="en-US" sz="1400" dirty="0" err="1"/>
              <a:t>t.price</a:t>
            </a:r>
            <a:r>
              <a:rPr lang="en-US" sz="1400" dirty="0"/>
              <a:t>) as </a:t>
            </a:r>
            <a:r>
              <a:rPr lang="en-US" sz="1400" dirty="0" err="1"/>
              <a:t>saleAmount</a:t>
            </a:r>
            <a:r>
              <a:rPr lang="en-US" sz="1400" dirty="0"/>
              <a:t>, </a:t>
            </a:r>
            <a:r>
              <a:rPr lang="en-US" sz="1400" dirty="0" err="1"/>
              <a:t>p.pubName</a:t>
            </a:r>
            <a:r>
              <a:rPr lang="en-US" sz="1400" dirty="0"/>
              <a:t> as </a:t>
            </a:r>
            <a:r>
              <a:rPr lang="en-US" sz="1400" dirty="0" err="1"/>
              <a:t>publishareName</a:t>
            </a:r>
            <a:r>
              <a:rPr lang="en-US" sz="1400" dirty="0"/>
              <a:t>, </a:t>
            </a:r>
            <a:r>
              <a:rPr lang="en-US" sz="1400" dirty="0" err="1"/>
              <a:t>a.ordDate.year</a:t>
            </a:r>
            <a:r>
              <a:rPr lang="en-US" sz="1400" dirty="0"/>
              <a:t> as Year , size(collect(</a:t>
            </a:r>
            <a:r>
              <a:rPr lang="en-US" sz="1400" dirty="0" err="1"/>
              <a:t>a.ordDate.year</a:t>
            </a:r>
            <a:r>
              <a:rPr lang="en-US" sz="1400" dirty="0"/>
              <a:t>)) as frequency	</a:t>
            </a:r>
          </a:p>
          <a:p>
            <a:pPr marL="0" indent="0">
              <a:buNone/>
            </a:pPr>
            <a:endParaRPr lang="en-US" sz="1400" dirty="0"/>
          </a:p>
        </p:txBody>
      </p:sp>
      <p:pic>
        <p:nvPicPr>
          <p:cNvPr id="10" name="Picture 9"/>
          <p:cNvPicPr>
            <a:picLocks noChangeAspect="1"/>
          </p:cNvPicPr>
          <p:nvPr/>
        </p:nvPicPr>
        <p:blipFill>
          <a:blip r:embed="rId2"/>
          <a:stretch>
            <a:fillRect/>
          </a:stretch>
        </p:blipFill>
        <p:spPr>
          <a:xfrm>
            <a:off x="777187" y="3065170"/>
            <a:ext cx="6062934" cy="3206839"/>
          </a:xfrm>
          <a:prstGeom prst="rect">
            <a:avLst/>
          </a:prstGeom>
        </p:spPr>
      </p:pic>
      <p:pic>
        <p:nvPicPr>
          <p:cNvPr id="11" name="Picture 10"/>
          <p:cNvPicPr>
            <a:picLocks noChangeAspect="1"/>
          </p:cNvPicPr>
          <p:nvPr/>
        </p:nvPicPr>
        <p:blipFill>
          <a:blip r:embed="rId3"/>
          <a:stretch>
            <a:fillRect/>
          </a:stretch>
        </p:blipFill>
        <p:spPr>
          <a:xfrm>
            <a:off x="7257459" y="3181082"/>
            <a:ext cx="3789951" cy="212642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1700208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5714" y="1060720"/>
            <a:ext cx="3187498" cy="471866"/>
          </a:xfrm>
        </p:spPr>
        <p:txBody>
          <a:bodyPr>
            <a:noAutofit/>
          </a:bodyPr>
          <a:lstStyle/>
          <a:p>
            <a:pPr algn="ctr"/>
            <a:r>
              <a:rPr lang="en-US" sz="1800" b="1" dirty="0" err="1" smtClean="0"/>
              <a:t>Nosql</a:t>
            </a:r>
            <a:r>
              <a:rPr lang="en-US" sz="1800" b="1" dirty="0" smtClean="0"/>
              <a:t>(Neo4j)</a:t>
            </a:r>
            <a:endParaRPr lang="en-US" sz="1800" b="1" dirty="0"/>
          </a:p>
        </p:txBody>
      </p:sp>
      <p:sp>
        <p:nvSpPr>
          <p:cNvPr id="5" name="Text Placeholder 4"/>
          <p:cNvSpPr>
            <a:spLocks noGrp="1"/>
          </p:cNvSpPr>
          <p:nvPr>
            <p:ph type="body" sz="quarter" idx="3"/>
          </p:nvPr>
        </p:nvSpPr>
        <p:spPr>
          <a:xfrm>
            <a:off x="2982796" y="3595570"/>
            <a:ext cx="4646602" cy="471865"/>
          </a:xfrm>
        </p:spPr>
        <p:txBody>
          <a:bodyPr>
            <a:normAutofit/>
          </a:bodyPr>
          <a:lstStyle/>
          <a:p>
            <a:pPr algn="ctr"/>
            <a:r>
              <a:rPr lang="en-US" sz="1800" b="1" dirty="0" err="1" smtClean="0"/>
              <a:t>Sql</a:t>
            </a:r>
            <a:r>
              <a:rPr lang="en-US" sz="1800" b="1" dirty="0" smtClean="0"/>
              <a:t>(</a:t>
            </a:r>
            <a:r>
              <a:rPr lang="en-US" sz="1800" b="1" dirty="0" err="1" smtClean="0"/>
              <a:t>mysql</a:t>
            </a:r>
            <a:r>
              <a:rPr lang="en-US" sz="1800" b="1" dirty="0" smtClean="0"/>
              <a:t>)</a:t>
            </a:r>
            <a:endParaRPr lang="en-US" sz="1800" b="1" dirty="0"/>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Q5. List of authors that don't have books</a:t>
            </a:r>
          </a:p>
        </p:txBody>
      </p:sp>
      <p:sp>
        <p:nvSpPr>
          <p:cNvPr id="9" name="Content Placeholder 8"/>
          <p:cNvSpPr>
            <a:spLocks noGrp="1"/>
          </p:cNvSpPr>
          <p:nvPr>
            <p:ph sz="half" idx="2"/>
          </p:nvPr>
        </p:nvSpPr>
        <p:spPr>
          <a:xfrm>
            <a:off x="1255712" y="1683558"/>
            <a:ext cx="4823115" cy="1098280"/>
          </a:xfrm>
        </p:spPr>
        <p:txBody>
          <a:bodyPr>
            <a:normAutofit/>
          </a:bodyPr>
          <a:lstStyle/>
          <a:p>
            <a:pPr marL="0" indent="0">
              <a:lnSpc>
                <a:spcPct val="115000"/>
              </a:lnSpc>
              <a:spcBef>
                <a:spcPts val="0"/>
              </a:spcBef>
              <a:buNone/>
            </a:pPr>
            <a:r>
              <a:rPr lang="en-US" sz="1400" dirty="0"/>
              <a:t>match (</a:t>
            </a:r>
            <a:r>
              <a:rPr lang="en-US" sz="1400" dirty="0" err="1"/>
              <a:t>t:Title</a:t>
            </a:r>
            <a:r>
              <a:rPr lang="en-US" sz="1400" dirty="0"/>
              <a:t>)</a:t>
            </a:r>
          </a:p>
          <a:p>
            <a:pPr marL="0" indent="0">
              <a:lnSpc>
                <a:spcPct val="115000"/>
              </a:lnSpc>
              <a:spcBef>
                <a:spcPts val="0"/>
              </a:spcBef>
              <a:buNone/>
            </a:pPr>
            <a:r>
              <a:rPr lang="en-US" sz="1400" dirty="0"/>
              <a:t>WITH collect(t) as ta</a:t>
            </a:r>
          </a:p>
          <a:p>
            <a:pPr marL="0" indent="0">
              <a:lnSpc>
                <a:spcPct val="115000"/>
              </a:lnSpc>
              <a:spcBef>
                <a:spcPts val="0"/>
              </a:spcBef>
              <a:buNone/>
            </a:pPr>
            <a:r>
              <a:rPr lang="en-US" sz="1400" dirty="0"/>
              <a:t>match (</a:t>
            </a:r>
            <a:r>
              <a:rPr lang="en-US" sz="1400" dirty="0" err="1"/>
              <a:t>a:Author</a:t>
            </a:r>
            <a:r>
              <a:rPr lang="en-US" sz="1400" dirty="0"/>
              <a:t>) WHERE all(t in ta WHERE NOT Exists( (a)--(t) ) ) </a:t>
            </a:r>
            <a:endParaRPr lang="en-US" sz="1400" dirty="0" smtClean="0"/>
          </a:p>
          <a:p>
            <a:pPr marL="0" indent="0">
              <a:lnSpc>
                <a:spcPct val="115000"/>
              </a:lnSpc>
              <a:spcBef>
                <a:spcPts val="0"/>
              </a:spcBef>
              <a:buNone/>
            </a:pPr>
            <a:r>
              <a:rPr lang="en-US" sz="1400" dirty="0"/>
              <a:t>return </a:t>
            </a:r>
            <a:r>
              <a:rPr lang="en-US" sz="1400" dirty="0" err="1"/>
              <a:t>a.auId</a:t>
            </a:r>
            <a:r>
              <a:rPr lang="en-US" sz="1400" dirty="0"/>
              <a:t>, </a:t>
            </a:r>
            <a:r>
              <a:rPr lang="en-US" sz="1400" dirty="0" err="1"/>
              <a:t>a.auFname</a:t>
            </a:r>
            <a:r>
              <a:rPr lang="en-US" sz="1400" dirty="0"/>
              <a:t>, </a:t>
            </a:r>
            <a:r>
              <a:rPr lang="en-US" sz="1400" dirty="0" err="1"/>
              <a:t>a.auLname</a:t>
            </a:r>
            <a:endParaRPr lang="en-US" sz="1400" dirty="0"/>
          </a:p>
        </p:txBody>
      </p:sp>
      <p:sp>
        <p:nvSpPr>
          <p:cNvPr id="12" name="Content Placeholder 11"/>
          <p:cNvSpPr>
            <a:spLocks noGrp="1"/>
          </p:cNvSpPr>
          <p:nvPr>
            <p:ph sz="quarter" idx="4"/>
          </p:nvPr>
        </p:nvSpPr>
        <p:spPr>
          <a:xfrm>
            <a:off x="1203617" y="3991862"/>
            <a:ext cx="4102480" cy="1131734"/>
          </a:xfrm>
        </p:spPr>
        <p:txBody>
          <a:bodyPr>
            <a:noAutofit/>
          </a:bodyPr>
          <a:lstStyle/>
          <a:p>
            <a:pPr marL="0" indent="0">
              <a:spcBef>
                <a:spcPts val="0"/>
              </a:spcBef>
              <a:buNone/>
            </a:pPr>
            <a:r>
              <a:rPr lang="en-US" sz="1400" dirty="0" smtClean="0"/>
              <a:t>Join:</a:t>
            </a:r>
          </a:p>
          <a:p>
            <a:pPr marL="0" indent="0">
              <a:spcBef>
                <a:spcPts val="0"/>
              </a:spcBef>
              <a:buNone/>
            </a:pPr>
            <a:r>
              <a:rPr lang="en-US" sz="1400" dirty="0" smtClean="0"/>
              <a:t>select </a:t>
            </a:r>
            <a:r>
              <a:rPr lang="en-US" sz="1400" dirty="0"/>
              <a:t>* from authors </a:t>
            </a:r>
            <a:endParaRPr lang="en-US" sz="1400" dirty="0" smtClean="0"/>
          </a:p>
          <a:p>
            <a:pPr marL="0" indent="0">
              <a:spcBef>
                <a:spcPts val="0"/>
              </a:spcBef>
              <a:buNone/>
            </a:pPr>
            <a:r>
              <a:rPr lang="en-US" sz="1400" dirty="0" smtClean="0"/>
              <a:t>left </a:t>
            </a:r>
            <a:r>
              <a:rPr lang="en-US" sz="1400" dirty="0"/>
              <a:t>join </a:t>
            </a:r>
            <a:r>
              <a:rPr lang="en-US" sz="1400" dirty="0" err="1"/>
              <a:t>titleauthor</a:t>
            </a:r>
            <a:r>
              <a:rPr lang="en-US" sz="1400" dirty="0"/>
              <a:t> on </a:t>
            </a:r>
            <a:r>
              <a:rPr lang="en-US" sz="1400" dirty="0" err="1"/>
              <a:t>titleauthor.au_id</a:t>
            </a:r>
            <a:r>
              <a:rPr lang="en-US" sz="1400" dirty="0"/>
              <a:t> = </a:t>
            </a:r>
            <a:r>
              <a:rPr lang="en-US" sz="1400" dirty="0" err="1"/>
              <a:t>authors.au_id</a:t>
            </a:r>
            <a:r>
              <a:rPr lang="en-US" sz="1400" dirty="0"/>
              <a:t> </a:t>
            </a:r>
            <a:endParaRPr lang="en-US" sz="1400" dirty="0" smtClean="0"/>
          </a:p>
          <a:p>
            <a:pPr marL="0" indent="0">
              <a:spcBef>
                <a:spcPts val="0"/>
              </a:spcBef>
              <a:buNone/>
            </a:pPr>
            <a:r>
              <a:rPr lang="en-US" sz="1400" dirty="0" smtClean="0"/>
              <a:t>where </a:t>
            </a:r>
            <a:r>
              <a:rPr lang="en-US" sz="1400" dirty="0" err="1"/>
              <a:t>title_id</a:t>
            </a:r>
            <a:r>
              <a:rPr lang="en-US" sz="1400" dirty="0"/>
              <a:t> is null</a:t>
            </a:r>
            <a:r>
              <a:rPr lang="en-US" sz="1400" dirty="0" smtClean="0"/>
              <a:t>;</a:t>
            </a:r>
          </a:p>
        </p:txBody>
      </p:sp>
      <p:pic>
        <p:nvPicPr>
          <p:cNvPr id="13" name="Picture 12"/>
          <p:cNvPicPr>
            <a:picLocks noChangeAspect="1"/>
          </p:cNvPicPr>
          <p:nvPr/>
        </p:nvPicPr>
        <p:blipFill>
          <a:blip r:embed="rId2"/>
          <a:stretch>
            <a:fillRect/>
          </a:stretch>
        </p:blipFill>
        <p:spPr>
          <a:xfrm>
            <a:off x="6096000" y="1060720"/>
            <a:ext cx="5552404" cy="2295525"/>
          </a:xfrm>
          <a:prstGeom prst="rect">
            <a:avLst/>
          </a:prstGeom>
        </p:spPr>
      </p:pic>
      <p:pic>
        <p:nvPicPr>
          <p:cNvPr id="14" name="Picture 13"/>
          <p:cNvPicPr>
            <a:picLocks noChangeAspect="1"/>
          </p:cNvPicPr>
          <p:nvPr/>
        </p:nvPicPr>
        <p:blipFill>
          <a:blip r:embed="rId3"/>
          <a:stretch>
            <a:fillRect/>
          </a:stretch>
        </p:blipFill>
        <p:spPr>
          <a:xfrm>
            <a:off x="1521729" y="5250490"/>
            <a:ext cx="9277332" cy="1307253"/>
          </a:xfrm>
          <a:prstGeom prst="rect">
            <a:avLst/>
          </a:prstGeom>
        </p:spPr>
      </p:pic>
      <p:sp>
        <p:nvSpPr>
          <p:cNvPr id="15" name="Content Placeholder 11"/>
          <p:cNvSpPr txBox="1">
            <a:spLocks/>
          </p:cNvSpPr>
          <p:nvPr/>
        </p:nvSpPr>
        <p:spPr>
          <a:xfrm>
            <a:off x="6278451" y="4065991"/>
            <a:ext cx="4102480" cy="112105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smtClean="0"/>
              <a:t>Subquery:</a:t>
            </a:r>
          </a:p>
          <a:p>
            <a:pPr marL="0" indent="0">
              <a:spcBef>
                <a:spcPts val="0"/>
              </a:spcBef>
              <a:buFont typeface="Arial" panose="020B0604020202020204" pitchFamily="34" charset="0"/>
              <a:buNone/>
            </a:pPr>
            <a:r>
              <a:rPr lang="en-US" sz="1400" dirty="0" smtClean="0"/>
              <a:t>select * from authors </a:t>
            </a:r>
          </a:p>
          <a:p>
            <a:pPr marL="0" indent="0">
              <a:spcBef>
                <a:spcPts val="0"/>
              </a:spcBef>
              <a:buFont typeface="Arial" panose="020B0604020202020204" pitchFamily="34" charset="0"/>
              <a:buNone/>
            </a:pPr>
            <a:r>
              <a:rPr lang="en-US" sz="1400" dirty="0" smtClean="0"/>
              <a:t>where </a:t>
            </a:r>
            <a:r>
              <a:rPr lang="en-US" sz="1400" dirty="0" err="1" smtClean="0"/>
              <a:t>au_id</a:t>
            </a:r>
            <a:r>
              <a:rPr lang="en-US" sz="1400" dirty="0" smtClean="0"/>
              <a:t> not in (select </a:t>
            </a:r>
            <a:r>
              <a:rPr lang="en-US" sz="1400" dirty="0" err="1" smtClean="0"/>
              <a:t>au_id</a:t>
            </a:r>
            <a:r>
              <a:rPr lang="en-US" sz="1400" dirty="0" smtClean="0"/>
              <a:t> from </a:t>
            </a:r>
            <a:r>
              <a:rPr lang="en-US" sz="1400" dirty="0" err="1" smtClean="0"/>
              <a:t>titleauthor</a:t>
            </a:r>
            <a:r>
              <a:rPr lang="en-US" sz="1400" dirty="0" smtClean="0"/>
              <a:t>); </a:t>
            </a:r>
            <a:endParaRPr lang="en-US" sz="14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4267358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0" y="693393"/>
            <a:ext cx="3604988" cy="471866"/>
          </a:xfrm>
        </p:spPr>
        <p:txBody>
          <a:bodyPr>
            <a:noAutofit/>
          </a:bodyPr>
          <a:lstStyle/>
          <a:p>
            <a:pPr algn="ctr"/>
            <a:r>
              <a:rPr lang="en-US" sz="1800" b="1" dirty="0" err="1" smtClean="0"/>
              <a:t>Nosql</a:t>
            </a:r>
            <a:r>
              <a:rPr lang="en-US" sz="1800" b="1" dirty="0" smtClean="0"/>
              <a:t>(Neo4j)</a:t>
            </a:r>
            <a:endParaRPr lang="en-US" sz="1800" b="1" dirty="0"/>
          </a:p>
        </p:txBody>
      </p:sp>
      <p:sp>
        <p:nvSpPr>
          <p:cNvPr id="4" name="Content Placeholder 3"/>
          <p:cNvSpPr>
            <a:spLocks noGrp="1"/>
          </p:cNvSpPr>
          <p:nvPr>
            <p:ph sz="half" idx="2"/>
          </p:nvPr>
        </p:nvSpPr>
        <p:spPr>
          <a:xfrm>
            <a:off x="1141410" y="1296652"/>
            <a:ext cx="5137041" cy="5100034"/>
          </a:xfrm>
        </p:spPr>
        <p:txBody>
          <a:bodyPr>
            <a:normAutofit/>
          </a:bodyPr>
          <a:lstStyle/>
          <a:p>
            <a:pPr marL="0" indent="0">
              <a:spcBef>
                <a:spcPts val="0"/>
              </a:spcBef>
              <a:buNone/>
            </a:pPr>
            <a:r>
              <a:rPr lang="en-US" sz="1400" dirty="0"/>
              <a:t>match (</a:t>
            </a:r>
            <a:r>
              <a:rPr lang="en-US" sz="1400" dirty="0" err="1"/>
              <a:t>t:Title</a:t>
            </a:r>
            <a:r>
              <a:rPr lang="en-US" sz="1400" dirty="0"/>
              <a:t>)-[</a:t>
            </a:r>
            <a:r>
              <a:rPr lang="en-US" sz="1400" dirty="0" err="1"/>
              <a:t>ta:TITLEAUTHOR</a:t>
            </a:r>
            <a:r>
              <a:rPr lang="en-US" sz="1400" dirty="0"/>
              <a:t>]-(</a:t>
            </a:r>
            <a:r>
              <a:rPr lang="en-US" sz="1400" dirty="0" err="1"/>
              <a:t>a:Author</a:t>
            </a:r>
            <a:r>
              <a:rPr lang="en-US" sz="1400" dirty="0"/>
              <a:t>)</a:t>
            </a:r>
          </a:p>
          <a:p>
            <a:pPr marL="0" indent="0">
              <a:spcBef>
                <a:spcPts val="0"/>
              </a:spcBef>
              <a:buNone/>
            </a:pPr>
            <a:r>
              <a:rPr lang="en-US" sz="1400" dirty="0"/>
              <a:t>WITH t, collect(ta) as </a:t>
            </a:r>
            <a:r>
              <a:rPr lang="en-US" sz="1400" dirty="0" err="1"/>
              <a:t>CoAu</a:t>
            </a:r>
            <a:endParaRPr lang="en-US" sz="1400" dirty="0"/>
          </a:p>
          <a:p>
            <a:pPr marL="0" indent="0">
              <a:spcBef>
                <a:spcPts val="0"/>
              </a:spcBef>
              <a:buNone/>
            </a:pPr>
            <a:r>
              <a:rPr lang="en-US" sz="1400" dirty="0"/>
              <a:t>WHERE size(</a:t>
            </a:r>
            <a:r>
              <a:rPr lang="en-US" sz="1400" dirty="0" err="1"/>
              <a:t>CoAu</a:t>
            </a:r>
            <a:r>
              <a:rPr lang="en-US" sz="1400" dirty="0"/>
              <a:t>) &gt; 1	</a:t>
            </a:r>
          </a:p>
          <a:p>
            <a:pPr marL="0" indent="0">
              <a:spcBef>
                <a:spcPts val="0"/>
              </a:spcBef>
              <a:buNone/>
            </a:pPr>
            <a:r>
              <a:rPr lang="en-US" sz="1400" dirty="0"/>
              <a:t>return size(</a:t>
            </a:r>
            <a:r>
              <a:rPr lang="en-US" sz="1400" dirty="0" err="1"/>
              <a:t>CoAu</a:t>
            </a:r>
            <a:r>
              <a:rPr lang="en-US" sz="1400" dirty="0"/>
              <a:t>) as </a:t>
            </a:r>
            <a:r>
              <a:rPr lang="en-US" sz="1400" dirty="0" err="1"/>
              <a:t>CountAu</a:t>
            </a:r>
            <a:r>
              <a:rPr lang="en-US" sz="1400" dirty="0"/>
              <a:t>, </a:t>
            </a:r>
            <a:r>
              <a:rPr lang="en-US" sz="1400" dirty="0" err="1"/>
              <a:t>t.title</a:t>
            </a:r>
            <a:endParaRPr lang="en-US" sz="1400" dirty="0"/>
          </a:p>
          <a:p>
            <a:pPr marL="0" indent="0">
              <a:spcBef>
                <a:spcPts val="0"/>
              </a:spcBef>
              <a:buNone/>
            </a:pPr>
            <a:r>
              <a:rPr lang="en-US" sz="1400" dirty="0"/>
              <a:t>order by </a:t>
            </a:r>
            <a:r>
              <a:rPr lang="en-US" sz="1400" dirty="0" err="1"/>
              <a:t>CountAu</a:t>
            </a:r>
            <a:endParaRPr lang="en-US" sz="1400" dirty="0"/>
          </a:p>
        </p:txBody>
      </p:sp>
      <p:sp>
        <p:nvSpPr>
          <p:cNvPr id="5" name="Text Placeholder 4"/>
          <p:cNvSpPr>
            <a:spLocks noGrp="1"/>
          </p:cNvSpPr>
          <p:nvPr>
            <p:ph type="body" sz="quarter" idx="3"/>
          </p:nvPr>
        </p:nvSpPr>
        <p:spPr>
          <a:xfrm>
            <a:off x="6411795" y="706822"/>
            <a:ext cx="4646602" cy="471865"/>
          </a:xfrm>
        </p:spPr>
        <p:txBody>
          <a:bodyPr>
            <a:normAutofit/>
          </a:bodyPr>
          <a:lstStyle/>
          <a:p>
            <a:pPr algn="ctr"/>
            <a:r>
              <a:rPr lang="en-US" sz="1800" b="1" dirty="0" err="1" smtClean="0"/>
              <a:t>Sql</a:t>
            </a:r>
            <a:r>
              <a:rPr lang="en-US" sz="1800" b="1" dirty="0" smtClean="0"/>
              <a:t>(</a:t>
            </a:r>
            <a:r>
              <a:rPr lang="en-US" sz="1800" b="1" dirty="0" err="1" smtClean="0"/>
              <a:t>mysql</a:t>
            </a:r>
            <a:r>
              <a:rPr lang="en-US" sz="1800" b="1" dirty="0" smtClean="0"/>
              <a:t>)</a:t>
            </a:r>
            <a:endParaRPr lang="en-US" sz="1800" b="1" dirty="0"/>
          </a:p>
        </p:txBody>
      </p:sp>
      <p:sp>
        <p:nvSpPr>
          <p:cNvPr id="6" name="Content Placeholder 5"/>
          <p:cNvSpPr>
            <a:spLocks noGrp="1"/>
          </p:cNvSpPr>
          <p:nvPr>
            <p:ph sz="quarter" idx="4"/>
          </p:nvPr>
        </p:nvSpPr>
        <p:spPr>
          <a:xfrm>
            <a:off x="6278451" y="1296652"/>
            <a:ext cx="4913290" cy="1712890"/>
          </a:xfrm>
        </p:spPr>
        <p:txBody>
          <a:bodyPr>
            <a:normAutofit/>
          </a:bodyPr>
          <a:lstStyle/>
          <a:p>
            <a:pPr marL="0" indent="0">
              <a:spcBef>
                <a:spcPts val="0"/>
              </a:spcBef>
              <a:buNone/>
            </a:pPr>
            <a:r>
              <a:rPr lang="en-US" sz="1400" dirty="0"/>
              <a:t>select </a:t>
            </a:r>
            <a:r>
              <a:rPr lang="en-US" sz="1400" dirty="0" err="1"/>
              <a:t>titles.title_id</a:t>
            </a:r>
            <a:r>
              <a:rPr lang="en-US" sz="1400" dirty="0"/>
              <a:t> , title , Count(</a:t>
            </a:r>
            <a:r>
              <a:rPr lang="en-US" sz="1400" dirty="0" err="1"/>
              <a:t>au_id</a:t>
            </a:r>
            <a:r>
              <a:rPr lang="en-US" sz="1400" dirty="0"/>
              <a:t>) as </a:t>
            </a:r>
            <a:r>
              <a:rPr lang="en-US" sz="1400" dirty="0" err="1"/>
              <a:t>CountAu</a:t>
            </a:r>
            <a:r>
              <a:rPr lang="en-US" sz="1400" dirty="0"/>
              <a:t>	</a:t>
            </a:r>
            <a:endParaRPr lang="en-US" sz="1400" dirty="0" smtClean="0"/>
          </a:p>
          <a:p>
            <a:pPr marL="0" indent="0">
              <a:spcBef>
                <a:spcPts val="0"/>
              </a:spcBef>
              <a:buNone/>
            </a:pPr>
            <a:r>
              <a:rPr lang="en-US" sz="1400" dirty="0" smtClean="0"/>
              <a:t>from </a:t>
            </a:r>
            <a:r>
              <a:rPr lang="en-US" sz="1400" dirty="0"/>
              <a:t>titles </a:t>
            </a:r>
            <a:endParaRPr lang="en-US" sz="1400" dirty="0" smtClean="0"/>
          </a:p>
          <a:p>
            <a:pPr marL="0" indent="0">
              <a:spcBef>
                <a:spcPts val="0"/>
              </a:spcBef>
              <a:buNone/>
            </a:pPr>
            <a:r>
              <a:rPr lang="en-US" sz="1400" dirty="0" smtClean="0"/>
              <a:t>inner </a:t>
            </a:r>
            <a:r>
              <a:rPr lang="en-US" sz="1400" dirty="0"/>
              <a:t>join </a:t>
            </a:r>
            <a:r>
              <a:rPr lang="en-US" sz="1400" dirty="0" err="1"/>
              <a:t>titleauthor</a:t>
            </a:r>
            <a:r>
              <a:rPr lang="en-US" sz="1400" dirty="0"/>
              <a:t>  on </a:t>
            </a:r>
            <a:r>
              <a:rPr lang="en-US" sz="1400" dirty="0" err="1"/>
              <a:t>titleauthor.title_id</a:t>
            </a:r>
            <a:r>
              <a:rPr lang="en-US" sz="1400" dirty="0"/>
              <a:t> = </a:t>
            </a:r>
            <a:r>
              <a:rPr lang="en-US" sz="1400" dirty="0" err="1"/>
              <a:t>titles.title_id</a:t>
            </a:r>
            <a:r>
              <a:rPr lang="en-US" sz="1400" dirty="0"/>
              <a:t> </a:t>
            </a:r>
            <a:endParaRPr lang="en-US" sz="1400" dirty="0" smtClean="0"/>
          </a:p>
          <a:p>
            <a:pPr marL="0" indent="0">
              <a:spcBef>
                <a:spcPts val="0"/>
              </a:spcBef>
              <a:buNone/>
            </a:pPr>
            <a:r>
              <a:rPr lang="en-US" sz="1400" dirty="0" smtClean="0"/>
              <a:t>group </a:t>
            </a:r>
            <a:r>
              <a:rPr lang="en-US" sz="1400" dirty="0"/>
              <a:t>by </a:t>
            </a:r>
            <a:r>
              <a:rPr lang="en-US" sz="1400" dirty="0" err="1"/>
              <a:t>titles.title_id</a:t>
            </a:r>
            <a:r>
              <a:rPr lang="en-US" sz="1400" dirty="0"/>
              <a:t> , title </a:t>
            </a:r>
            <a:endParaRPr lang="en-US" sz="1400" dirty="0" smtClean="0"/>
          </a:p>
          <a:p>
            <a:pPr marL="0" indent="0">
              <a:spcBef>
                <a:spcPts val="0"/>
              </a:spcBef>
              <a:buNone/>
            </a:pPr>
            <a:r>
              <a:rPr lang="en-US" sz="1400" dirty="0" smtClean="0"/>
              <a:t>having  </a:t>
            </a:r>
            <a:r>
              <a:rPr lang="en-US" sz="1400" dirty="0"/>
              <a:t>Count(</a:t>
            </a:r>
            <a:r>
              <a:rPr lang="en-US" sz="1400" dirty="0" err="1"/>
              <a:t>au_id</a:t>
            </a:r>
            <a:r>
              <a:rPr lang="en-US" sz="1400" dirty="0"/>
              <a:t>) &gt; </a:t>
            </a:r>
            <a:r>
              <a:rPr lang="en-US" sz="1400" dirty="0" smtClean="0"/>
              <a:t>1</a:t>
            </a:r>
          </a:p>
          <a:p>
            <a:pPr marL="0" indent="0">
              <a:spcBef>
                <a:spcPts val="0"/>
              </a:spcBef>
              <a:buNone/>
            </a:pPr>
            <a:r>
              <a:rPr lang="en-US" sz="1400" dirty="0" smtClean="0"/>
              <a:t>order </a:t>
            </a:r>
            <a:r>
              <a:rPr lang="en-US" sz="1400" dirty="0"/>
              <a:t>by 3;</a:t>
            </a:r>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Q6. List of books that have at least 2 authors in ascend order</a:t>
            </a:r>
          </a:p>
        </p:txBody>
      </p:sp>
      <p:pic>
        <p:nvPicPr>
          <p:cNvPr id="2" name="Picture 1"/>
          <p:cNvPicPr>
            <a:picLocks noChangeAspect="1"/>
          </p:cNvPicPr>
          <p:nvPr/>
        </p:nvPicPr>
        <p:blipFill>
          <a:blip r:embed="rId2"/>
          <a:stretch>
            <a:fillRect/>
          </a:stretch>
        </p:blipFill>
        <p:spPr>
          <a:xfrm>
            <a:off x="872143" y="2871990"/>
            <a:ext cx="4801656" cy="3142445"/>
          </a:xfrm>
          <a:prstGeom prst="rect">
            <a:avLst/>
          </a:prstGeom>
        </p:spPr>
      </p:pic>
      <p:pic>
        <p:nvPicPr>
          <p:cNvPr id="8" name="Picture 7"/>
          <p:cNvPicPr>
            <a:picLocks noChangeAspect="1"/>
          </p:cNvPicPr>
          <p:nvPr/>
        </p:nvPicPr>
        <p:blipFill>
          <a:blip r:embed="rId3"/>
          <a:stretch>
            <a:fillRect/>
          </a:stretch>
        </p:blipFill>
        <p:spPr>
          <a:xfrm>
            <a:off x="6278451" y="3140935"/>
            <a:ext cx="5026252" cy="18416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935789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10"/>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889129" y="893477"/>
            <a:ext cx="6851561" cy="5018965"/>
          </a:xfrm>
          <a:prstGeom prst="rect">
            <a:avLst/>
          </a:prstGeom>
          <a:effectLst>
            <a:outerShdw blurRad="88900" dist="38100" dir="5400000" algn="t" rotWithShape="0">
              <a:prstClr val="black">
                <a:alpha val="40000"/>
              </a:prstClr>
            </a:outerShdw>
          </a:effectLst>
        </p:spPr>
      </p:pic>
      <p:sp>
        <p:nvSpPr>
          <p:cNvPr id="11" name="Title 1"/>
          <p:cNvSpPr txBox="1">
            <a:spLocks/>
          </p:cNvSpPr>
          <p:nvPr/>
        </p:nvSpPr>
        <p:spPr>
          <a:xfrm>
            <a:off x="2099255" y="83633"/>
            <a:ext cx="7881872"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smtClean="0"/>
              <a:t>SQL(</a:t>
            </a:r>
            <a:r>
              <a:rPr lang="en-US" sz="2400" b="1" dirty="0" err="1" smtClean="0"/>
              <a:t>Mysql</a:t>
            </a:r>
            <a:r>
              <a:rPr lang="en-US" sz="2400" b="1" dirty="0" smtClean="0"/>
              <a:t>) vs. </a:t>
            </a:r>
            <a:r>
              <a:rPr lang="en-US" sz="2400" b="1" dirty="0" err="1" smtClean="0"/>
              <a:t>nosql</a:t>
            </a:r>
            <a:r>
              <a:rPr lang="en-US" sz="2400" b="1" dirty="0" smtClean="0"/>
              <a:t>(neo4j)</a:t>
            </a:r>
            <a:endParaRPr lang="en-US" sz="2400" b="1" dirty="0"/>
          </a:p>
        </p:txBody>
      </p:sp>
      <p:sp>
        <p:nvSpPr>
          <p:cNvPr id="17" name="Text Placeholder 8"/>
          <p:cNvSpPr txBox="1">
            <a:spLocks/>
          </p:cNvSpPr>
          <p:nvPr/>
        </p:nvSpPr>
        <p:spPr>
          <a:xfrm>
            <a:off x="8142842" y="1595082"/>
            <a:ext cx="2058200" cy="4158852"/>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600" dirty="0"/>
              <a:t>Data types:</a:t>
            </a:r>
          </a:p>
          <a:p>
            <a:pPr lvl="1">
              <a:spcBef>
                <a:spcPts val="0"/>
              </a:spcBef>
            </a:pPr>
            <a:r>
              <a:rPr lang="en-US" sz="1400" dirty="0"/>
              <a:t>Numeric</a:t>
            </a:r>
          </a:p>
          <a:p>
            <a:pPr lvl="1">
              <a:spcBef>
                <a:spcPts val="0"/>
              </a:spcBef>
            </a:pPr>
            <a:r>
              <a:rPr lang="en-US" sz="1400" dirty="0"/>
              <a:t>String</a:t>
            </a:r>
          </a:p>
          <a:p>
            <a:pPr lvl="1">
              <a:spcBef>
                <a:spcPts val="0"/>
              </a:spcBef>
            </a:pPr>
            <a:r>
              <a:rPr lang="en-US" sz="1400" dirty="0"/>
              <a:t>Datetime</a:t>
            </a:r>
          </a:p>
          <a:p>
            <a:pPr marL="0" indent="0">
              <a:spcBef>
                <a:spcPts val="0"/>
              </a:spcBef>
              <a:buNone/>
            </a:pPr>
            <a:r>
              <a:rPr lang="en-US" sz="1600" dirty="0"/>
              <a:t>Size:</a:t>
            </a:r>
          </a:p>
          <a:p>
            <a:pPr lvl="1">
              <a:spcBef>
                <a:spcPts val="0"/>
              </a:spcBef>
            </a:pPr>
            <a:r>
              <a:rPr lang="en-US" sz="1400" dirty="0"/>
              <a:t>400 KB</a:t>
            </a:r>
          </a:p>
          <a:p>
            <a:pPr marL="0" indent="0">
              <a:spcBef>
                <a:spcPts val="0"/>
              </a:spcBef>
              <a:buNone/>
            </a:pPr>
            <a:r>
              <a:rPr lang="en-US" sz="1600" dirty="0"/>
              <a:t>Count of tables:</a:t>
            </a:r>
          </a:p>
          <a:p>
            <a:pPr lvl="1">
              <a:spcBef>
                <a:spcPts val="0"/>
              </a:spcBef>
            </a:pPr>
            <a:r>
              <a:rPr lang="en-US" sz="1400" dirty="0"/>
              <a:t>11</a:t>
            </a:r>
          </a:p>
          <a:p>
            <a:pPr marL="0" indent="0">
              <a:spcBef>
                <a:spcPts val="0"/>
              </a:spcBef>
              <a:buNone/>
            </a:pPr>
            <a:r>
              <a:rPr lang="en-US" sz="1600" dirty="0"/>
              <a:t>Count of rows:</a:t>
            </a:r>
          </a:p>
          <a:p>
            <a:pPr lvl="1">
              <a:spcBef>
                <a:spcPts val="0"/>
              </a:spcBef>
            </a:pPr>
            <a:r>
              <a:rPr lang="en-US" sz="1400" dirty="0"/>
              <a:t>255</a:t>
            </a:r>
          </a:p>
          <a:p>
            <a:pPr marL="0" indent="0">
              <a:spcBef>
                <a:spcPts val="0"/>
              </a:spcBef>
              <a:buNone/>
            </a:pPr>
            <a:r>
              <a:rPr lang="en-US" sz="1600" dirty="0"/>
              <a:t>Count of columns:</a:t>
            </a:r>
          </a:p>
          <a:p>
            <a:pPr lvl="1">
              <a:spcBef>
                <a:spcPts val="0"/>
              </a:spcBef>
            </a:pPr>
            <a:r>
              <a:rPr lang="en-US" sz="1400" dirty="0"/>
              <a:t>64</a:t>
            </a:r>
          </a:p>
          <a:p>
            <a:pPr marL="0" indent="0">
              <a:spcBef>
                <a:spcPts val="0"/>
              </a:spcBef>
              <a:buNone/>
            </a:pPr>
            <a:endParaRPr lang="en-US" sz="1600" dirty="0"/>
          </a:p>
          <a:p>
            <a:pPr marL="0" indent="0">
              <a:spcBef>
                <a:spcPts val="0"/>
              </a:spcBef>
              <a:buNone/>
            </a:pPr>
            <a:endParaRPr lang="en-US" sz="1600" dirty="0"/>
          </a:p>
        </p:txBody>
      </p:sp>
      <p:sp>
        <p:nvSpPr>
          <p:cNvPr id="18" name="Text Placeholder 8"/>
          <p:cNvSpPr txBox="1">
            <a:spLocks/>
          </p:cNvSpPr>
          <p:nvPr/>
        </p:nvSpPr>
        <p:spPr>
          <a:xfrm>
            <a:off x="9968248" y="1590150"/>
            <a:ext cx="2223752" cy="4168716"/>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600" dirty="0"/>
              <a:t>Missing values:</a:t>
            </a:r>
          </a:p>
          <a:p>
            <a:pPr lvl="1">
              <a:spcBef>
                <a:spcPts val="0"/>
              </a:spcBef>
            </a:pPr>
            <a:r>
              <a:rPr lang="en-US" sz="1400" dirty="0"/>
              <a:t>Yes</a:t>
            </a:r>
          </a:p>
          <a:p>
            <a:pPr marL="0" indent="0">
              <a:spcBef>
                <a:spcPts val="0"/>
              </a:spcBef>
              <a:buNone/>
            </a:pPr>
            <a:r>
              <a:rPr lang="en-US" sz="1600" dirty="0"/>
              <a:t>Target table:</a:t>
            </a:r>
          </a:p>
          <a:p>
            <a:pPr lvl="1">
              <a:spcBef>
                <a:spcPts val="0"/>
              </a:spcBef>
            </a:pPr>
            <a:r>
              <a:rPr lang="en-US" sz="1400" dirty="0"/>
              <a:t>Titles</a:t>
            </a:r>
          </a:p>
          <a:p>
            <a:pPr marL="0" indent="0">
              <a:spcBef>
                <a:spcPts val="0"/>
              </a:spcBef>
              <a:buNone/>
            </a:pPr>
            <a:r>
              <a:rPr lang="en-US" sz="1600" dirty="0"/>
              <a:t>Target column:</a:t>
            </a:r>
          </a:p>
          <a:p>
            <a:pPr lvl="1">
              <a:spcBef>
                <a:spcPts val="0"/>
              </a:spcBef>
            </a:pPr>
            <a:r>
              <a:rPr lang="en-US" sz="1400" dirty="0" err="1"/>
              <a:t>Ytd_sales</a:t>
            </a:r>
            <a:endParaRPr lang="en-US" sz="1400" dirty="0"/>
          </a:p>
          <a:p>
            <a:pPr marL="0" indent="0">
              <a:spcBef>
                <a:spcPts val="0"/>
              </a:spcBef>
              <a:buNone/>
            </a:pPr>
            <a:r>
              <a:rPr lang="en-US" sz="1600" dirty="0" err="1"/>
              <a:t>Target_ID</a:t>
            </a:r>
            <a:r>
              <a:rPr lang="en-US" sz="1600" dirty="0"/>
              <a:t>:</a:t>
            </a:r>
          </a:p>
          <a:p>
            <a:pPr lvl="1">
              <a:spcBef>
                <a:spcPts val="0"/>
              </a:spcBef>
            </a:pPr>
            <a:r>
              <a:rPr lang="en-US" sz="1400" dirty="0" err="1"/>
              <a:t>Title_ID</a:t>
            </a:r>
            <a:endParaRPr lang="en-US" sz="1400" dirty="0"/>
          </a:p>
          <a:p>
            <a:pPr marL="0" indent="0">
              <a:spcBef>
                <a:spcPts val="0"/>
              </a:spcBef>
              <a:buNone/>
            </a:pPr>
            <a:r>
              <a:rPr lang="en-US" sz="1600" dirty="0"/>
              <a:t>Target timestamp:</a:t>
            </a:r>
          </a:p>
          <a:p>
            <a:pPr lvl="1">
              <a:spcBef>
                <a:spcPts val="0"/>
              </a:spcBef>
            </a:pPr>
            <a:r>
              <a:rPr lang="en-US" sz="1400" dirty="0" err="1"/>
              <a:t>pubdate</a:t>
            </a:r>
            <a:endParaRPr lang="en-US" sz="1400" dirty="0"/>
          </a:p>
        </p:txBody>
      </p:sp>
      <p:sp>
        <p:nvSpPr>
          <p:cNvPr id="19" name="Text Placeholder 9"/>
          <p:cNvSpPr txBox="1">
            <a:spLocks/>
          </p:cNvSpPr>
          <p:nvPr/>
        </p:nvSpPr>
        <p:spPr>
          <a:xfrm>
            <a:off x="7933387" y="1125305"/>
            <a:ext cx="2210609" cy="4697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Dataset details: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53803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7191" y="1141904"/>
            <a:ext cx="9905999" cy="5464958"/>
          </a:xfrm>
        </p:spPr>
        <p:txBody>
          <a:bodyPr>
            <a:normAutofit/>
          </a:bodyPr>
          <a:lstStyle/>
          <a:p>
            <a:pPr marL="0" indent="0" algn="just">
              <a:spcBef>
                <a:spcPts val="0"/>
              </a:spcBef>
              <a:buNone/>
            </a:pPr>
            <a:r>
              <a:rPr lang="en-US" sz="2000" dirty="0"/>
              <a:t>In relational databases, references to other rows and tables are indicated by referring to primary key attributes via foreign key columns. Joins are computed at query time by matching primary and foreign keys of all rows in the connected tables. These operations are compute-heavy and memory-intensive and have an exponential cost</a:t>
            </a:r>
            <a:r>
              <a:rPr lang="en-US" sz="2000" dirty="0" smtClean="0"/>
              <a:t>.</a:t>
            </a:r>
          </a:p>
          <a:p>
            <a:pPr marL="0" indent="0" algn="just">
              <a:spcBef>
                <a:spcPts val="0"/>
              </a:spcBef>
              <a:buNone/>
            </a:pPr>
            <a:r>
              <a:rPr lang="en-US" sz="2000" dirty="0"/>
              <a:t>When many-to-many relationships occur in the model, you must introduce a </a:t>
            </a:r>
            <a:r>
              <a:rPr lang="en-US" sz="2000" i="1" dirty="0"/>
              <a:t>JOIN</a:t>
            </a:r>
            <a:r>
              <a:rPr lang="en-US" sz="2000" dirty="0"/>
              <a:t> table (or associative entity table) that holds foreign keys of both the participating tables, further increasing join operation </a:t>
            </a:r>
            <a:r>
              <a:rPr lang="en-US" sz="2000" dirty="0" smtClean="0"/>
              <a:t>costs.</a:t>
            </a:r>
          </a:p>
          <a:p>
            <a:pPr marL="0" indent="0" algn="just">
              <a:spcBef>
                <a:spcPts val="0"/>
              </a:spcBef>
              <a:buNone/>
            </a:pPr>
            <a:r>
              <a:rPr lang="en-US" sz="2000" dirty="0"/>
              <a:t>T</a:t>
            </a:r>
            <a:r>
              <a:rPr lang="en-US" sz="2000" dirty="0" smtClean="0"/>
              <a:t>his </a:t>
            </a:r>
            <a:r>
              <a:rPr lang="en-US" sz="2000" dirty="0"/>
              <a:t>makes understanding the connections very cumbersome because you must know the person ID and department ID values (performing additional lookups to find them) in order to know which person connects to which departments. Those types of costly join operations are often addressed by </a:t>
            </a:r>
            <a:r>
              <a:rPr lang="en-US" sz="2000" dirty="0" err="1"/>
              <a:t>denormalizing</a:t>
            </a:r>
            <a:r>
              <a:rPr lang="en-US" sz="2000" dirty="0"/>
              <a:t> the data to reduce the number of joins necessary, therefore breaking the data integrity of a relational database.</a:t>
            </a:r>
          </a:p>
        </p:txBody>
      </p:sp>
      <p:sp>
        <p:nvSpPr>
          <p:cNvPr id="4" name="Title 1"/>
          <p:cNvSpPr txBox="1">
            <a:spLocks/>
          </p:cNvSpPr>
          <p:nvPr/>
        </p:nvSpPr>
        <p:spPr>
          <a:xfrm>
            <a:off x="2099255" y="83633"/>
            <a:ext cx="7881872"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smtClean="0"/>
              <a:t>SQL(</a:t>
            </a:r>
            <a:r>
              <a:rPr lang="en-US" sz="2400" b="1" dirty="0" err="1" smtClean="0"/>
              <a:t>Mysql</a:t>
            </a:r>
            <a:r>
              <a:rPr lang="en-US" sz="2400" b="1" dirty="0" smtClean="0"/>
              <a:t>) vs. </a:t>
            </a:r>
            <a:r>
              <a:rPr lang="en-US" sz="2400" b="1" dirty="0" err="1" smtClean="0"/>
              <a:t>nosql</a:t>
            </a:r>
            <a:r>
              <a:rPr lang="en-US" sz="2400" b="1" dirty="0" smtClean="0"/>
              <a:t>(neo4j)</a:t>
            </a: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94032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86" y="654313"/>
            <a:ext cx="10032643" cy="5812198"/>
          </a:xfrm>
        </p:spPr>
        <p:txBody>
          <a:bodyPr>
            <a:noAutofit/>
          </a:bodyPr>
          <a:lstStyle/>
          <a:p>
            <a:pPr marL="0" indent="0" algn="just">
              <a:spcBef>
                <a:spcPts val="0"/>
              </a:spcBef>
              <a:buNone/>
            </a:pPr>
            <a:r>
              <a:rPr lang="en-US" sz="1800" dirty="0"/>
              <a:t>Unlike other database management systems, relationships are of equal importance in the graph data model to the data itself. This means we are not required to infer connections between entities using special properties such as foreign keys or out-of-band processing like map-reduce.</a:t>
            </a:r>
          </a:p>
          <a:p>
            <a:pPr marL="0" indent="0" algn="just">
              <a:spcBef>
                <a:spcPts val="0"/>
              </a:spcBef>
              <a:buNone/>
            </a:pPr>
            <a:r>
              <a:rPr lang="en-US" sz="1800" dirty="0"/>
              <a:t>By assembling nodes and relationships into connected structures, graph databases enable us to build simple and sophisticated models that map closely to our problem domain. The data stays remarkably </a:t>
            </a:r>
            <a:r>
              <a:rPr lang="en-US" sz="1800" dirty="0" err="1"/>
              <a:t>similiar</a:t>
            </a:r>
            <a:r>
              <a:rPr lang="en-US" sz="1800" dirty="0"/>
              <a:t> to the its form in the real world – small, normalized, yet richly connected entities. This allows </a:t>
            </a:r>
            <a:r>
              <a:rPr lang="en-US" sz="1800" dirty="0" smtClean="0"/>
              <a:t>us to </a:t>
            </a:r>
            <a:r>
              <a:rPr lang="en-US" sz="1800" dirty="0"/>
              <a:t>query and view your data from any imaginable point of interest, supporting many different use cases.</a:t>
            </a:r>
          </a:p>
          <a:p>
            <a:pPr marL="0" indent="0" algn="just">
              <a:spcBef>
                <a:spcPts val="0"/>
              </a:spcBef>
              <a:buNone/>
            </a:pPr>
            <a:r>
              <a:rPr lang="en-US" sz="1800" dirty="0"/>
              <a:t>Each node (entity or attribute) in the graph database model directly and physically contains a list of relationship records that represent the relationships to other nodes. </a:t>
            </a:r>
            <a:r>
              <a:rPr lang="en-US" sz="1800" dirty="0" smtClean="0"/>
              <a:t>Whenever we run </a:t>
            </a:r>
            <a:r>
              <a:rPr lang="en-US" sz="1800" dirty="0"/>
              <a:t>the equivalent of a </a:t>
            </a:r>
            <a:r>
              <a:rPr lang="en-US" sz="1800" i="1" dirty="0"/>
              <a:t>JOIN</a:t>
            </a:r>
            <a:r>
              <a:rPr lang="en-US" sz="1800" dirty="0"/>
              <a:t> operation, the graph database uses this list, directly accessing the connected nodes and eliminating the need for expensive search-and-match computations.</a:t>
            </a:r>
          </a:p>
          <a:p>
            <a:pPr marL="0" indent="0" algn="just">
              <a:spcBef>
                <a:spcPts val="0"/>
              </a:spcBef>
              <a:buNone/>
            </a:pPr>
            <a:r>
              <a:rPr lang="en-US" sz="1800" dirty="0"/>
              <a:t>This ability to pre-materialize relationships into the database structure allows Neo4j to provide performance of several orders of magnitude above others, especially for join-heavy queries, allowing users to leverage a </a:t>
            </a:r>
            <a:r>
              <a:rPr lang="en-US" sz="1800" i="1" dirty="0"/>
              <a:t>minutes to milliseconds</a:t>
            </a:r>
            <a:r>
              <a:rPr lang="en-US" sz="1800" dirty="0"/>
              <a:t> advantage</a:t>
            </a:r>
            <a:r>
              <a:rPr lang="en-US" sz="1800" dirty="0" smtClean="0"/>
              <a:t>.</a:t>
            </a:r>
          </a:p>
          <a:p>
            <a:pPr marL="0" indent="0" algn="just" fontAlgn="base">
              <a:spcBef>
                <a:spcPts val="0"/>
              </a:spcBef>
              <a:buNone/>
            </a:pPr>
            <a:r>
              <a:rPr lang="en-US" sz="1800" dirty="0"/>
              <a:t>The straightforward graph structure results in much simpler and more expressive data models than those produced using traditional relational </a:t>
            </a:r>
            <a:r>
              <a:rPr lang="en-US" sz="1800" dirty="0" smtClean="0"/>
              <a:t>databases. </a:t>
            </a:r>
            <a:endParaRPr lang="en-US" sz="1800" dirty="0"/>
          </a:p>
        </p:txBody>
      </p:sp>
      <p:sp>
        <p:nvSpPr>
          <p:cNvPr id="4" name="Title 1"/>
          <p:cNvSpPr txBox="1">
            <a:spLocks/>
          </p:cNvSpPr>
          <p:nvPr/>
        </p:nvSpPr>
        <p:spPr>
          <a:xfrm>
            <a:off x="2099255" y="83633"/>
            <a:ext cx="7881872"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smtClean="0"/>
              <a:t>SQL(</a:t>
            </a:r>
            <a:r>
              <a:rPr lang="en-US" sz="2400" b="1" dirty="0" err="1" smtClean="0"/>
              <a:t>Mysql</a:t>
            </a:r>
            <a:r>
              <a:rPr lang="en-US" sz="2400" b="1" dirty="0" smtClean="0"/>
              <a:t>) vs. </a:t>
            </a:r>
            <a:r>
              <a:rPr lang="en-US" sz="2400" b="1" dirty="0" err="1" smtClean="0"/>
              <a:t>nosql</a:t>
            </a:r>
            <a:r>
              <a:rPr lang="en-US" sz="2400" b="1" dirty="0" smtClean="0"/>
              <a:t>(neo4j)</a:t>
            </a:r>
            <a:endParaRPr lang="en-US" sz="2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59237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530" y="562000"/>
            <a:ext cx="9905999" cy="2086377"/>
          </a:xfrm>
        </p:spPr>
        <p:txBody>
          <a:bodyPr>
            <a:normAutofit/>
          </a:bodyPr>
          <a:lstStyle/>
          <a:p>
            <a:pPr marL="0" indent="0">
              <a:spcBef>
                <a:spcPts val="0"/>
              </a:spcBef>
              <a:buNone/>
            </a:pPr>
            <a:r>
              <a:rPr lang="en-US" sz="1600" dirty="0"/>
              <a:t>A graph database can store any kind of data using a few simple concepts:</a:t>
            </a:r>
          </a:p>
          <a:p>
            <a:pPr lvl="1">
              <a:spcBef>
                <a:spcPts val="0"/>
              </a:spcBef>
            </a:pPr>
            <a:r>
              <a:rPr lang="en-US" sz="1400" dirty="0"/>
              <a:t>Nodes - graph data records</a:t>
            </a:r>
          </a:p>
          <a:p>
            <a:pPr lvl="1">
              <a:spcBef>
                <a:spcPts val="0"/>
              </a:spcBef>
            </a:pPr>
            <a:r>
              <a:rPr lang="en-US" sz="1400" dirty="0"/>
              <a:t>Relationships - connect nodes</a:t>
            </a:r>
          </a:p>
          <a:p>
            <a:pPr lvl="1">
              <a:spcBef>
                <a:spcPts val="0"/>
              </a:spcBef>
            </a:pPr>
            <a:r>
              <a:rPr lang="en-US" sz="1400" dirty="0"/>
              <a:t>Properties - named data </a:t>
            </a:r>
            <a:r>
              <a:rPr lang="en-US" sz="1400" dirty="0" smtClean="0"/>
              <a:t>values</a:t>
            </a:r>
          </a:p>
          <a:p>
            <a:pPr marL="0" indent="0">
              <a:spcBef>
                <a:spcPts val="0"/>
              </a:spcBef>
              <a:buNone/>
            </a:pPr>
            <a:r>
              <a:rPr lang="en-US" sz="1600" dirty="0"/>
              <a:t>The real power of Neo4j is in connected data. To associate any two nodes</a:t>
            </a:r>
            <a:r>
              <a:rPr lang="en-US" sz="1600" dirty="0" smtClean="0"/>
              <a:t>, we can </a:t>
            </a:r>
            <a:r>
              <a:rPr lang="en-US" sz="1600" dirty="0"/>
              <a:t>add a Relationship which describes how the records are related</a:t>
            </a:r>
            <a:r>
              <a:rPr lang="en-US" sz="1600" dirty="0" smtClean="0"/>
              <a:t>.</a:t>
            </a:r>
          </a:p>
          <a:p>
            <a:pPr marL="0" indent="0">
              <a:spcBef>
                <a:spcPts val="0"/>
              </a:spcBef>
              <a:buNone/>
            </a:pPr>
            <a:r>
              <a:rPr lang="en-US" sz="1600" dirty="0"/>
              <a:t>In a property graph, relationships are data records that can also contain properties</a:t>
            </a:r>
          </a:p>
          <a:p>
            <a:endParaRPr lang="en-US" dirty="0"/>
          </a:p>
        </p:txBody>
      </p:sp>
      <p:sp>
        <p:nvSpPr>
          <p:cNvPr id="9" name="Title 1"/>
          <p:cNvSpPr txBox="1">
            <a:spLocks/>
          </p:cNvSpPr>
          <p:nvPr/>
        </p:nvSpPr>
        <p:spPr>
          <a:xfrm>
            <a:off x="2099255" y="83633"/>
            <a:ext cx="7881872"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smtClean="0"/>
              <a:t>SQL(</a:t>
            </a:r>
            <a:r>
              <a:rPr lang="en-US" sz="2400" b="1" dirty="0" err="1" smtClean="0"/>
              <a:t>Mysql</a:t>
            </a:r>
            <a:r>
              <a:rPr lang="en-US" sz="2400" b="1" dirty="0" smtClean="0"/>
              <a:t>) vs. </a:t>
            </a:r>
            <a:r>
              <a:rPr lang="en-US" sz="2400" b="1" dirty="0" err="1" smtClean="0"/>
              <a:t>nosql</a:t>
            </a:r>
            <a:r>
              <a:rPr lang="en-US" sz="2400" b="1" dirty="0" smtClean="0"/>
              <a:t>(neo4j)</a:t>
            </a:r>
            <a:endParaRPr lang="en-US" sz="2400" b="1" dirty="0"/>
          </a:p>
        </p:txBody>
      </p:sp>
      <p:pic>
        <p:nvPicPr>
          <p:cNvPr id="10" name="Picture 9"/>
          <p:cNvPicPr>
            <a:picLocks noChangeAspect="1"/>
          </p:cNvPicPr>
          <p:nvPr/>
        </p:nvPicPr>
        <p:blipFill>
          <a:blip r:embed="rId2"/>
          <a:stretch>
            <a:fillRect/>
          </a:stretch>
        </p:blipFill>
        <p:spPr>
          <a:xfrm>
            <a:off x="1247997" y="2929942"/>
            <a:ext cx="9929532" cy="28269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397645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51549" y="304852"/>
            <a:ext cx="5998335" cy="6216017"/>
          </a:xfrm>
          <a:prstGeom prst="rect">
            <a:avLst/>
          </a:prstGeom>
        </p:spPr>
      </p:pic>
      <p:pic>
        <p:nvPicPr>
          <p:cNvPr id="3" name="Picture 2"/>
          <p:cNvPicPr>
            <a:picLocks noChangeAspect="1"/>
          </p:cNvPicPr>
          <p:nvPr/>
        </p:nvPicPr>
        <p:blipFill>
          <a:blip r:embed="rId3"/>
          <a:stretch>
            <a:fillRect/>
          </a:stretch>
        </p:blipFill>
        <p:spPr>
          <a:xfrm>
            <a:off x="2146980" y="3915372"/>
            <a:ext cx="2768434" cy="2431734"/>
          </a:xfrm>
          <a:prstGeom prst="rect">
            <a:avLst/>
          </a:prstGeom>
        </p:spPr>
      </p:pic>
      <p:pic>
        <p:nvPicPr>
          <p:cNvPr id="4" name="Picture 3"/>
          <p:cNvPicPr>
            <a:picLocks noChangeAspect="1"/>
          </p:cNvPicPr>
          <p:nvPr/>
        </p:nvPicPr>
        <p:blipFill>
          <a:blip r:embed="rId4"/>
          <a:stretch>
            <a:fillRect/>
          </a:stretch>
        </p:blipFill>
        <p:spPr>
          <a:xfrm>
            <a:off x="2667668" y="1908872"/>
            <a:ext cx="2247746" cy="1923193"/>
          </a:xfrm>
          <a:prstGeom prst="rect">
            <a:avLst/>
          </a:prstGeom>
        </p:spPr>
      </p:pic>
      <p:pic>
        <p:nvPicPr>
          <p:cNvPr id="5" name="Picture 4"/>
          <p:cNvPicPr>
            <a:picLocks noChangeAspect="1"/>
          </p:cNvPicPr>
          <p:nvPr/>
        </p:nvPicPr>
        <p:blipFill>
          <a:blip r:embed="rId5"/>
          <a:stretch>
            <a:fillRect/>
          </a:stretch>
        </p:blipFill>
        <p:spPr>
          <a:xfrm>
            <a:off x="581711" y="3915372"/>
            <a:ext cx="1494600" cy="841182"/>
          </a:xfrm>
          <a:prstGeom prst="rect">
            <a:avLst/>
          </a:prstGeom>
        </p:spPr>
      </p:pic>
      <p:pic>
        <p:nvPicPr>
          <p:cNvPr id="6" name="Picture 5"/>
          <p:cNvPicPr>
            <a:picLocks noChangeAspect="1"/>
          </p:cNvPicPr>
          <p:nvPr/>
        </p:nvPicPr>
        <p:blipFill>
          <a:blip r:embed="rId6"/>
          <a:stretch>
            <a:fillRect/>
          </a:stretch>
        </p:blipFill>
        <p:spPr>
          <a:xfrm>
            <a:off x="362155" y="2211842"/>
            <a:ext cx="2235656" cy="1620223"/>
          </a:xfrm>
          <a:prstGeom prst="rect">
            <a:avLst/>
          </a:prstGeom>
        </p:spPr>
      </p:pic>
      <p:pic>
        <p:nvPicPr>
          <p:cNvPr id="7" name="Picture 6"/>
          <p:cNvPicPr>
            <a:picLocks noChangeAspect="1"/>
          </p:cNvPicPr>
          <p:nvPr/>
        </p:nvPicPr>
        <p:blipFill>
          <a:blip r:embed="rId7"/>
          <a:stretch>
            <a:fillRect/>
          </a:stretch>
        </p:blipFill>
        <p:spPr>
          <a:xfrm>
            <a:off x="2667668" y="502277"/>
            <a:ext cx="2247746" cy="1344493"/>
          </a:xfrm>
          <a:prstGeom prst="rect">
            <a:avLst/>
          </a:prstGeom>
        </p:spPr>
      </p:pic>
      <p:pic>
        <p:nvPicPr>
          <p:cNvPr id="8" name="Picture 7"/>
          <p:cNvPicPr>
            <a:picLocks noChangeAspect="1"/>
          </p:cNvPicPr>
          <p:nvPr/>
        </p:nvPicPr>
        <p:blipFill>
          <a:blip r:embed="rId8"/>
          <a:stretch>
            <a:fillRect/>
          </a:stretch>
        </p:blipFill>
        <p:spPr>
          <a:xfrm>
            <a:off x="931162" y="1090430"/>
            <a:ext cx="1666649" cy="1050984"/>
          </a:xfrm>
          <a:prstGeom prst="rect">
            <a:avLst/>
          </a:prstGeom>
        </p:spPr>
      </p:pic>
      <p:pic>
        <p:nvPicPr>
          <p:cNvPr id="9" name="Picture 8"/>
          <p:cNvPicPr>
            <a:picLocks noChangeAspect="1"/>
          </p:cNvPicPr>
          <p:nvPr/>
        </p:nvPicPr>
        <p:blipFill>
          <a:blip r:embed="rId9"/>
          <a:stretch>
            <a:fillRect/>
          </a:stretch>
        </p:blipFill>
        <p:spPr>
          <a:xfrm>
            <a:off x="859637" y="4826982"/>
            <a:ext cx="1216674" cy="1032905"/>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
        <p:nvSpPr>
          <p:cNvPr id="12" name="Title 1"/>
          <p:cNvSpPr txBox="1">
            <a:spLocks/>
          </p:cNvSpPr>
          <p:nvPr/>
        </p:nvSpPr>
        <p:spPr>
          <a:xfrm>
            <a:off x="714955" y="83633"/>
            <a:ext cx="2193345"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000" b="1" dirty="0" smtClean="0"/>
              <a:t>Our Graph</a:t>
            </a:r>
            <a:endParaRPr lang="en-US" sz="2000" b="1" dirty="0"/>
          </a:p>
        </p:txBody>
      </p:sp>
    </p:spTree>
    <p:extLst>
      <p:ext uri="{BB962C8B-B14F-4D97-AF65-F5344CB8AC3E}">
        <p14:creationId xmlns:p14="http://schemas.microsoft.com/office/powerpoint/2010/main" val="3909562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2282" y="785610"/>
            <a:ext cx="9594760" cy="5344733"/>
          </a:xfrm>
        </p:spPr>
        <p:txBody>
          <a:bodyPr>
            <a:normAutofit lnSpcReduction="10000"/>
          </a:bodyPr>
          <a:lstStyle/>
          <a:p>
            <a:pPr marL="0" indent="0">
              <a:spcBef>
                <a:spcPts val="0"/>
              </a:spcBef>
              <a:buNone/>
            </a:pPr>
            <a:r>
              <a:rPr lang="en-US" dirty="0"/>
              <a:t>MySQL Server is intended for mission-critical, heavy-load production systems as well as for embedding into mass-deployed software. On the other hand, </a:t>
            </a:r>
            <a:r>
              <a:rPr lang="en-US" dirty="0" smtClean="0"/>
              <a:t>Neo4j </a:t>
            </a:r>
            <a:r>
              <a:rPr lang="en-US" dirty="0"/>
              <a:t>stores data in nodes connected by directed, typed relationships with properties on both, also known as a Property Graph. It is a high performance graph store with all the features expected of a mature and robust database, like a friendly query language and ACID transactions.</a:t>
            </a:r>
            <a:endParaRPr lang="en-US" dirty="0" smtClean="0"/>
          </a:p>
          <a:p>
            <a:pPr marL="0" indent="0" fontAlgn="base">
              <a:spcBef>
                <a:spcPts val="0"/>
              </a:spcBef>
              <a:buNone/>
            </a:pPr>
            <a:r>
              <a:rPr lang="en-US" dirty="0" smtClean="0"/>
              <a:t>Cypher</a:t>
            </a:r>
            <a:r>
              <a:rPr lang="en-US" dirty="0"/>
              <a:t>, Neo4j’s declarative graph query language, is built on the basic concepts and clauses of SQL but has a lot of additional graph-specific functionality to </a:t>
            </a:r>
            <a:r>
              <a:rPr lang="en-US" dirty="0" smtClean="0"/>
              <a:t>make </a:t>
            </a:r>
            <a:r>
              <a:rPr lang="en-US" dirty="0"/>
              <a:t>it easy to work with your graph model</a:t>
            </a:r>
            <a:r>
              <a:rPr lang="en-US" dirty="0"/>
              <a:t>. </a:t>
            </a:r>
            <a:endParaRPr lang="en-US" dirty="0" smtClean="0"/>
          </a:p>
          <a:p>
            <a:pPr marL="0" indent="0" fontAlgn="base">
              <a:spcBef>
                <a:spcPts val="0"/>
              </a:spcBef>
              <a:buNone/>
            </a:pPr>
            <a:r>
              <a:rPr lang="en-US" dirty="0" smtClean="0"/>
              <a:t>A </a:t>
            </a:r>
            <a:r>
              <a:rPr lang="en-US" dirty="0"/>
              <a:t>view is the result set of a stored query on the data, which the database users can query just as they would in a persistent database collection object.</a:t>
            </a:r>
          </a:p>
          <a:p>
            <a:pPr marL="0" indent="0" fontAlgn="base">
              <a:spcBef>
                <a:spcPts val="0"/>
              </a:spcBef>
              <a:buNone/>
            </a:pPr>
            <a:r>
              <a:rPr lang="en-US" dirty="0"/>
              <a:t>Neo4j doesn't host stored queries.</a:t>
            </a:r>
          </a:p>
          <a:p>
            <a:pPr marL="0" indent="0">
              <a:spcBef>
                <a:spcPts val="0"/>
              </a:spcBef>
              <a:buNone/>
            </a:pPr>
            <a:endParaRPr lang="en-US" dirty="0" smtClean="0"/>
          </a:p>
        </p:txBody>
      </p:sp>
      <p:sp>
        <p:nvSpPr>
          <p:cNvPr id="4" name="Title 1"/>
          <p:cNvSpPr txBox="1">
            <a:spLocks/>
          </p:cNvSpPr>
          <p:nvPr/>
        </p:nvSpPr>
        <p:spPr>
          <a:xfrm>
            <a:off x="2099255" y="83633"/>
            <a:ext cx="7881872"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smtClean="0"/>
              <a:t>SQL(</a:t>
            </a:r>
            <a:r>
              <a:rPr lang="en-US" sz="2400" b="1" dirty="0" err="1" smtClean="0"/>
              <a:t>Mysql</a:t>
            </a:r>
            <a:r>
              <a:rPr lang="en-US" sz="2400" b="1" dirty="0" smtClean="0"/>
              <a:t>) vs. </a:t>
            </a:r>
            <a:r>
              <a:rPr lang="en-US" sz="2400" b="1" dirty="0" err="1" smtClean="0"/>
              <a:t>nosql</a:t>
            </a:r>
            <a:r>
              <a:rPr lang="en-US" sz="2400" b="1" dirty="0" smtClean="0"/>
              <a:t>(neo4j)</a:t>
            </a: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8428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3264" y="778447"/>
            <a:ext cx="4649783" cy="471866"/>
          </a:xfrm>
        </p:spPr>
        <p:txBody>
          <a:bodyPr>
            <a:noAutofit/>
          </a:bodyPr>
          <a:lstStyle/>
          <a:p>
            <a:pPr algn="ctr"/>
            <a:r>
              <a:rPr lang="en-US" sz="1800" b="1" dirty="0" err="1" smtClean="0"/>
              <a:t>Nosql</a:t>
            </a:r>
            <a:r>
              <a:rPr lang="en-US" sz="1800" b="1" dirty="0" smtClean="0"/>
              <a:t>(Neo4j)</a:t>
            </a:r>
            <a:endParaRPr lang="en-US" sz="1800" b="1" dirty="0"/>
          </a:p>
        </p:txBody>
      </p:sp>
      <p:sp>
        <p:nvSpPr>
          <p:cNvPr id="5" name="Text Placeholder 4"/>
          <p:cNvSpPr>
            <a:spLocks noGrp="1"/>
          </p:cNvSpPr>
          <p:nvPr>
            <p:ph type="body" sz="quarter" idx="3"/>
          </p:nvPr>
        </p:nvSpPr>
        <p:spPr>
          <a:xfrm>
            <a:off x="853263" y="3782605"/>
            <a:ext cx="4646602" cy="471865"/>
          </a:xfrm>
        </p:spPr>
        <p:txBody>
          <a:bodyPr>
            <a:normAutofit/>
          </a:bodyPr>
          <a:lstStyle/>
          <a:p>
            <a:pPr algn="ctr"/>
            <a:r>
              <a:rPr lang="en-US" sz="1800" b="1" dirty="0" err="1" smtClean="0"/>
              <a:t>Sql</a:t>
            </a:r>
            <a:r>
              <a:rPr lang="en-US" sz="1800" b="1" dirty="0" smtClean="0"/>
              <a:t>(</a:t>
            </a:r>
            <a:r>
              <a:rPr lang="en-US" sz="1800" b="1" dirty="0" err="1" smtClean="0"/>
              <a:t>mysql</a:t>
            </a:r>
            <a:r>
              <a:rPr lang="en-US" sz="1800" b="1" dirty="0" smtClean="0"/>
              <a:t>)</a:t>
            </a:r>
            <a:endParaRPr lang="en-US" sz="1800" b="1" dirty="0"/>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Q1. List of publishers that </a:t>
            </a:r>
            <a:r>
              <a:rPr lang="en-US" sz="2400" b="1" dirty="0" smtClean="0"/>
              <a:t>have </a:t>
            </a:r>
            <a:r>
              <a:rPr lang="en-US" sz="2400" b="1" dirty="0"/>
              <a:t>business book</a:t>
            </a:r>
          </a:p>
        </p:txBody>
      </p:sp>
      <p:sp>
        <p:nvSpPr>
          <p:cNvPr id="12" name="Content Placeholder 11"/>
          <p:cNvSpPr>
            <a:spLocks noGrp="1"/>
          </p:cNvSpPr>
          <p:nvPr>
            <p:ph sz="half" idx="2"/>
          </p:nvPr>
        </p:nvSpPr>
        <p:spPr>
          <a:xfrm>
            <a:off x="1141410" y="1271430"/>
            <a:ext cx="4055805" cy="2504236"/>
          </a:xfrm>
        </p:spPr>
        <p:txBody>
          <a:bodyPr>
            <a:normAutofit/>
          </a:bodyPr>
          <a:lstStyle/>
          <a:p>
            <a:pPr marL="0" indent="0">
              <a:lnSpc>
                <a:spcPct val="150000"/>
              </a:lnSpc>
              <a:spcBef>
                <a:spcPts val="0"/>
              </a:spcBef>
              <a:buNone/>
            </a:pPr>
            <a:r>
              <a:rPr lang="en-US" sz="1400" dirty="0"/>
              <a:t>match (</a:t>
            </a:r>
            <a:r>
              <a:rPr lang="en-US" sz="1400" dirty="0" err="1"/>
              <a:t>p:Publisher</a:t>
            </a:r>
            <a:r>
              <a:rPr lang="en-US" sz="1400" dirty="0"/>
              <a:t>)&lt;-[publishers]-(</a:t>
            </a:r>
            <a:r>
              <a:rPr lang="en-US" sz="1400" dirty="0" err="1"/>
              <a:t>t:Title</a:t>
            </a:r>
            <a:r>
              <a:rPr lang="en-US" sz="1400" dirty="0"/>
              <a:t>)</a:t>
            </a:r>
          </a:p>
          <a:p>
            <a:pPr marL="0" indent="0">
              <a:lnSpc>
                <a:spcPct val="150000"/>
              </a:lnSpc>
              <a:spcBef>
                <a:spcPts val="0"/>
              </a:spcBef>
              <a:buNone/>
            </a:pPr>
            <a:r>
              <a:rPr lang="en-US" sz="1400" dirty="0"/>
              <a:t>where </a:t>
            </a:r>
            <a:r>
              <a:rPr lang="en-US" sz="1400" dirty="0" err="1"/>
              <a:t>t.type</a:t>
            </a:r>
            <a:r>
              <a:rPr lang="en-US" sz="1400" dirty="0"/>
              <a:t> = 'business'</a:t>
            </a:r>
          </a:p>
          <a:p>
            <a:pPr marL="0" indent="0">
              <a:lnSpc>
                <a:spcPct val="150000"/>
              </a:lnSpc>
              <a:spcBef>
                <a:spcPts val="0"/>
              </a:spcBef>
              <a:buNone/>
            </a:pPr>
            <a:r>
              <a:rPr lang="en-US" sz="1400" dirty="0"/>
              <a:t>return distinct </a:t>
            </a:r>
            <a:r>
              <a:rPr lang="en-US" sz="1400" dirty="0" err="1"/>
              <a:t>p.pubName</a:t>
            </a:r>
            <a:r>
              <a:rPr lang="en-US" sz="1400" dirty="0"/>
              <a:t> as </a:t>
            </a:r>
            <a:r>
              <a:rPr lang="en-US" sz="1400" dirty="0" err="1"/>
              <a:t>pubname</a:t>
            </a:r>
            <a:r>
              <a:rPr lang="en-US" sz="1400" dirty="0"/>
              <a:t>, </a:t>
            </a:r>
            <a:r>
              <a:rPr lang="en-US" sz="1400" dirty="0" err="1"/>
              <a:t>p.pubId</a:t>
            </a:r>
            <a:r>
              <a:rPr lang="en-US" sz="1400" dirty="0"/>
              <a:t> as </a:t>
            </a:r>
            <a:r>
              <a:rPr lang="en-US" sz="1400" dirty="0" err="1"/>
              <a:t>pubid</a:t>
            </a:r>
            <a:r>
              <a:rPr lang="en-US" sz="1400" dirty="0"/>
              <a:t>, </a:t>
            </a:r>
            <a:r>
              <a:rPr lang="en-US" sz="1400" dirty="0" err="1"/>
              <a:t>p.state</a:t>
            </a:r>
            <a:r>
              <a:rPr lang="en-US" sz="1400" dirty="0"/>
              <a:t> as state, </a:t>
            </a:r>
            <a:r>
              <a:rPr lang="en-US" sz="1400" dirty="0" err="1"/>
              <a:t>p.country</a:t>
            </a:r>
            <a:r>
              <a:rPr lang="en-US" sz="1400" dirty="0"/>
              <a:t> as country </a:t>
            </a:r>
            <a:endParaRPr lang="en-US" sz="1400" dirty="0" smtClean="0"/>
          </a:p>
          <a:p>
            <a:pPr marL="0" indent="0">
              <a:lnSpc>
                <a:spcPct val="150000"/>
              </a:lnSpc>
              <a:spcBef>
                <a:spcPts val="0"/>
              </a:spcBef>
              <a:buNone/>
            </a:pPr>
            <a:endParaRPr lang="en-US" sz="1400" dirty="0"/>
          </a:p>
          <a:p>
            <a:pPr marL="0" indent="0">
              <a:lnSpc>
                <a:spcPct val="115000"/>
              </a:lnSpc>
              <a:spcBef>
                <a:spcPts val="0"/>
              </a:spcBef>
              <a:buNone/>
            </a:pPr>
            <a:r>
              <a:rPr lang="en-US" sz="1400" dirty="0"/>
              <a:t>CREATE INDEX ON :Title(type)</a:t>
            </a:r>
          </a:p>
          <a:p>
            <a:pPr marL="0" indent="0">
              <a:lnSpc>
                <a:spcPct val="115000"/>
              </a:lnSpc>
              <a:spcBef>
                <a:spcPts val="0"/>
              </a:spcBef>
              <a:buNone/>
            </a:pPr>
            <a:r>
              <a:rPr lang="en-US" sz="1400" dirty="0"/>
              <a:t>    Or  CREATE INDEX FOR (</a:t>
            </a:r>
            <a:r>
              <a:rPr lang="en-US" sz="1400" dirty="0" err="1"/>
              <a:t>t:Title</a:t>
            </a:r>
            <a:r>
              <a:rPr lang="en-US" sz="1400" dirty="0"/>
              <a:t>) ON (</a:t>
            </a:r>
            <a:r>
              <a:rPr lang="en-US" sz="1400" dirty="0" err="1"/>
              <a:t>t.type</a:t>
            </a:r>
            <a:r>
              <a:rPr lang="en-US" sz="1400" dirty="0"/>
              <a:t>)</a:t>
            </a:r>
          </a:p>
          <a:p>
            <a:pPr marL="0" indent="0">
              <a:lnSpc>
                <a:spcPct val="115000"/>
              </a:lnSpc>
              <a:spcBef>
                <a:spcPts val="0"/>
              </a:spcBef>
              <a:buNone/>
            </a:pPr>
            <a:r>
              <a:rPr lang="en-US" sz="1400" dirty="0"/>
              <a:t>Drop INDEX ON :Title(type)</a:t>
            </a:r>
          </a:p>
          <a:p>
            <a:pPr marL="0" indent="0">
              <a:lnSpc>
                <a:spcPct val="150000"/>
              </a:lnSpc>
              <a:spcBef>
                <a:spcPts val="0"/>
              </a:spcBef>
              <a:buNone/>
            </a:pPr>
            <a:endParaRPr lang="en-US" sz="1800" dirty="0" smtClean="0"/>
          </a:p>
          <a:p>
            <a:pPr marL="0" indent="0">
              <a:lnSpc>
                <a:spcPct val="150000"/>
              </a:lnSpc>
              <a:spcBef>
                <a:spcPts val="0"/>
              </a:spcBef>
              <a:buNone/>
            </a:pPr>
            <a:endParaRPr lang="en-US" sz="1800" dirty="0"/>
          </a:p>
          <a:p>
            <a:endParaRPr lang="en-US" dirty="0"/>
          </a:p>
        </p:txBody>
      </p:sp>
      <p:sp>
        <p:nvSpPr>
          <p:cNvPr id="16" name="Content Placeholder 15"/>
          <p:cNvSpPr>
            <a:spLocks noGrp="1"/>
          </p:cNvSpPr>
          <p:nvPr>
            <p:ph sz="quarter" idx="4"/>
          </p:nvPr>
        </p:nvSpPr>
        <p:spPr>
          <a:xfrm>
            <a:off x="1155912" y="4280361"/>
            <a:ext cx="4041303" cy="2364731"/>
          </a:xfrm>
        </p:spPr>
        <p:txBody>
          <a:bodyPr>
            <a:normAutofit/>
          </a:bodyPr>
          <a:lstStyle/>
          <a:p>
            <a:pPr marL="0" indent="0">
              <a:lnSpc>
                <a:spcPct val="115000"/>
              </a:lnSpc>
              <a:spcBef>
                <a:spcPts val="0"/>
              </a:spcBef>
              <a:buNone/>
            </a:pPr>
            <a:r>
              <a:rPr lang="en-US" sz="1400" dirty="0"/>
              <a:t>select * </a:t>
            </a:r>
            <a:r>
              <a:rPr lang="en-US" sz="1400" dirty="0" smtClean="0"/>
              <a:t>from </a:t>
            </a:r>
            <a:r>
              <a:rPr lang="en-US" sz="1400" dirty="0"/>
              <a:t>publishers </a:t>
            </a:r>
          </a:p>
          <a:p>
            <a:pPr marL="0" indent="0">
              <a:lnSpc>
                <a:spcPct val="115000"/>
              </a:lnSpc>
              <a:spcBef>
                <a:spcPts val="0"/>
              </a:spcBef>
              <a:buNone/>
            </a:pPr>
            <a:r>
              <a:rPr lang="en-US" sz="1400" dirty="0"/>
              <a:t>where exists </a:t>
            </a:r>
          </a:p>
          <a:p>
            <a:pPr marL="0" indent="0">
              <a:lnSpc>
                <a:spcPct val="115000"/>
              </a:lnSpc>
              <a:spcBef>
                <a:spcPts val="0"/>
              </a:spcBef>
              <a:buNone/>
            </a:pPr>
            <a:r>
              <a:rPr lang="en-US" sz="1400" dirty="0"/>
              <a:t>(select *  from titles where </a:t>
            </a:r>
            <a:r>
              <a:rPr lang="en-US" sz="1400" dirty="0" err="1"/>
              <a:t>titles.pub_id</a:t>
            </a:r>
            <a:r>
              <a:rPr lang="en-US" sz="1400" dirty="0"/>
              <a:t> = </a:t>
            </a:r>
            <a:r>
              <a:rPr lang="en-US" sz="1400" dirty="0" err="1"/>
              <a:t>publishers.pub_id</a:t>
            </a:r>
            <a:r>
              <a:rPr lang="en-US" sz="1400" dirty="0"/>
              <a:t> and type = 'business</a:t>
            </a:r>
            <a:r>
              <a:rPr lang="en-US" sz="1400" dirty="0" smtClean="0"/>
              <a:t>');</a:t>
            </a:r>
          </a:p>
          <a:p>
            <a:pPr marL="0" indent="0">
              <a:lnSpc>
                <a:spcPct val="115000"/>
              </a:lnSpc>
              <a:spcBef>
                <a:spcPts val="0"/>
              </a:spcBef>
              <a:buNone/>
            </a:pPr>
            <a:endParaRPr lang="en-US" sz="1400" dirty="0" smtClean="0"/>
          </a:p>
          <a:p>
            <a:pPr marL="0" indent="0">
              <a:lnSpc>
                <a:spcPct val="115000"/>
              </a:lnSpc>
              <a:spcBef>
                <a:spcPts val="0"/>
              </a:spcBef>
              <a:buNone/>
            </a:pPr>
            <a:r>
              <a:rPr lang="en-US" sz="1400" dirty="0"/>
              <a:t>create index </a:t>
            </a:r>
            <a:r>
              <a:rPr lang="en-US" sz="1400" dirty="0" err="1"/>
              <a:t>i_type</a:t>
            </a:r>
            <a:r>
              <a:rPr lang="en-US" sz="1400" dirty="0"/>
              <a:t> on titles(type);</a:t>
            </a:r>
          </a:p>
          <a:p>
            <a:pPr marL="0" indent="0">
              <a:lnSpc>
                <a:spcPct val="115000"/>
              </a:lnSpc>
              <a:spcBef>
                <a:spcPts val="0"/>
              </a:spcBef>
              <a:buNone/>
            </a:pPr>
            <a:r>
              <a:rPr lang="en-US" sz="1400" dirty="0"/>
              <a:t>drop index </a:t>
            </a:r>
            <a:r>
              <a:rPr lang="en-US" sz="1400" dirty="0" err="1"/>
              <a:t>i_type</a:t>
            </a:r>
            <a:r>
              <a:rPr lang="en-US" sz="1400" dirty="0"/>
              <a:t> on titles;</a:t>
            </a:r>
          </a:p>
          <a:p>
            <a:pPr marL="0" indent="0">
              <a:lnSpc>
                <a:spcPct val="115000"/>
              </a:lnSpc>
              <a:spcBef>
                <a:spcPts val="0"/>
              </a:spcBef>
              <a:buNone/>
            </a:pPr>
            <a:endParaRPr lang="en-US" sz="1800" dirty="0" smtClean="0"/>
          </a:p>
          <a:p>
            <a:pPr marL="0" indent="0">
              <a:lnSpc>
                <a:spcPct val="115000"/>
              </a:lnSpc>
              <a:spcBef>
                <a:spcPts val="0"/>
              </a:spcBef>
              <a:buNone/>
            </a:pPr>
            <a:endParaRPr lang="en-US" sz="1800" dirty="0"/>
          </a:p>
          <a:p>
            <a:endParaRPr lang="en-US" dirty="0"/>
          </a:p>
        </p:txBody>
      </p:sp>
      <p:pic>
        <p:nvPicPr>
          <p:cNvPr id="17" name="Picture 16"/>
          <p:cNvPicPr>
            <a:picLocks noChangeAspect="1"/>
          </p:cNvPicPr>
          <p:nvPr/>
        </p:nvPicPr>
        <p:blipFill>
          <a:blip r:embed="rId2"/>
          <a:stretch>
            <a:fillRect/>
          </a:stretch>
        </p:blipFill>
        <p:spPr>
          <a:xfrm>
            <a:off x="5338467" y="4723676"/>
            <a:ext cx="5067663" cy="1134122"/>
          </a:xfrm>
          <a:prstGeom prst="rect">
            <a:avLst/>
          </a:prstGeom>
        </p:spPr>
      </p:pic>
      <p:pic>
        <p:nvPicPr>
          <p:cNvPr id="18" name="Picture 17"/>
          <p:cNvPicPr>
            <a:picLocks noChangeAspect="1"/>
          </p:cNvPicPr>
          <p:nvPr/>
        </p:nvPicPr>
        <p:blipFill>
          <a:blip r:embed="rId3"/>
          <a:stretch>
            <a:fillRect/>
          </a:stretch>
        </p:blipFill>
        <p:spPr>
          <a:xfrm>
            <a:off x="5338467" y="913178"/>
            <a:ext cx="6199548" cy="272775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832576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9210" y="829438"/>
            <a:ext cx="3174619" cy="471866"/>
          </a:xfrm>
        </p:spPr>
        <p:txBody>
          <a:bodyPr>
            <a:noAutofit/>
          </a:bodyPr>
          <a:lstStyle/>
          <a:p>
            <a:pPr algn="ctr"/>
            <a:r>
              <a:rPr lang="en-US" sz="1800" b="1" dirty="0" err="1" smtClean="0"/>
              <a:t>Nosql</a:t>
            </a:r>
            <a:r>
              <a:rPr lang="en-US" sz="1800" b="1" dirty="0" smtClean="0"/>
              <a:t>(Neo4j)</a:t>
            </a:r>
            <a:endParaRPr lang="en-US" sz="1800" b="1" dirty="0"/>
          </a:p>
        </p:txBody>
      </p:sp>
      <p:sp>
        <p:nvSpPr>
          <p:cNvPr id="5" name="Text Placeholder 4"/>
          <p:cNvSpPr>
            <a:spLocks noGrp="1"/>
          </p:cNvSpPr>
          <p:nvPr>
            <p:ph type="body" sz="quarter" idx="3"/>
          </p:nvPr>
        </p:nvSpPr>
        <p:spPr>
          <a:xfrm>
            <a:off x="739209" y="3326375"/>
            <a:ext cx="3174619" cy="471865"/>
          </a:xfrm>
        </p:spPr>
        <p:txBody>
          <a:bodyPr>
            <a:normAutofit/>
          </a:bodyPr>
          <a:lstStyle/>
          <a:p>
            <a:pPr algn="ctr"/>
            <a:r>
              <a:rPr lang="en-US" sz="1800" b="1" dirty="0" err="1" smtClean="0"/>
              <a:t>Sql</a:t>
            </a:r>
            <a:r>
              <a:rPr lang="en-US" sz="1800" b="1" dirty="0" smtClean="0"/>
              <a:t>(</a:t>
            </a:r>
            <a:r>
              <a:rPr lang="en-US" sz="1800" b="1" dirty="0" err="1" smtClean="0"/>
              <a:t>mysql</a:t>
            </a:r>
            <a:r>
              <a:rPr lang="en-US" sz="1800" b="1" dirty="0" smtClean="0"/>
              <a:t>)</a:t>
            </a:r>
            <a:endParaRPr lang="en-US" sz="1800" b="1" dirty="0"/>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Q2. </a:t>
            </a:r>
            <a:r>
              <a:rPr lang="en-US" sz="2400" b="1" dirty="0" err="1"/>
              <a:t>Rasing</a:t>
            </a:r>
            <a:r>
              <a:rPr lang="en-US" sz="2400" b="1" dirty="0"/>
              <a:t> the price by 10% for those books have total sale more than 500 Else decreasing by 5%</a:t>
            </a:r>
          </a:p>
        </p:txBody>
      </p:sp>
      <p:sp>
        <p:nvSpPr>
          <p:cNvPr id="8" name="Content Placeholder 7"/>
          <p:cNvSpPr>
            <a:spLocks noGrp="1"/>
          </p:cNvSpPr>
          <p:nvPr>
            <p:ph sz="half" idx="2"/>
          </p:nvPr>
        </p:nvSpPr>
        <p:spPr>
          <a:xfrm>
            <a:off x="918165" y="1361045"/>
            <a:ext cx="3261560" cy="2717801"/>
          </a:xfrm>
        </p:spPr>
        <p:txBody>
          <a:bodyPr>
            <a:normAutofit/>
          </a:bodyPr>
          <a:lstStyle/>
          <a:p>
            <a:pPr marL="0" indent="0">
              <a:lnSpc>
                <a:spcPct val="115000"/>
              </a:lnSpc>
              <a:spcBef>
                <a:spcPts val="0"/>
              </a:spcBef>
              <a:buNone/>
            </a:pPr>
            <a:r>
              <a:rPr lang="en-US" sz="1400" dirty="0"/>
              <a:t>match (</a:t>
            </a:r>
            <a:r>
              <a:rPr lang="en-US" sz="1400" dirty="0" err="1"/>
              <a:t>s:Store</a:t>
            </a:r>
            <a:r>
              <a:rPr lang="en-US" sz="1400" dirty="0"/>
              <a:t>)-[</a:t>
            </a:r>
            <a:r>
              <a:rPr lang="en-US" sz="1400" dirty="0" err="1"/>
              <a:t>a:SALES</a:t>
            </a:r>
            <a:r>
              <a:rPr lang="en-US" sz="1400" dirty="0"/>
              <a:t>]-(</a:t>
            </a:r>
            <a:r>
              <a:rPr lang="en-US" sz="1400" dirty="0" err="1"/>
              <a:t>t:Title</a:t>
            </a:r>
            <a:r>
              <a:rPr lang="en-US" sz="1400" dirty="0"/>
              <a:t>)</a:t>
            </a:r>
          </a:p>
          <a:p>
            <a:pPr marL="0" indent="0">
              <a:lnSpc>
                <a:spcPct val="115000"/>
              </a:lnSpc>
              <a:spcBef>
                <a:spcPts val="0"/>
              </a:spcBef>
              <a:buNone/>
            </a:pPr>
            <a:r>
              <a:rPr lang="en-US" sz="1400" dirty="0"/>
              <a:t>return </a:t>
            </a:r>
            <a:r>
              <a:rPr lang="en-US" sz="1400" dirty="0" err="1"/>
              <a:t>t.titleId</a:t>
            </a:r>
            <a:r>
              <a:rPr lang="en-US" sz="1400" dirty="0"/>
              <a:t>, </a:t>
            </a:r>
            <a:r>
              <a:rPr lang="en-US" sz="1400" dirty="0" err="1"/>
              <a:t>t.title</a:t>
            </a:r>
            <a:r>
              <a:rPr lang="en-US" sz="1400" dirty="0"/>
              <a:t>, </a:t>
            </a:r>
            <a:r>
              <a:rPr lang="en-US" sz="1400" dirty="0" err="1"/>
              <a:t>t.price</a:t>
            </a:r>
            <a:r>
              <a:rPr lang="en-US" sz="1400" dirty="0"/>
              <a:t>,</a:t>
            </a:r>
          </a:p>
          <a:p>
            <a:pPr marL="0" indent="0">
              <a:lnSpc>
                <a:spcPct val="115000"/>
              </a:lnSpc>
              <a:spcBef>
                <a:spcPts val="0"/>
              </a:spcBef>
              <a:buNone/>
            </a:pPr>
            <a:r>
              <a:rPr lang="en-US" sz="1400" dirty="0"/>
              <a:t>CASE</a:t>
            </a:r>
          </a:p>
          <a:p>
            <a:pPr marL="0" indent="0">
              <a:lnSpc>
                <a:spcPct val="115000"/>
              </a:lnSpc>
              <a:spcBef>
                <a:spcPts val="0"/>
              </a:spcBef>
              <a:buNone/>
            </a:pPr>
            <a:r>
              <a:rPr lang="en-US" sz="1400" dirty="0"/>
              <a:t>WHEN sum(</a:t>
            </a:r>
            <a:r>
              <a:rPr lang="en-US" sz="1400" dirty="0" err="1"/>
              <a:t>a.qty</a:t>
            </a:r>
            <a:r>
              <a:rPr lang="en-US" sz="1400" dirty="0"/>
              <a:t>*</a:t>
            </a:r>
            <a:r>
              <a:rPr lang="en-US" sz="1400" dirty="0" err="1"/>
              <a:t>t.price</a:t>
            </a:r>
            <a:r>
              <a:rPr lang="en-US" sz="1400" dirty="0"/>
              <a:t>) &gt; 500 then </a:t>
            </a:r>
            <a:r>
              <a:rPr lang="en-US" sz="1400" dirty="0" err="1"/>
              <a:t>t.price</a:t>
            </a:r>
            <a:r>
              <a:rPr lang="en-US" sz="1400" dirty="0"/>
              <a:t> * 1.1</a:t>
            </a:r>
          </a:p>
          <a:p>
            <a:pPr marL="0" indent="0">
              <a:lnSpc>
                <a:spcPct val="115000"/>
              </a:lnSpc>
              <a:spcBef>
                <a:spcPts val="0"/>
              </a:spcBef>
              <a:buNone/>
            </a:pPr>
            <a:r>
              <a:rPr lang="en-US" sz="1400" dirty="0"/>
              <a:t>ELSE </a:t>
            </a:r>
            <a:r>
              <a:rPr lang="en-US" sz="1400" dirty="0" err="1"/>
              <a:t>t.price</a:t>
            </a:r>
            <a:r>
              <a:rPr lang="en-US" sz="1400" dirty="0"/>
              <a:t> * 0.95 END AS </a:t>
            </a:r>
            <a:r>
              <a:rPr lang="en-US" sz="1400" dirty="0" err="1"/>
              <a:t>nPrice</a:t>
            </a:r>
            <a:endParaRPr lang="en-US" sz="1400" dirty="0"/>
          </a:p>
          <a:p>
            <a:pPr marL="0" indent="0">
              <a:lnSpc>
                <a:spcPct val="115000"/>
              </a:lnSpc>
              <a:spcBef>
                <a:spcPts val="0"/>
              </a:spcBef>
              <a:buNone/>
            </a:pPr>
            <a:r>
              <a:rPr lang="en-US" sz="1400" dirty="0" smtClean="0"/>
              <a:t>order </a:t>
            </a:r>
            <a:r>
              <a:rPr lang="en-US" sz="1400" dirty="0"/>
              <a:t>by </a:t>
            </a:r>
            <a:r>
              <a:rPr lang="en-US" sz="1400" dirty="0" err="1" smtClean="0"/>
              <a:t>t.price</a:t>
            </a:r>
            <a:r>
              <a:rPr lang="en-US" sz="1400" dirty="0" smtClean="0"/>
              <a:t> </a:t>
            </a:r>
            <a:r>
              <a:rPr lang="en-US" sz="1400" dirty="0" err="1" smtClean="0"/>
              <a:t>desc</a:t>
            </a:r>
            <a:endParaRPr lang="en-US" sz="1400" dirty="0"/>
          </a:p>
          <a:p>
            <a:pPr marL="0" indent="0">
              <a:buNone/>
            </a:pPr>
            <a:endParaRPr lang="en-US" sz="1400" dirty="0"/>
          </a:p>
        </p:txBody>
      </p:sp>
      <p:sp>
        <p:nvSpPr>
          <p:cNvPr id="10"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from titles ;</a:t>
            </a:r>
            <a:r>
              <a:rPr kumimoji="0" lang="en-US" altLang="en-US" sz="11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Content Placeholder 10"/>
          <p:cNvSpPr>
            <a:spLocks noGrp="1"/>
          </p:cNvSpPr>
          <p:nvPr>
            <p:ph sz="quarter" idx="4"/>
          </p:nvPr>
        </p:nvSpPr>
        <p:spPr>
          <a:xfrm>
            <a:off x="643150" y="3838341"/>
            <a:ext cx="4853212" cy="2921719"/>
          </a:xfrm>
        </p:spPr>
        <p:txBody>
          <a:bodyPr>
            <a:normAutofit/>
          </a:bodyPr>
          <a:lstStyle/>
          <a:p>
            <a:pPr marL="0" indent="0">
              <a:lnSpc>
                <a:spcPct val="150000"/>
              </a:lnSpc>
              <a:spcBef>
                <a:spcPts val="0"/>
              </a:spcBef>
              <a:buNone/>
            </a:pPr>
            <a:r>
              <a:rPr lang="en-US" sz="1400" dirty="0"/>
              <a:t>select * </a:t>
            </a:r>
            <a:r>
              <a:rPr lang="en-US" sz="1400" dirty="0" smtClean="0"/>
              <a:t>, case </a:t>
            </a:r>
            <a:r>
              <a:rPr lang="en-US" sz="1400" dirty="0"/>
              <a:t>when </a:t>
            </a:r>
            <a:r>
              <a:rPr lang="en-US" sz="1400" dirty="0" err="1"/>
              <a:t>title_id</a:t>
            </a:r>
            <a:r>
              <a:rPr lang="en-US" sz="1400" dirty="0"/>
              <a:t> in (select </a:t>
            </a:r>
            <a:r>
              <a:rPr lang="en-US" sz="1400" dirty="0" err="1"/>
              <a:t>titles.title_id</a:t>
            </a:r>
            <a:r>
              <a:rPr lang="en-US" sz="1400" dirty="0"/>
              <a:t> </a:t>
            </a:r>
            <a:endParaRPr lang="en-US" sz="1400" dirty="0" smtClean="0"/>
          </a:p>
          <a:p>
            <a:pPr marL="0" indent="0">
              <a:lnSpc>
                <a:spcPct val="150000"/>
              </a:lnSpc>
              <a:spcBef>
                <a:spcPts val="0"/>
              </a:spcBef>
              <a:buNone/>
            </a:pPr>
            <a:r>
              <a:rPr lang="en-US" sz="1400" dirty="0" smtClean="0"/>
              <a:t>from </a:t>
            </a:r>
            <a:r>
              <a:rPr lang="en-US" sz="1400" dirty="0"/>
              <a:t>titles inner join </a:t>
            </a:r>
            <a:r>
              <a:rPr lang="en-US" sz="1400" dirty="0" smtClean="0"/>
              <a:t>sales </a:t>
            </a:r>
            <a:r>
              <a:rPr lang="en-US" sz="1400" dirty="0"/>
              <a:t>on </a:t>
            </a:r>
            <a:r>
              <a:rPr lang="en-US" sz="1400" dirty="0" err="1"/>
              <a:t>sales.title_id</a:t>
            </a:r>
            <a:r>
              <a:rPr lang="en-US" sz="1400" dirty="0"/>
              <a:t> = </a:t>
            </a:r>
            <a:r>
              <a:rPr lang="en-US" sz="1400" dirty="0" err="1"/>
              <a:t>titles.title_id</a:t>
            </a:r>
            <a:r>
              <a:rPr lang="en-US" sz="1400" dirty="0"/>
              <a:t> </a:t>
            </a:r>
            <a:endParaRPr lang="en-US" sz="1400" dirty="0" smtClean="0"/>
          </a:p>
          <a:p>
            <a:pPr marL="0" indent="0">
              <a:lnSpc>
                <a:spcPct val="150000"/>
              </a:lnSpc>
              <a:spcBef>
                <a:spcPts val="0"/>
              </a:spcBef>
              <a:buNone/>
            </a:pPr>
            <a:r>
              <a:rPr lang="en-US" sz="1400" dirty="0" smtClean="0"/>
              <a:t>group </a:t>
            </a:r>
            <a:r>
              <a:rPr lang="en-US" sz="1400" dirty="0"/>
              <a:t>by </a:t>
            </a:r>
            <a:r>
              <a:rPr lang="en-US" sz="1400" dirty="0" err="1"/>
              <a:t>titles.title_id</a:t>
            </a:r>
            <a:r>
              <a:rPr lang="en-US" sz="1400" dirty="0"/>
              <a:t> 			</a:t>
            </a:r>
            <a:endParaRPr lang="en-US" sz="1400" dirty="0" smtClean="0"/>
          </a:p>
          <a:p>
            <a:pPr marL="0" indent="0">
              <a:lnSpc>
                <a:spcPct val="150000"/>
              </a:lnSpc>
              <a:spcBef>
                <a:spcPts val="0"/>
              </a:spcBef>
              <a:buNone/>
            </a:pPr>
            <a:r>
              <a:rPr lang="en-US" sz="1400" dirty="0" smtClean="0"/>
              <a:t>having </a:t>
            </a:r>
            <a:r>
              <a:rPr lang="en-US" sz="1400" dirty="0"/>
              <a:t>sum(</a:t>
            </a:r>
            <a:r>
              <a:rPr lang="en-US" sz="1400" dirty="0" err="1"/>
              <a:t>qty</a:t>
            </a:r>
            <a:r>
              <a:rPr lang="en-US" sz="1400" dirty="0"/>
              <a:t>*price) &gt; </a:t>
            </a:r>
            <a:r>
              <a:rPr lang="en-US" sz="1400" dirty="0" smtClean="0"/>
              <a:t>500) then </a:t>
            </a:r>
            <a:r>
              <a:rPr lang="en-US" sz="1400" dirty="0"/>
              <a:t>price * 1.1				</a:t>
            </a:r>
            <a:r>
              <a:rPr lang="en-US" sz="1400" dirty="0" smtClean="0"/>
              <a:t>      else </a:t>
            </a:r>
            <a:r>
              <a:rPr lang="en-US" sz="1400" dirty="0"/>
              <a:t>price * .95	</a:t>
            </a:r>
            <a:endParaRPr lang="en-US" sz="1400" dirty="0" smtClean="0"/>
          </a:p>
          <a:p>
            <a:pPr marL="0" indent="0">
              <a:lnSpc>
                <a:spcPct val="150000"/>
              </a:lnSpc>
              <a:spcBef>
                <a:spcPts val="0"/>
              </a:spcBef>
              <a:buNone/>
            </a:pPr>
            <a:r>
              <a:rPr lang="en-US" sz="1400" dirty="0" smtClean="0"/>
              <a:t>end </a:t>
            </a:r>
            <a:r>
              <a:rPr lang="en-US" sz="1400" dirty="0"/>
              <a:t>as </a:t>
            </a:r>
            <a:r>
              <a:rPr lang="en-US" sz="1400" dirty="0" err="1" smtClean="0"/>
              <a:t>newPrice</a:t>
            </a:r>
            <a:endParaRPr lang="en-US" sz="1400" dirty="0" smtClean="0"/>
          </a:p>
          <a:p>
            <a:pPr marL="0" indent="0">
              <a:lnSpc>
                <a:spcPct val="150000"/>
              </a:lnSpc>
              <a:spcBef>
                <a:spcPts val="0"/>
              </a:spcBef>
              <a:buNone/>
            </a:pPr>
            <a:r>
              <a:rPr lang="en-US" sz="1400" dirty="0" smtClean="0"/>
              <a:t>from titles</a:t>
            </a:r>
          </a:p>
          <a:p>
            <a:pPr marL="0" indent="0">
              <a:lnSpc>
                <a:spcPct val="150000"/>
              </a:lnSpc>
              <a:spcBef>
                <a:spcPts val="0"/>
              </a:spcBef>
              <a:buNone/>
            </a:pPr>
            <a:r>
              <a:rPr lang="en-US" sz="1400" dirty="0" smtClean="0"/>
              <a:t>order </a:t>
            </a:r>
            <a:r>
              <a:rPr lang="en-US" sz="1400" dirty="0"/>
              <a:t>by price </a:t>
            </a:r>
            <a:r>
              <a:rPr lang="en-US" sz="1400" dirty="0" err="1"/>
              <a:t>desc</a:t>
            </a:r>
            <a:r>
              <a:rPr lang="en-US" sz="1400" dirty="0"/>
              <a:t>;</a:t>
            </a:r>
          </a:p>
        </p:txBody>
      </p:sp>
      <p:pic>
        <p:nvPicPr>
          <p:cNvPr id="12" name="Picture 11"/>
          <p:cNvPicPr>
            <a:picLocks noChangeAspect="1"/>
          </p:cNvPicPr>
          <p:nvPr/>
        </p:nvPicPr>
        <p:blipFill>
          <a:blip r:embed="rId2"/>
          <a:stretch>
            <a:fillRect/>
          </a:stretch>
        </p:blipFill>
        <p:spPr>
          <a:xfrm>
            <a:off x="4853202" y="4116174"/>
            <a:ext cx="6981699" cy="2564521"/>
          </a:xfrm>
          <a:prstGeom prst="rect">
            <a:avLst/>
          </a:prstGeom>
        </p:spPr>
      </p:pic>
      <p:pic>
        <p:nvPicPr>
          <p:cNvPr id="13" name="Picture 12"/>
          <p:cNvPicPr>
            <a:picLocks noChangeAspect="1"/>
          </p:cNvPicPr>
          <p:nvPr/>
        </p:nvPicPr>
        <p:blipFill>
          <a:blip r:embed="rId3"/>
          <a:stretch>
            <a:fillRect/>
          </a:stretch>
        </p:blipFill>
        <p:spPr>
          <a:xfrm>
            <a:off x="4853201" y="576180"/>
            <a:ext cx="6981699" cy="2266175"/>
          </a:xfrm>
          <a:prstGeom prst="rect">
            <a:avLst/>
          </a:prstGeom>
        </p:spPr>
      </p:pic>
      <p:pic>
        <p:nvPicPr>
          <p:cNvPr id="14" name="Picture 13"/>
          <p:cNvPicPr>
            <a:picLocks noChangeAspect="1"/>
          </p:cNvPicPr>
          <p:nvPr/>
        </p:nvPicPr>
        <p:blipFill>
          <a:blip r:embed="rId4"/>
          <a:stretch>
            <a:fillRect/>
          </a:stretch>
        </p:blipFill>
        <p:spPr>
          <a:xfrm>
            <a:off x="4853201" y="2842355"/>
            <a:ext cx="6981699" cy="1160315"/>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40800724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331</TotalTime>
  <Words>884</Words>
  <Application>Microsoft Office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Tw Cen MT</vt:lpstr>
      <vt:lpstr>Circuit</vt:lpstr>
      <vt:lpstr>Data Management for Data Science Homework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23</cp:revision>
  <dcterms:created xsi:type="dcterms:W3CDTF">2020-05-24T12:55:04Z</dcterms:created>
  <dcterms:modified xsi:type="dcterms:W3CDTF">2020-05-26T15:17:07Z</dcterms:modified>
</cp:coreProperties>
</file>