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84" y="1122363"/>
            <a:ext cx="8603087" cy="2387600"/>
          </a:xfrm>
        </p:spPr>
        <p:txBody>
          <a:bodyPr>
            <a:normAutofit/>
          </a:bodyPr>
          <a:lstStyle/>
          <a:p>
            <a:r>
              <a:rPr lang="en-US" dirty="0"/>
              <a:t>Data Management for Data </a:t>
            </a:r>
            <a:r>
              <a:rPr lang="en-US" dirty="0" smtClean="0"/>
              <a:t>Science</a:t>
            </a:r>
            <a:br>
              <a:rPr lang="en-US" dirty="0" smtClean="0"/>
            </a:br>
            <a:r>
              <a:rPr lang="en-US" sz="1100" dirty="0"/>
              <a:t>Homework 1 – 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84" y="3808100"/>
            <a:ext cx="4581313" cy="1655762"/>
          </a:xfrm>
        </p:spPr>
        <p:txBody>
          <a:bodyPr>
            <a:normAutofit lnSpcReduction="10000"/>
          </a:bodyPr>
          <a:lstStyle/>
          <a:p>
            <a:r>
              <a:rPr lang="en-US" sz="1200" dirty="0" smtClean="0">
                <a:cs typeface="Times New Roman" panose="02020603050405020304" pitchFamily="18" charset="0"/>
              </a:rPr>
              <a:t>Teachers: Prof. </a:t>
            </a:r>
            <a:r>
              <a:rPr lang="en-US" sz="1200" dirty="0" err="1"/>
              <a:t>Lembo</a:t>
            </a:r>
            <a:r>
              <a:rPr lang="en-US" sz="1200" dirty="0"/>
              <a:t> </a:t>
            </a:r>
            <a:r>
              <a:rPr lang="en-US" sz="1200" dirty="0" smtClean="0"/>
              <a:t>Domenico 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cs typeface="Times New Roman" panose="02020603050405020304" pitchFamily="18" charset="0"/>
              </a:rPr>
              <a:t>                Prof. </a:t>
            </a:r>
            <a:r>
              <a:rPr lang="en-US" sz="1200" dirty="0" err="1"/>
              <a:t>Rosati</a:t>
            </a:r>
            <a:r>
              <a:rPr lang="en-US" sz="1200" dirty="0"/>
              <a:t> </a:t>
            </a:r>
            <a:r>
              <a:rPr lang="en-US" sz="1200" dirty="0" smtClean="0"/>
              <a:t>Riccardo</a:t>
            </a:r>
          </a:p>
          <a:p>
            <a:endParaRPr lang="en-US" sz="1200" dirty="0">
              <a:cs typeface="Times New Roman" panose="02020603050405020304" pitchFamily="18" charset="0"/>
            </a:endParaRPr>
          </a:p>
          <a:p>
            <a:r>
              <a:rPr lang="en-US" sz="1200" dirty="0" smtClean="0">
                <a:cs typeface="Times New Roman" panose="02020603050405020304" pitchFamily="18" charset="0"/>
              </a:rPr>
              <a:t>Providers: </a:t>
            </a:r>
            <a:r>
              <a:rPr lang="en-US" sz="1200" dirty="0" err="1" smtClean="0">
                <a:cs typeface="Times New Roman" panose="02020603050405020304" pitchFamily="18" charset="0"/>
              </a:rPr>
              <a:t>Mousalreza</a:t>
            </a:r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cs typeface="Times New Roman" panose="02020603050405020304" pitchFamily="18" charset="0"/>
              </a:rPr>
              <a:t>dastmard</a:t>
            </a:r>
            <a:r>
              <a:rPr lang="en-US" sz="1200" dirty="0">
                <a:cs typeface="Times New Roman" panose="02020603050405020304" pitchFamily="18" charset="0"/>
              </a:rPr>
              <a:t> 1852433</a:t>
            </a:r>
            <a:endParaRPr lang="en-US" sz="1200" dirty="0" smtClean="0">
              <a:cs typeface="Times New Roman" panose="02020603050405020304" pitchFamily="18" charset="0"/>
            </a:endParaRPr>
          </a:p>
          <a:p>
            <a:r>
              <a:rPr lang="en-US" sz="1200" dirty="0" smtClean="0">
                <a:cs typeface="Times New Roman" panose="02020603050405020304" pitchFamily="18" charset="0"/>
              </a:rPr>
              <a:t>                   </a:t>
            </a:r>
            <a:r>
              <a:rPr lang="en-US" sz="1200" dirty="0" err="1" smtClean="0">
                <a:cs typeface="Times New Roman" panose="02020603050405020304" pitchFamily="18" charset="0"/>
              </a:rPr>
              <a:t>Melika</a:t>
            </a:r>
            <a:r>
              <a:rPr lang="en-US" sz="1200" dirty="0" smtClean="0">
                <a:cs typeface="Times New Roman" panose="02020603050405020304" pitchFamily="18" charset="0"/>
              </a:rPr>
              <a:t> Sadat </a:t>
            </a:r>
            <a:r>
              <a:rPr lang="en-US" sz="1200" dirty="0" err="1" smtClean="0">
                <a:cs typeface="Times New Roman" panose="02020603050405020304" pitchFamily="18" charset="0"/>
              </a:rPr>
              <a:t>Parpinchi</a:t>
            </a:r>
            <a:r>
              <a:rPr lang="en-US" sz="1200" dirty="0">
                <a:cs typeface="Times New Roman" panose="02020603050405020304" pitchFamily="18" charset="0"/>
              </a:rPr>
              <a:t> 1880156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862" y="0"/>
            <a:ext cx="3092962" cy="673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Pubs </a:t>
            </a:r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sz="1100" dirty="0" smtClean="0"/>
              <a:t>https</a:t>
            </a:r>
            <a:r>
              <a:rPr lang="en-US" sz="1100" dirty="0"/>
              <a:t>://relational.fit.cvut.cz/dataset/Pubs</a:t>
            </a:r>
            <a:endParaRPr lang="en-US" dirty="0"/>
          </a:p>
        </p:txBody>
      </p:sp>
      <p:pic>
        <p:nvPicPr>
          <p:cNvPr id="11" name="Picture Placeholder 10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7" y="773723"/>
            <a:ext cx="9924850" cy="5811863"/>
          </a:xfrm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6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 txBox="1">
            <a:spLocks/>
          </p:cNvSpPr>
          <p:nvPr/>
        </p:nvSpPr>
        <p:spPr>
          <a:xfrm>
            <a:off x="1326036" y="562709"/>
            <a:ext cx="2387835" cy="60022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Associated task: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Regression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Domain: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Retail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Data types: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Numeric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String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LOB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Temporal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Size: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400 KB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Count of tables: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Count of rows: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255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Count of columns: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64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3713871" y="562709"/>
            <a:ext cx="2277639" cy="60022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Missing values: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Compound keys: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Loops: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Type: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Synthetic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Instance count: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Target table: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Titles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Target column:</a:t>
            </a:r>
          </a:p>
          <a:p>
            <a:pPr lvl="1">
              <a:spcBef>
                <a:spcPts val="0"/>
              </a:spcBef>
            </a:pPr>
            <a:r>
              <a:rPr lang="en-US" sz="1800" dirty="0" err="1" smtClean="0"/>
              <a:t>Ytd_sales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/>
              <a:t>Target_ID</a:t>
            </a:r>
            <a:r>
              <a:rPr lang="en-US" sz="1800" b="1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1800" dirty="0" err="1" smtClean="0"/>
              <a:t>Title_ID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Target timestamp:</a:t>
            </a:r>
          </a:p>
          <a:p>
            <a:pPr lvl="1">
              <a:spcBef>
                <a:spcPts val="0"/>
              </a:spcBef>
            </a:pPr>
            <a:r>
              <a:rPr lang="en-US" sz="1800" dirty="0" err="1" smtClean="0"/>
              <a:t>pubdate</a:t>
            </a:r>
            <a:endParaRPr lang="en-US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083946" y="94995"/>
            <a:ext cx="2586527" cy="93542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Dataset details:</a:t>
            </a:r>
            <a:endParaRPr lang="en-US" sz="2000" b="1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6240255" y="548643"/>
            <a:ext cx="5577676" cy="6016280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Tables: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/>
              <a:t>Titles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/>
              <a:t>Authors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err="1" smtClean="0"/>
              <a:t>Titleauthor</a:t>
            </a:r>
            <a:endParaRPr lang="en-US" sz="1800" dirty="0" smtClean="0"/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/>
              <a:t>Sales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/>
              <a:t>Stores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/>
              <a:t>discounts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/>
              <a:t>Publishers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err="1" smtClean="0"/>
              <a:t>Pub_info</a:t>
            </a:r>
            <a:endParaRPr lang="en-US" sz="1800" dirty="0" smtClean="0"/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/>
              <a:t>Employee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/>
              <a:t>Jobs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err="1" smtClean="0"/>
              <a:t>Roysched</a:t>
            </a:r>
            <a:endParaRPr lang="en-US" sz="1800" dirty="0"/>
          </a:p>
          <a:p>
            <a:pPr marL="400050" indent="-400050">
              <a:buFont typeface="+mj-lt"/>
              <a:buAutoNum type="romanLcPeriod"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Primary Keys:</a:t>
            </a:r>
          </a:p>
          <a:p>
            <a:pPr marL="0" indent="0">
              <a:buNone/>
            </a:pPr>
            <a:r>
              <a:rPr lang="en-US" sz="1800" dirty="0" err="1" smtClean="0"/>
              <a:t>Title_id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Au_id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Au_id</a:t>
            </a:r>
            <a:r>
              <a:rPr lang="en-US" sz="1800" dirty="0" smtClean="0"/>
              <a:t> + </a:t>
            </a:r>
            <a:r>
              <a:rPr lang="en-US" sz="1800" dirty="0" err="1" smtClean="0"/>
              <a:t>title_id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Title_id</a:t>
            </a:r>
            <a:r>
              <a:rPr lang="en-US" sz="1800" dirty="0" smtClean="0"/>
              <a:t> + </a:t>
            </a:r>
            <a:r>
              <a:rPr lang="en-US" sz="1800" dirty="0" err="1" smtClean="0"/>
              <a:t>stor_id</a:t>
            </a:r>
            <a:r>
              <a:rPr lang="en-US" sz="1800" dirty="0" smtClean="0"/>
              <a:t> + </a:t>
            </a:r>
            <a:r>
              <a:rPr lang="en-US" sz="1800" dirty="0" err="1" smtClean="0"/>
              <a:t>ord_num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Stor_id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Stor_id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Pub_id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Pub_id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Emp_id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Job_id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Title_id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995383" y="94995"/>
            <a:ext cx="2586527" cy="93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Table details: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71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681" y="998477"/>
            <a:ext cx="3856037" cy="692726"/>
          </a:xfrm>
        </p:spPr>
        <p:txBody>
          <a:bodyPr>
            <a:normAutofit/>
          </a:bodyPr>
          <a:lstStyle/>
          <a:p>
            <a:r>
              <a:rPr lang="en-US" sz="2000" b="1" dirty="0"/>
              <a:t>Q1: List of publishers that don't have business book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97" y="992409"/>
            <a:ext cx="6077074" cy="23487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3" y="1867740"/>
            <a:ext cx="3856037" cy="4508388"/>
          </a:xfrm>
        </p:spPr>
        <p:txBody>
          <a:bodyPr>
            <a:normAutofit/>
          </a:bodyPr>
          <a:lstStyle/>
          <a:p>
            <a:pPr marL="400050" indent="-4000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 smtClean="0"/>
              <a:t>Using </a:t>
            </a:r>
            <a:r>
              <a:rPr lang="en-US" sz="1800" b="1" dirty="0" smtClean="0"/>
              <a:t>“not exists”:</a:t>
            </a:r>
          </a:p>
          <a:p>
            <a:pPr marL="457200" lvl="2">
              <a:spcBef>
                <a:spcPts val="0"/>
              </a:spcBef>
            </a:pPr>
            <a:r>
              <a:rPr lang="en-US" sz="1400" dirty="0" smtClean="0"/>
              <a:t>select </a:t>
            </a:r>
            <a:r>
              <a:rPr lang="en-US" sz="1400" dirty="0"/>
              <a:t>* from publishers where not exists 	(select </a:t>
            </a:r>
            <a:r>
              <a:rPr lang="en-US" sz="1400" dirty="0" smtClean="0"/>
              <a:t>* from </a:t>
            </a:r>
            <a:r>
              <a:rPr lang="en-US" sz="1400" dirty="0"/>
              <a:t>titles </a:t>
            </a:r>
            <a:r>
              <a:rPr lang="en-US" sz="1400" dirty="0" smtClean="0"/>
              <a:t>where </a:t>
            </a:r>
            <a:r>
              <a:rPr lang="en-US" sz="1400" dirty="0" err="1"/>
              <a:t>titles.pub_id</a:t>
            </a:r>
            <a:r>
              <a:rPr lang="en-US" sz="1400" dirty="0"/>
              <a:t> = </a:t>
            </a:r>
            <a:r>
              <a:rPr lang="en-US" sz="1400" dirty="0" err="1"/>
              <a:t>publishers.pub_id</a:t>
            </a:r>
            <a:r>
              <a:rPr lang="en-US" sz="1400" dirty="0"/>
              <a:t> and type = 'business</a:t>
            </a:r>
            <a:r>
              <a:rPr lang="en-US" sz="1400" dirty="0" smtClean="0"/>
              <a:t>');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/>
              <a:t>Optimizing (Using View and index):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create index </a:t>
            </a:r>
            <a:r>
              <a:rPr lang="en-US" sz="1600" dirty="0" err="1"/>
              <a:t>i_type</a:t>
            </a:r>
            <a:r>
              <a:rPr lang="en-US" sz="1600" dirty="0"/>
              <a:t> on titles(type);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create view </a:t>
            </a:r>
            <a:r>
              <a:rPr lang="en-US" sz="1600" dirty="0" err="1"/>
              <a:t>business_pub_ids</a:t>
            </a:r>
            <a:r>
              <a:rPr lang="en-US" sz="1600" dirty="0"/>
              <a:t> as select </a:t>
            </a:r>
            <a:r>
              <a:rPr lang="en-US" sz="1600" dirty="0" err="1"/>
              <a:t>pub_id</a:t>
            </a:r>
            <a:r>
              <a:rPr lang="en-US" sz="1600" dirty="0"/>
              <a:t> from titles where type = 'business</a:t>
            </a:r>
            <a:r>
              <a:rPr lang="en-US" sz="1600" dirty="0" smtClean="0"/>
              <a:t>';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 smtClean="0"/>
              <a:t>Using </a:t>
            </a:r>
            <a:r>
              <a:rPr lang="en-US" sz="1800" b="1" dirty="0" smtClean="0"/>
              <a:t>“not in”:</a:t>
            </a:r>
          </a:p>
          <a:p>
            <a:pPr marL="457200" lvl="2">
              <a:spcBef>
                <a:spcPts val="0"/>
              </a:spcBef>
            </a:pPr>
            <a:r>
              <a:rPr lang="en-US" sz="1400" dirty="0" smtClean="0"/>
              <a:t>select * from publishers where </a:t>
            </a:r>
            <a:r>
              <a:rPr lang="en-US" sz="1400" dirty="0" err="1" smtClean="0"/>
              <a:t>pub_id</a:t>
            </a:r>
            <a:r>
              <a:rPr lang="en-US" sz="1400" dirty="0" smtClean="0"/>
              <a:t> not in 	(select * from </a:t>
            </a:r>
            <a:r>
              <a:rPr lang="en-US" sz="1400" dirty="0" err="1" smtClean="0"/>
              <a:t>business_pub_ids</a:t>
            </a:r>
            <a:r>
              <a:rPr lang="en-US" sz="1400" dirty="0" smtClean="0"/>
              <a:t> );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6236" y="5343541"/>
            <a:ext cx="5932779" cy="837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There 4 publishers located in the USA and two in Germany and </a:t>
            </a:r>
            <a:r>
              <a:rPr lang="en-US" sz="1600" dirty="0" smtClean="0"/>
              <a:t>France.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37" y="3866027"/>
            <a:ext cx="1111497" cy="13713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6236" y="3685029"/>
            <a:ext cx="1749102" cy="436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View result:</a:t>
            </a:r>
            <a:endParaRPr lang="en-US" sz="1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71756" y="271237"/>
            <a:ext cx="1678062" cy="4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Code result:</a:t>
            </a:r>
            <a:endParaRPr lang="en-US" sz="1800" b="1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409276" y="189232"/>
            <a:ext cx="9859739" cy="56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 smtClean="0"/>
              <a:t>HW1: </a:t>
            </a:r>
            <a:r>
              <a:rPr lang="en-US" sz="1200" dirty="0"/>
              <a:t>nested queries, queries with negated subqueries</a:t>
            </a:r>
            <a:r>
              <a:rPr lang="en-US" sz="12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HW2: rewriting, indexing, </a:t>
            </a:r>
            <a:r>
              <a:rPr lang="en-US" sz="1200" dirty="0"/>
              <a:t>adding views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962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927490"/>
            <a:ext cx="3856037" cy="92706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Q2: List </a:t>
            </a:r>
            <a:r>
              <a:rPr lang="en-US" sz="2000" b="1" dirty="0"/>
              <a:t>of publishers that have published books that have mod in their type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06" y="1550720"/>
            <a:ext cx="5843809" cy="278202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3" y="2242123"/>
            <a:ext cx="3856037" cy="16270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Using </a:t>
            </a:r>
            <a:r>
              <a:rPr lang="en-US" sz="1800" b="1" dirty="0" smtClean="0"/>
              <a:t>“</a:t>
            </a:r>
            <a:r>
              <a:rPr lang="en-US" sz="1800" b="1" dirty="0"/>
              <a:t>exists</a:t>
            </a:r>
            <a:r>
              <a:rPr lang="en-US" sz="1800" b="1" dirty="0" smtClean="0"/>
              <a:t>”, “Like”:</a:t>
            </a:r>
          </a:p>
          <a:p>
            <a:pPr lvl="1"/>
            <a:r>
              <a:rPr lang="en-US" sz="1600" dirty="0" smtClean="0"/>
              <a:t>select * from </a:t>
            </a:r>
            <a:r>
              <a:rPr lang="en-US" sz="1600" dirty="0"/>
              <a:t>publishers where  exists	(select * </a:t>
            </a:r>
            <a:r>
              <a:rPr lang="en-US" sz="1600" dirty="0" smtClean="0"/>
              <a:t>from </a:t>
            </a:r>
            <a:r>
              <a:rPr lang="en-US" sz="1600" dirty="0"/>
              <a:t>titles </a:t>
            </a:r>
            <a:r>
              <a:rPr lang="en-US" sz="1600" dirty="0" smtClean="0"/>
              <a:t>where </a:t>
            </a:r>
            <a:r>
              <a:rPr lang="en-US" sz="1600" dirty="0"/>
              <a:t>type like '%mod</a:t>
            </a:r>
            <a:r>
              <a:rPr lang="en-US" sz="1600" dirty="0" smtClean="0"/>
              <a:t>%');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409276" y="189232"/>
            <a:ext cx="9859739" cy="350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 smtClean="0"/>
              <a:t>HW1: </a:t>
            </a:r>
            <a:r>
              <a:rPr lang="en-US" sz="1200" dirty="0"/>
              <a:t>nested </a:t>
            </a:r>
            <a:r>
              <a:rPr lang="en-US" sz="1200" dirty="0" smtClean="0"/>
              <a:t>queries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6236" y="4924817"/>
            <a:ext cx="5932779" cy="837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Mostly the publishers have books of type %mod% are located in the USA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02188" y="837894"/>
            <a:ext cx="1678062" cy="4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Code result: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1195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067" y="695457"/>
            <a:ext cx="3856037" cy="1219175"/>
          </a:xfrm>
        </p:spPr>
        <p:txBody>
          <a:bodyPr>
            <a:normAutofit/>
          </a:bodyPr>
          <a:lstStyle/>
          <a:p>
            <a:r>
              <a:rPr lang="en-US" sz="2000" b="1" dirty="0"/>
              <a:t>Q3: </a:t>
            </a:r>
            <a:r>
              <a:rPr lang="en-US" sz="2000" b="1" dirty="0" smtClean="0"/>
              <a:t>Raising </a:t>
            </a:r>
            <a:r>
              <a:rPr lang="en-US" sz="2000" b="1" dirty="0"/>
              <a:t>the price by 10% for those books have total sale more than 500 Else decreasing by 5%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66" y="3219794"/>
            <a:ext cx="9859739" cy="33870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9492" y="311202"/>
            <a:ext cx="4878914" cy="3541714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 smtClean="0"/>
              <a:t>Using </a:t>
            </a:r>
            <a:r>
              <a:rPr lang="en-US" sz="1800" b="1" dirty="0" smtClean="0"/>
              <a:t>“</a:t>
            </a:r>
            <a:r>
              <a:rPr lang="en-US" sz="1800" b="1" dirty="0"/>
              <a:t>case </a:t>
            </a:r>
            <a:r>
              <a:rPr lang="en-US" sz="1800" b="1" dirty="0" smtClean="0"/>
              <a:t>when”, “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en-US" sz="1800" b="1" dirty="0" smtClean="0"/>
              <a:t>”, “</a:t>
            </a:r>
            <a:r>
              <a:rPr lang="en-US" sz="1800" dirty="0" smtClean="0"/>
              <a:t>having</a:t>
            </a:r>
            <a:r>
              <a:rPr lang="en-US" sz="1800" b="1" dirty="0" smtClean="0"/>
              <a:t>” :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select </a:t>
            </a:r>
            <a:r>
              <a:rPr lang="en-US" sz="1600" dirty="0"/>
              <a:t>* ,	</a:t>
            </a:r>
            <a:endParaRPr lang="en-US" sz="1600" dirty="0" smtClean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case when</a:t>
            </a:r>
          </a:p>
          <a:p>
            <a:pPr lvl="2">
              <a:spcBef>
                <a:spcPts val="0"/>
              </a:spcBef>
            </a:pPr>
            <a:r>
              <a:rPr lang="en-US" sz="1400" dirty="0" err="1" smtClean="0"/>
              <a:t>title_id</a:t>
            </a:r>
            <a:r>
              <a:rPr lang="en-US" sz="1400" dirty="0" smtClean="0"/>
              <a:t> </a:t>
            </a:r>
            <a:r>
              <a:rPr lang="en-US" sz="1400" dirty="0"/>
              <a:t>in (</a:t>
            </a:r>
            <a:r>
              <a:rPr lang="en-US" sz="1400" dirty="0" smtClean="0"/>
              <a:t>select </a:t>
            </a:r>
            <a:r>
              <a:rPr lang="en-US" sz="1400" dirty="0" err="1" smtClean="0"/>
              <a:t>titles.title_id</a:t>
            </a:r>
            <a:r>
              <a:rPr lang="en-US" sz="1400" dirty="0" smtClean="0"/>
              <a:t> from </a:t>
            </a:r>
            <a:r>
              <a:rPr lang="en-US" sz="1400" dirty="0"/>
              <a:t>titles inner join </a:t>
            </a:r>
            <a:r>
              <a:rPr lang="en-US" sz="1400" dirty="0" smtClean="0"/>
              <a:t> </a:t>
            </a:r>
            <a:r>
              <a:rPr lang="en-US" sz="1400" dirty="0"/>
              <a:t>sales on </a:t>
            </a:r>
            <a:r>
              <a:rPr lang="en-US" sz="1400" dirty="0" err="1"/>
              <a:t>sales.title_id</a:t>
            </a:r>
            <a:r>
              <a:rPr lang="en-US" sz="1400" dirty="0"/>
              <a:t> = </a:t>
            </a:r>
            <a:r>
              <a:rPr lang="en-US" sz="1400" dirty="0" err="1"/>
              <a:t>titles.title_id</a:t>
            </a:r>
            <a:r>
              <a:rPr lang="en-US" sz="1400" dirty="0"/>
              <a:t> </a:t>
            </a:r>
            <a:r>
              <a:rPr lang="en-US" sz="1400" dirty="0" smtClean="0"/>
              <a:t>group </a:t>
            </a:r>
            <a:r>
              <a:rPr lang="en-US" sz="1400" dirty="0"/>
              <a:t>by </a:t>
            </a:r>
            <a:r>
              <a:rPr lang="en-US" sz="1400" dirty="0" err="1"/>
              <a:t>titles.title_id</a:t>
            </a:r>
            <a:r>
              <a:rPr lang="en-US" sz="1400" dirty="0"/>
              <a:t> </a:t>
            </a:r>
            <a:r>
              <a:rPr lang="en-US" sz="1400" dirty="0" smtClean="0"/>
              <a:t>having </a:t>
            </a:r>
            <a:r>
              <a:rPr lang="en-US" sz="1400" dirty="0"/>
              <a:t>sum(</a:t>
            </a:r>
            <a:r>
              <a:rPr lang="en-US" sz="1400" dirty="0" err="1"/>
              <a:t>qty</a:t>
            </a:r>
            <a:r>
              <a:rPr lang="en-US" sz="1400" dirty="0"/>
              <a:t>*price) &gt; 500)	</a:t>
            </a:r>
            <a:endParaRPr lang="en-US" sz="1400" dirty="0" smtClean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then </a:t>
            </a:r>
            <a:r>
              <a:rPr lang="en-US" sz="1600" dirty="0"/>
              <a:t>price * </a:t>
            </a:r>
            <a:r>
              <a:rPr lang="en-US" sz="1600" dirty="0" smtClean="0"/>
              <a:t>1.1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else </a:t>
            </a:r>
            <a:r>
              <a:rPr lang="en-US" sz="1600" dirty="0"/>
              <a:t>price * .95	</a:t>
            </a:r>
            <a:endParaRPr lang="en-US" sz="1600" dirty="0" smtClean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end </a:t>
            </a:r>
            <a:r>
              <a:rPr lang="en-US" sz="1600" dirty="0"/>
              <a:t>as </a:t>
            </a:r>
            <a:r>
              <a:rPr lang="en-US" sz="1600" dirty="0" err="1"/>
              <a:t>newPricefrom</a:t>
            </a:r>
            <a:r>
              <a:rPr lang="en-US" sz="1600" dirty="0"/>
              <a:t> titles 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367" y="129183"/>
            <a:ext cx="9859739" cy="56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 smtClean="0"/>
              <a:t>HW1: </a:t>
            </a:r>
            <a:r>
              <a:rPr lang="en-US" sz="1200" dirty="0"/>
              <a:t>joins, </a:t>
            </a:r>
            <a:r>
              <a:rPr lang="en-US" sz="1200" dirty="0" smtClean="0"/>
              <a:t>aggregations, nested queries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01703" y="2000619"/>
            <a:ext cx="5549452" cy="837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Comparing the columns price and </a:t>
            </a:r>
            <a:r>
              <a:rPr lang="en-US" dirty="0" err="1"/>
              <a:t>newPrice</a:t>
            </a:r>
            <a:r>
              <a:rPr lang="en-US" dirty="0"/>
              <a:t> we can see that mostly the new calculated price is less than previous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28" y="695458"/>
            <a:ext cx="10867762" cy="1056070"/>
          </a:xfrm>
        </p:spPr>
        <p:txBody>
          <a:bodyPr>
            <a:noAutofit/>
          </a:bodyPr>
          <a:lstStyle/>
          <a:p>
            <a:r>
              <a:rPr lang="en-US" sz="1800" b="1" dirty="0"/>
              <a:t>Q4: TAX calculation for each book based on total </a:t>
            </a:r>
            <a:r>
              <a:rPr lang="en-US" sz="1800" b="1" dirty="0" smtClean="0"/>
              <a:t>sale </a:t>
            </a:r>
            <a:r>
              <a:rPr lang="en-US" sz="1800" b="1" dirty="0"/>
              <a:t>If total sale is less than 200 then TAX = </a:t>
            </a:r>
            <a:r>
              <a:rPr lang="en-US" sz="1800" b="1" dirty="0" smtClean="0"/>
              <a:t>0 </a:t>
            </a:r>
            <a:r>
              <a:rPr lang="en-US" sz="1800" b="1" dirty="0"/>
              <a:t>If total sale is less than 500 then TAX = (Total sale - 200)*</a:t>
            </a:r>
            <a:r>
              <a:rPr lang="en-US" sz="1800" b="1" dirty="0" smtClean="0"/>
              <a:t>5% </a:t>
            </a:r>
            <a:r>
              <a:rPr lang="en-US" sz="1800" b="1" dirty="0"/>
              <a:t>If total sale is less than 800 then TAX = 15 + (Total sale - 500)*10</a:t>
            </a:r>
            <a:r>
              <a:rPr lang="en-US" sz="1800" b="1" dirty="0" smtClean="0"/>
              <a:t>% </a:t>
            </a:r>
            <a:r>
              <a:rPr lang="en-US" sz="1800" b="1" dirty="0"/>
              <a:t>If total sale is less than 1000 then TAX = 45 + (Total sale - 800)*</a:t>
            </a:r>
            <a:r>
              <a:rPr lang="en-US" sz="1800" b="1" dirty="0" smtClean="0"/>
              <a:t>15% else </a:t>
            </a:r>
            <a:r>
              <a:rPr lang="en-US" sz="1800" b="1" dirty="0"/>
              <a:t>TAX = 75 + (Total sale - 1000)*20%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141" y="2060597"/>
            <a:ext cx="7043180" cy="289816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Using “case when”, “</a:t>
            </a:r>
            <a:r>
              <a:rPr lang="en-US" dirty="0" err="1" smtClean="0"/>
              <a:t>drived</a:t>
            </a:r>
            <a:r>
              <a:rPr lang="en-US" dirty="0" smtClean="0"/>
              <a:t> query”, “group by”</a:t>
            </a:r>
          </a:p>
          <a:p>
            <a:pPr lvl="1">
              <a:spcBef>
                <a:spcPts val="0"/>
              </a:spcBef>
            </a:pPr>
            <a:r>
              <a:rPr lang="en-US" sz="1200" dirty="0" smtClean="0"/>
              <a:t>select </a:t>
            </a:r>
            <a:r>
              <a:rPr lang="en-US" sz="1200" dirty="0"/>
              <a:t>* ,	</a:t>
            </a:r>
            <a:r>
              <a:rPr lang="en-US" sz="1200" dirty="0" smtClean="0"/>
              <a:t>case </a:t>
            </a:r>
            <a:r>
              <a:rPr lang="en-US" sz="1200" dirty="0"/>
              <a:t>when </a:t>
            </a:r>
            <a:r>
              <a:rPr lang="en-US" sz="1200" dirty="0" err="1"/>
              <a:t>SaleAmount</a:t>
            </a:r>
            <a:r>
              <a:rPr lang="en-US" sz="1200" dirty="0"/>
              <a:t> &lt; 200  </a:t>
            </a:r>
            <a:r>
              <a:rPr lang="en-US" sz="1200" dirty="0" smtClean="0"/>
              <a:t>   then </a:t>
            </a:r>
            <a:r>
              <a:rPr lang="en-US" sz="1200" dirty="0"/>
              <a:t>0			  </a:t>
            </a:r>
            <a:r>
              <a:rPr lang="en-US" sz="1200" dirty="0" smtClean="0"/>
              <a:t>   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	</a:t>
            </a:r>
            <a:r>
              <a:rPr lang="en-US" sz="1200" dirty="0" smtClean="0"/>
              <a:t>	       when </a:t>
            </a:r>
            <a:r>
              <a:rPr lang="en-US" sz="1200" dirty="0" err="1"/>
              <a:t>SaleAmount</a:t>
            </a:r>
            <a:r>
              <a:rPr lang="en-US" sz="1200" dirty="0"/>
              <a:t> &lt; 500  </a:t>
            </a:r>
            <a:r>
              <a:rPr lang="en-US" sz="1200" dirty="0" smtClean="0"/>
              <a:t>    </a:t>
            </a:r>
            <a:r>
              <a:rPr lang="en-US" sz="1200" dirty="0"/>
              <a:t>then </a:t>
            </a:r>
            <a:r>
              <a:rPr lang="en-US" sz="1200" dirty="0" smtClean="0"/>
              <a:t>0+(</a:t>
            </a:r>
            <a:r>
              <a:rPr lang="en-US" sz="1200" dirty="0" err="1"/>
              <a:t>SaleAmount</a:t>
            </a:r>
            <a:r>
              <a:rPr lang="en-US" sz="1200" dirty="0"/>
              <a:t> - </a:t>
            </a:r>
            <a:r>
              <a:rPr lang="en-US" sz="1200" dirty="0" smtClean="0"/>
              <a:t>200</a:t>
            </a:r>
            <a:r>
              <a:rPr lang="en-US" sz="1200" dirty="0"/>
              <a:t>)  * .05			  </a:t>
            </a:r>
            <a:r>
              <a:rPr lang="en-US" sz="1200" dirty="0" smtClean="0"/>
              <a:t>  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 </a:t>
            </a:r>
            <a:r>
              <a:rPr lang="en-US" sz="1200" dirty="0" smtClean="0"/>
              <a:t>                                       when </a:t>
            </a:r>
            <a:r>
              <a:rPr lang="en-US" sz="1200" dirty="0" err="1"/>
              <a:t>SaleAmount</a:t>
            </a:r>
            <a:r>
              <a:rPr lang="en-US" sz="1200" dirty="0"/>
              <a:t> &lt; 800 </a:t>
            </a:r>
            <a:r>
              <a:rPr lang="en-US" sz="1200" dirty="0" smtClean="0"/>
              <a:t>	     then </a:t>
            </a:r>
            <a:r>
              <a:rPr lang="en-US" sz="1200" dirty="0"/>
              <a:t>0 + 15 </a:t>
            </a:r>
            <a:r>
              <a:rPr lang="en-US" sz="1200" dirty="0" smtClean="0"/>
              <a:t>+(</a:t>
            </a:r>
            <a:r>
              <a:rPr lang="en-US" sz="1200" dirty="0" err="1"/>
              <a:t>SaleAmount</a:t>
            </a:r>
            <a:r>
              <a:rPr lang="en-US" sz="1200" dirty="0"/>
              <a:t> - 500)  * .10	</a:t>
            </a:r>
            <a:r>
              <a:rPr lang="en-US" sz="1200" dirty="0" smtClean="0"/>
              <a:t>       </a:t>
            </a:r>
          </a:p>
          <a:p>
            <a:pPr lvl="1">
              <a:spcBef>
                <a:spcPts val="0"/>
              </a:spcBef>
            </a:pPr>
            <a:r>
              <a:rPr lang="en-US" sz="1200" dirty="0" smtClean="0"/>
              <a:t>		       when </a:t>
            </a:r>
            <a:r>
              <a:rPr lang="en-US" sz="1200" dirty="0" err="1"/>
              <a:t>SaleAmount</a:t>
            </a:r>
            <a:r>
              <a:rPr lang="en-US" sz="1200" dirty="0"/>
              <a:t> &lt; </a:t>
            </a:r>
            <a:r>
              <a:rPr lang="en-US" sz="1200" dirty="0" smtClean="0"/>
              <a:t>1000    </a:t>
            </a:r>
            <a:r>
              <a:rPr lang="en-US" sz="1200" dirty="0"/>
              <a:t>then 0 + 15 + 30 </a:t>
            </a:r>
            <a:r>
              <a:rPr lang="en-US" sz="1200" dirty="0" smtClean="0"/>
              <a:t>+(</a:t>
            </a:r>
            <a:r>
              <a:rPr lang="en-US" sz="1200" dirty="0" err="1"/>
              <a:t>SaleAmount</a:t>
            </a:r>
            <a:r>
              <a:rPr lang="en-US" sz="1200" dirty="0"/>
              <a:t> - 800)  * .</a:t>
            </a:r>
            <a:r>
              <a:rPr lang="en-US" sz="1200" dirty="0" smtClean="0"/>
              <a:t>15	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	</a:t>
            </a:r>
            <a:r>
              <a:rPr lang="en-US" sz="1200" dirty="0" smtClean="0"/>
              <a:t>	else 		      0 </a:t>
            </a:r>
            <a:r>
              <a:rPr lang="en-US" sz="1200" dirty="0"/>
              <a:t>+ 15 + 30 + 30 + </a:t>
            </a:r>
            <a:r>
              <a:rPr lang="en-US" sz="1200" dirty="0" smtClean="0"/>
              <a:t>(</a:t>
            </a:r>
            <a:r>
              <a:rPr lang="en-US" sz="1200" dirty="0" err="1"/>
              <a:t>SaleAmount</a:t>
            </a:r>
            <a:r>
              <a:rPr lang="en-US" sz="1200" dirty="0"/>
              <a:t> - 1000) * .20  </a:t>
            </a:r>
            <a:r>
              <a:rPr lang="en-US" sz="12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sz="1200" dirty="0" smtClean="0"/>
              <a:t> </a:t>
            </a:r>
            <a:r>
              <a:rPr lang="en-US" sz="1200" dirty="0"/>
              <a:t>end as Tax 	 </a:t>
            </a:r>
            <a:endParaRPr lang="en-US" sz="1200" dirty="0" smtClean="0"/>
          </a:p>
          <a:p>
            <a:pPr lvl="1">
              <a:spcBef>
                <a:spcPts val="0"/>
              </a:spcBef>
            </a:pPr>
            <a:r>
              <a:rPr lang="en-US" sz="1200" dirty="0" smtClean="0"/>
              <a:t>from (</a:t>
            </a:r>
            <a:r>
              <a:rPr lang="en-US" sz="1200" dirty="0"/>
              <a:t>select </a:t>
            </a:r>
            <a:r>
              <a:rPr lang="en-US" sz="1200" dirty="0" err="1"/>
              <a:t>titles.title_id</a:t>
            </a:r>
            <a:r>
              <a:rPr lang="en-US" sz="1200" dirty="0"/>
              <a:t> , title , sum(</a:t>
            </a:r>
            <a:r>
              <a:rPr lang="en-US" sz="1200" dirty="0" err="1"/>
              <a:t>qty</a:t>
            </a:r>
            <a:r>
              <a:rPr lang="en-US" sz="1200" dirty="0"/>
              <a:t>*price) as </a:t>
            </a:r>
            <a:r>
              <a:rPr lang="en-US" sz="1200" dirty="0" err="1" smtClean="0"/>
              <a:t>SaleAmount</a:t>
            </a:r>
            <a:r>
              <a:rPr lang="en-US" sz="1200" dirty="0" smtClean="0"/>
              <a:t> from </a:t>
            </a:r>
            <a:r>
              <a:rPr lang="en-US" sz="1200" dirty="0"/>
              <a:t>sales inner join titles </a:t>
            </a:r>
            <a:endParaRPr lang="en-US" sz="1200" dirty="0" smtClean="0"/>
          </a:p>
          <a:p>
            <a:pPr lvl="1">
              <a:spcBef>
                <a:spcPts val="0"/>
              </a:spcBef>
            </a:pPr>
            <a:r>
              <a:rPr lang="en-US" sz="1200" dirty="0" smtClean="0"/>
              <a:t>on </a:t>
            </a:r>
            <a:r>
              <a:rPr lang="en-US" sz="1200" dirty="0" err="1"/>
              <a:t>titles.title_id</a:t>
            </a:r>
            <a:r>
              <a:rPr lang="en-US" sz="1200" dirty="0"/>
              <a:t> = </a:t>
            </a:r>
            <a:r>
              <a:rPr lang="en-US" sz="1200" dirty="0" err="1"/>
              <a:t>sales.title_id</a:t>
            </a:r>
            <a:r>
              <a:rPr lang="en-US" sz="1200" dirty="0"/>
              <a:t> </a:t>
            </a:r>
            <a:endParaRPr lang="en-US" sz="1200" dirty="0" smtClean="0"/>
          </a:p>
          <a:p>
            <a:pPr lvl="1">
              <a:spcBef>
                <a:spcPts val="0"/>
              </a:spcBef>
            </a:pPr>
            <a:r>
              <a:rPr lang="en-US" sz="1200" dirty="0" smtClean="0"/>
              <a:t>group </a:t>
            </a:r>
            <a:r>
              <a:rPr lang="en-US" sz="1200" dirty="0"/>
              <a:t>by </a:t>
            </a:r>
            <a:r>
              <a:rPr lang="en-US" sz="1200" dirty="0" err="1"/>
              <a:t>titles.title_id</a:t>
            </a:r>
            <a:r>
              <a:rPr lang="en-US" sz="1200" dirty="0"/>
              <a:t> , title) as d 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367" y="129183"/>
            <a:ext cx="9859739" cy="56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 smtClean="0"/>
              <a:t>HW1: </a:t>
            </a:r>
            <a:r>
              <a:rPr lang="en-US" sz="1200" dirty="0"/>
              <a:t>joins, </a:t>
            </a:r>
            <a:r>
              <a:rPr lang="en-US" sz="1200" dirty="0" smtClean="0"/>
              <a:t>aggregations, nested queries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21" y="2318199"/>
            <a:ext cx="4606446" cy="397890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302321" y="1774542"/>
            <a:ext cx="1678062" cy="4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Code result:</a:t>
            </a:r>
            <a:endParaRPr lang="en-US" sz="1800" b="1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164579" y="5151919"/>
            <a:ext cx="5932779" cy="1326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Our analyze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Rarely we can find publishers that have to pay TAX more than 100$ based on TAX scenario defined above</a:t>
            </a:r>
            <a:r>
              <a:rPr lang="en-US" dirty="0" smtClean="0"/>
              <a:t>. </a:t>
            </a:r>
            <a:r>
              <a:rPr lang="en-US" dirty="0"/>
              <a:t>And there exist publishers have not to pay TAX.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0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16" y="772732"/>
            <a:ext cx="3856037" cy="691141"/>
          </a:xfrm>
        </p:spPr>
        <p:txBody>
          <a:bodyPr>
            <a:normAutofit/>
          </a:bodyPr>
          <a:lstStyle/>
          <a:p>
            <a:r>
              <a:rPr lang="en-US" sz="2000" dirty="0"/>
              <a:t>Q5: Total Sale of publishers in </a:t>
            </a:r>
            <a:r>
              <a:rPr lang="en-US" sz="2000" dirty="0" err="1"/>
              <a:t>diffrent</a:t>
            </a:r>
            <a:r>
              <a:rPr lang="en-US" sz="2000" dirty="0"/>
              <a:t> years and in overall.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127" y="1824483"/>
            <a:ext cx="3856037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4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485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Wingdings</vt:lpstr>
      <vt:lpstr>Circuit</vt:lpstr>
      <vt:lpstr>Data Management for Data Science Homework 1 – 2 </vt:lpstr>
      <vt:lpstr>Pubs dataset https://relational.fit.cvut.cz/dataset/Pubs</vt:lpstr>
      <vt:lpstr>PowerPoint Presentation</vt:lpstr>
      <vt:lpstr>Q1: List of publishers that don't have business book</vt:lpstr>
      <vt:lpstr>Q2: List of publishers that have published books that have mod in their type</vt:lpstr>
      <vt:lpstr>Q3: Raising the price by 10% for those books have total sale more than 500 Else decreasing by 5%</vt:lpstr>
      <vt:lpstr>Q4: TAX calculation for each book based on total sale If total sale is less than 200 then TAX = 0 If total sale is less than 500 then TAX = (Total sale - 200)*5% If total sale is less than 800 then TAX = 15 + (Total sale - 500)*10% If total sale is less than 1000 then TAX = 45 + (Total sale - 800)*15% else TAX = 75 + (Total sale - 1000)*20%</vt:lpstr>
      <vt:lpstr>Q5: Total Sale of publishers in diffrent years and in overall.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for Data Science Homework 1 – 2</dc:title>
  <dc:creator>Windows User</dc:creator>
  <cp:lastModifiedBy>Windows User</cp:lastModifiedBy>
  <cp:revision>19</cp:revision>
  <dcterms:created xsi:type="dcterms:W3CDTF">2020-05-04T12:59:19Z</dcterms:created>
  <dcterms:modified xsi:type="dcterms:W3CDTF">2020-05-04T15:33:31Z</dcterms:modified>
</cp:coreProperties>
</file>