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Lst>
  <p:sldSz cy="5143500" cx="9144000"/>
  <p:notesSz cx="6858000" cy="9144000"/>
  <p:embeddedFontLst>
    <p:embeddedFont>
      <p:font typeface="Roboto"/>
      <p:regular r:id="rId89"/>
      <p:bold r:id="rId90"/>
      <p:italic r:id="rId91"/>
      <p:boldItalic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93" roundtripDataSignature="AMtx7mhIGaenMVN3qhMW2B9DHs/BieHS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slide" Target="slides/slide83.xml"/><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Roboto-regular.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Roboto-italic.fntdata"/><Relationship Id="rId90" Type="http://schemas.openxmlformats.org/officeDocument/2006/relationships/font" Target="fonts/Roboto-bold.fntdata"/><Relationship Id="rId93" Type="http://customschemas.google.com/relationships/presentationmetadata" Target="metadata"/><Relationship Id="rId92" Type="http://schemas.openxmlformats.org/officeDocument/2006/relationships/font" Target="fonts/Roboto-bold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9" name="Google Shape;529;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6" name="Google Shape;536;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2" name="Google Shape;542;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8" name="Google Shape;548;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2" name="Google Shape;562;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7" name="Google Shape;567;p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3" name="Google Shape;573;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p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7" name="Google Shape;587;p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8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8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9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9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9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8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8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8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8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8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8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8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8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8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8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9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9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9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9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9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9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8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8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8.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9.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6.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0.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4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5.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3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hyperlink" Target="https://courses.analyticsvidhya.com/courses/introduction-to-data-science-2?utm_source=blog&amp;utm_medium=understandingsupportvectormachinearticle"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3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3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3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3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4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4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3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4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4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4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40.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43.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4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1339825" y="556350"/>
            <a:ext cx="6324300" cy="555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206349"/>
              <a:buNone/>
            </a:pPr>
            <a:r>
              <a:rPr b="1" lang="en-GB" sz="2800"/>
              <a:t>Report On Machine Learning</a:t>
            </a:r>
            <a:endParaRPr b="1" sz="2800"/>
          </a:p>
        </p:txBody>
      </p:sp>
      <p:sp>
        <p:nvSpPr>
          <p:cNvPr id="55" name="Google Shape;55;p1"/>
          <p:cNvSpPr txBox="1"/>
          <p:nvPr>
            <p:ph idx="1" type="subTitle"/>
          </p:nvPr>
        </p:nvSpPr>
        <p:spPr>
          <a:xfrm>
            <a:off x="2966200" y="2815875"/>
            <a:ext cx="5865900" cy="2002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GB" sz="1700">
                <a:solidFill>
                  <a:schemeClr val="dk1"/>
                </a:solidFill>
              </a:rPr>
              <a:t>Presented By</a:t>
            </a:r>
            <a:r>
              <a:rPr lang="en-GB" sz="1700">
                <a:solidFill>
                  <a:schemeClr val="dk1"/>
                </a:solidFill>
              </a:rPr>
              <a:t> :- </a:t>
            </a:r>
            <a:r>
              <a:rPr lang="en-GB" sz="1400">
                <a:solidFill>
                  <a:schemeClr val="dk1"/>
                </a:solidFill>
              </a:rPr>
              <a:t>                       </a:t>
            </a:r>
            <a:r>
              <a:rPr lang="en-GB" sz="1500">
                <a:solidFill>
                  <a:schemeClr val="dk1"/>
                </a:solidFill>
              </a:rPr>
              <a:t>Moses J</a:t>
            </a:r>
            <a:endParaRPr sz="1500">
              <a:solidFill>
                <a:schemeClr val="dk1"/>
              </a:solidFill>
            </a:endParaRPr>
          </a:p>
          <a:p>
            <a:pPr indent="0" lvl="0" marL="0" rtl="0" algn="l">
              <a:lnSpc>
                <a:spcPct val="100000"/>
              </a:lnSpc>
              <a:spcBef>
                <a:spcPts val="0"/>
              </a:spcBef>
              <a:spcAft>
                <a:spcPts val="0"/>
              </a:spcAft>
              <a:buSzPts val="2800"/>
              <a:buNone/>
            </a:pPr>
            <a:r>
              <a:rPr lang="en-GB" sz="1500">
                <a:solidFill>
                  <a:schemeClr val="dk1"/>
                </a:solidFill>
              </a:rPr>
              <a:t>                                                    ENG19CS0187</a:t>
            </a:r>
            <a:endParaRPr sz="1500">
              <a:solidFill>
                <a:schemeClr val="dk1"/>
              </a:solidFill>
            </a:endParaRPr>
          </a:p>
          <a:p>
            <a:pPr indent="0" lvl="0" marL="0" rtl="0" algn="l">
              <a:lnSpc>
                <a:spcPct val="100000"/>
              </a:lnSpc>
              <a:spcBef>
                <a:spcPts val="0"/>
              </a:spcBef>
              <a:spcAft>
                <a:spcPts val="0"/>
              </a:spcAft>
              <a:buSzPts val="2800"/>
              <a:buNone/>
            </a:pPr>
            <a:r>
              <a:rPr lang="en-GB" sz="1500">
                <a:solidFill>
                  <a:schemeClr val="dk1"/>
                </a:solidFill>
              </a:rPr>
              <a:t>                                                    CSE ‘D’ Section </a:t>
            </a:r>
            <a:endParaRPr sz="1500">
              <a:solidFill>
                <a:schemeClr val="dk1"/>
              </a:solidFill>
            </a:endParaRPr>
          </a:p>
          <a:p>
            <a:pPr indent="0" lvl="0" marL="0" rtl="0" algn="l">
              <a:lnSpc>
                <a:spcPct val="100000"/>
              </a:lnSpc>
              <a:spcBef>
                <a:spcPts val="0"/>
              </a:spcBef>
              <a:spcAft>
                <a:spcPts val="0"/>
              </a:spcAft>
              <a:buSzPts val="2800"/>
              <a:buNone/>
            </a:pPr>
            <a:r>
              <a:rPr lang="en-GB" sz="1500">
                <a:solidFill>
                  <a:schemeClr val="dk1"/>
                </a:solidFill>
              </a:rPr>
              <a:t>                                                    Dayananda Sagar University</a:t>
            </a:r>
            <a:endParaRPr sz="15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0"/>
          <p:cNvSpPr txBox="1"/>
          <p:nvPr>
            <p:ph type="title"/>
          </p:nvPr>
        </p:nvSpPr>
        <p:spPr>
          <a:xfrm>
            <a:off x="2549250" y="19166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Unsupervised learning</a:t>
            </a:r>
            <a:endParaRPr b="1"/>
          </a:p>
        </p:txBody>
      </p:sp>
      <p:sp>
        <p:nvSpPr>
          <p:cNvPr id="114" name="Google Shape;114;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1"/>
          <p:cNvSpPr txBox="1"/>
          <p:nvPr>
            <p:ph type="title"/>
          </p:nvPr>
        </p:nvSpPr>
        <p:spPr>
          <a:xfrm>
            <a:off x="311700" y="94325"/>
            <a:ext cx="8520600" cy="191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120" name="Google Shape;120;p11"/>
          <p:cNvSpPr txBox="1"/>
          <p:nvPr>
            <p:ph idx="1" type="body"/>
          </p:nvPr>
        </p:nvSpPr>
        <p:spPr>
          <a:xfrm>
            <a:off x="311700" y="285725"/>
            <a:ext cx="8520600" cy="4637100"/>
          </a:xfrm>
          <a:prstGeom prst="rect">
            <a:avLst/>
          </a:prstGeom>
          <a:noFill/>
          <a:ln>
            <a:noFill/>
          </a:ln>
        </p:spPr>
        <p:txBody>
          <a:bodyPr anchorCtr="0" anchor="t" bIns="91425" lIns="91425" spcFirstLastPara="1" rIns="91425" wrap="square" tIns="91425">
            <a:normAutofit/>
          </a:bodyPr>
          <a:lstStyle/>
          <a:p>
            <a:pPr indent="-320675" lvl="0" marL="457200" rtl="0" algn="l">
              <a:lnSpc>
                <a:spcPct val="115000"/>
              </a:lnSpc>
              <a:spcBef>
                <a:spcPts val="0"/>
              </a:spcBef>
              <a:spcAft>
                <a:spcPts val="0"/>
              </a:spcAft>
              <a:buClr>
                <a:schemeClr val="dk1"/>
              </a:buClr>
              <a:buSzPts val="1450"/>
              <a:buChar char="●"/>
            </a:pPr>
            <a:r>
              <a:rPr lang="en-GB" sz="1450">
                <a:solidFill>
                  <a:schemeClr val="dk1"/>
                </a:solidFill>
              </a:rPr>
              <a:t>In Unsupervised Learning the machine is trained on unlabelled data without any guidance.</a:t>
            </a:r>
            <a:endParaRPr sz="1450">
              <a:solidFill>
                <a:schemeClr val="dk1"/>
              </a:solidFill>
            </a:endParaRPr>
          </a:p>
          <a:p>
            <a:pPr indent="0" lvl="0" marL="457200" rtl="0" algn="l">
              <a:lnSpc>
                <a:spcPct val="115000"/>
              </a:lnSpc>
              <a:spcBef>
                <a:spcPts val="1200"/>
              </a:spcBef>
              <a:spcAft>
                <a:spcPts val="0"/>
              </a:spcAft>
              <a:buSzPts val="1800"/>
              <a:buNone/>
            </a:pPr>
            <a:r>
              <a:t/>
            </a:r>
            <a:endParaRPr sz="1450">
              <a:solidFill>
                <a:schemeClr val="dk1"/>
              </a:solidFill>
            </a:endParaRPr>
          </a:p>
          <a:p>
            <a:pPr indent="-320675" lvl="0" marL="457200" rtl="0" algn="l">
              <a:lnSpc>
                <a:spcPct val="115000"/>
              </a:lnSpc>
              <a:spcBef>
                <a:spcPts val="1200"/>
              </a:spcBef>
              <a:spcAft>
                <a:spcPts val="0"/>
              </a:spcAft>
              <a:buClr>
                <a:schemeClr val="dk1"/>
              </a:buClr>
              <a:buSzPts val="1450"/>
              <a:buChar char="●"/>
            </a:pPr>
            <a:r>
              <a:rPr lang="en-GB" sz="1450">
                <a:solidFill>
                  <a:schemeClr val="dk1"/>
                </a:solidFill>
              </a:rPr>
              <a:t> The machine has to figure out the data set given on its own since there is no supervisor and it has to find the hidden patterns in order to make predictions about the output.</a:t>
            </a:r>
            <a:endParaRPr sz="1450">
              <a:solidFill>
                <a:schemeClr val="dk1"/>
              </a:solidFill>
            </a:endParaRPr>
          </a:p>
          <a:p>
            <a:pPr indent="0" lvl="0" marL="457200" rtl="0" algn="l">
              <a:lnSpc>
                <a:spcPct val="115000"/>
              </a:lnSpc>
              <a:spcBef>
                <a:spcPts val="1200"/>
              </a:spcBef>
              <a:spcAft>
                <a:spcPts val="1200"/>
              </a:spcAft>
              <a:buSzPts val="1800"/>
              <a:buNone/>
            </a:pPr>
            <a:r>
              <a:t/>
            </a:r>
            <a:endParaRPr sz="1450">
              <a:solidFill>
                <a:schemeClr val="dk1"/>
              </a:solidFill>
            </a:endParaRPr>
          </a:p>
        </p:txBody>
      </p:sp>
      <p:pic>
        <p:nvPicPr>
          <p:cNvPr id="121" name="Google Shape;121;p11"/>
          <p:cNvPicPr preferRelativeResize="0"/>
          <p:nvPr/>
        </p:nvPicPr>
        <p:blipFill rotWithShape="1">
          <a:blip r:embed="rId3">
            <a:alphaModFix/>
          </a:blip>
          <a:srcRect b="0" l="0" r="0" t="0"/>
          <a:stretch/>
        </p:blipFill>
        <p:spPr>
          <a:xfrm>
            <a:off x="1143000" y="2247050"/>
            <a:ext cx="6858000" cy="228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2"/>
          <p:cNvSpPr txBox="1"/>
          <p:nvPr>
            <p:ph type="title"/>
          </p:nvPr>
        </p:nvSpPr>
        <p:spPr>
          <a:xfrm>
            <a:off x="311700" y="116900"/>
            <a:ext cx="8520600" cy="160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127" name="Google Shape;127;p12"/>
          <p:cNvSpPr txBox="1"/>
          <p:nvPr>
            <p:ph idx="1" type="body"/>
          </p:nvPr>
        </p:nvSpPr>
        <p:spPr>
          <a:xfrm>
            <a:off x="311700" y="376675"/>
            <a:ext cx="8520600" cy="4545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GB">
                <a:solidFill>
                  <a:schemeClr val="dk1"/>
                </a:solidFill>
              </a:rPr>
              <a:t>This type of problems can be used to solve association problems and clustering problems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Here machine is only given the input data so here the system has to understand itself from the input data that we gave to it does by finding patterns in the data </a:t>
            </a:r>
            <a:endParaRPr>
              <a:solidFill>
                <a:schemeClr val="dk1"/>
              </a:solidFill>
            </a:endParaRPr>
          </a:p>
          <a:p>
            <a:pPr indent="0" lvl="0" marL="0" rtl="0" algn="l">
              <a:lnSpc>
                <a:spcPct val="115000"/>
              </a:lnSpc>
              <a:spcBef>
                <a:spcPts val="1200"/>
              </a:spcBef>
              <a:spcAft>
                <a:spcPts val="0"/>
              </a:spcAft>
              <a:buSzPts val="1800"/>
              <a:buNone/>
            </a:pPr>
            <a:r>
              <a:t/>
            </a:r>
            <a:endParaRPr>
              <a:solidFill>
                <a:schemeClr val="dk1"/>
              </a:solidFill>
            </a:endParaRPr>
          </a:p>
          <a:p>
            <a:pPr indent="0" lvl="0" marL="0" rtl="0" algn="l">
              <a:lnSpc>
                <a:spcPct val="115000"/>
              </a:lnSpc>
              <a:spcBef>
                <a:spcPts val="1200"/>
              </a:spcBef>
              <a:spcAft>
                <a:spcPts val="1200"/>
              </a:spcAft>
              <a:buSzPts val="1800"/>
              <a:buNone/>
            </a:pPr>
            <a:r>
              <a:t/>
            </a:r>
            <a:endParaRPr>
              <a:solidFill>
                <a:schemeClr val="dk1"/>
              </a:solidFill>
            </a:endParaRPr>
          </a:p>
        </p:txBody>
      </p:sp>
      <p:pic>
        <p:nvPicPr>
          <p:cNvPr id="128" name="Google Shape;128;p12"/>
          <p:cNvPicPr preferRelativeResize="0"/>
          <p:nvPr/>
        </p:nvPicPr>
        <p:blipFill rotWithShape="1">
          <a:blip r:embed="rId3">
            <a:alphaModFix/>
          </a:blip>
          <a:srcRect b="0" l="0" r="0" t="0"/>
          <a:stretch/>
        </p:blipFill>
        <p:spPr>
          <a:xfrm>
            <a:off x="1428725" y="2234050"/>
            <a:ext cx="6533301" cy="2688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3"/>
          <p:cNvSpPr txBox="1"/>
          <p:nvPr>
            <p:ph type="title"/>
          </p:nvPr>
        </p:nvSpPr>
        <p:spPr>
          <a:xfrm>
            <a:off x="311700" y="2891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134" name="Google Shape;134;p13"/>
          <p:cNvSpPr txBox="1"/>
          <p:nvPr>
            <p:ph idx="1" type="body"/>
          </p:nvPr>
        </p:nvSpPr>
        <p:spPr>
          <a:xfrm>
            <a:off x="311700" y="382025"/>
            <a:ext cx="8520600" cy="4596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 </a:t>
            </a:r>
            <a:endParaRPr/>
          </a:p>
        </p:txBody>
      </p:sp>
      <p:pic>
        <p:nvPicPr>
          <p:cNvPr id="135" name="Google Shape;135;p13"/>
          <p:cNvPicPr preferRelativeResize="0"/>
          <p:nvPr/>
        </p:nvPicPr>
        <p:blipFill rotWithShape="1">
          <a:blip r:embed="rId3">
            <a:alphaModFix/>
          </a:blip>
          <a:srcRect b="0" l="0" r="0" t="0"/>
          <a:stretch/>
        </p:blipFill>
        <p:spPr>
          <a:xfrm>
            <a:off x="796550" y="430938"/>
            <a:ext cx="7550901" cy="4281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2473225" y="1727075"/>
            <a:ext cx="8520600" cy="923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GB"/>
              <a:t>Reinforcement Learning</a:t>
            </a:r>
            <a:endParaRPr b="1"/>
          </a:p>
        </p:txBody>
      </p:sp>
      <p:sp>
        <p:nvSpPr>
          <p:cNvPr id="141" name="Google Shape;141;p14"/>
          <p:cNvSpPr txBox="1"/>
          <p:nvPr>
            <p:ph idx="1" type="body"/>
          </p:nvPr>
        </p:nvSpPr>
        <p:spPr>
          <a:xfrm>
            <a:off x="311700" y="2065000"/>
            <a:ext cx="8520600" cy="2503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262400" y="99975"/>
            <a:ext cx="8520600" cy="25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147" name="Google Shape;147;p15"/>
          <p:cNvSpPr txBox="1"/>
          <p:nvPr>
            <p:ph idx="1" type="body"/>
          </p:nvPr>
        </p:nvSpPr>
        <p:spPr>
          <a:xfrm>
            <a:off x="311700" y="357375"/>
            <a:ext cx="8520600" cy="4473300"/>
          </a:xfrm>
          <a:prstGeom prst="rect">
            <a:avLst/>
          </a:prstGeom>
          <a:noFill/>
          <a:ln>
            <a:noFill/>
          </a:ln>
        </p:spPr>
        <p:txBody>
          <a:bodyPr anchorCtr="0" anchor="t" bIns="91425" lIns="91425" spcFirstLastPara="1" rIns="91425" wrap="square" tIns="91425">
            <a:normAutofit/>
          </a:bodyPr>
          <a:lstStyle/>
          <a:p>
            <a:pPr indent="-320675" lvl="0" marL="457200" rtl="0" algn="l">
              <a:lnSpc>
                <a:spcPct val="115000"/>
              </a:lnSpc>
              <a:spcBef>
                <a:spcPts val="0"/>
              </a:spcBef>
              <a:spcAft>
                <a:spcPts val="0"/>
              </a:spcAft>
              <a:buClr>
                <a:schemeClr val="dk1"/>
              </a:buClr>
              <a:buSzPts val="1450"/>
              <a:buChar char="●"/>
            </a:pPr>
            <a:r>
              <a:rPr lang="en-GB" sz="1450">
                <a:solidFill>
                  <a:schemeClr val="dk1"/>
                </a:solidFill>
              </a:rPr>
              <a:t>In Reinforcement Learning an agent interacts with its environment by producing actions and discovers errors or rewards.</a:t>
            </a:r>
            <a:endParaRPr sz="1450">
              <a:solidFill>
                <a:schemeClr val="dk1"/>
              </a:solidFill>
            </a:endParaRPr>
          </a:p>
          <a:p>
            <a:pPr indent="-320675" lvl="0" marL="457200" rtl="0" algn="l">
              <a:lnSpc>
                <a:spcPct val="115000"/>
              </a:lnSpc>
              <a:spcBef>
                <a:spcPts val="0"/>
              </a:spcBef>
              <a:spcAft>
                <a:spcPts val="0"/>
              </a:spcAft>
              <a:buClr>
                <a:schemeClr val="dk1"/>
              </a:buClr>
              <a:buSzPts val="1450"/>
              <a:buChar char="●"/>
            </a:pPr>
            <a:r>
              <a:rPr lang="en-GB" sz="1450">
                <a:solidFill>
                  <a:schemeClr val="dk1"/>
                </a:solidFill>
              </a:rPr>
              <a:t>Since there is no predefined data given to the machine it has to learn everything on its own and its starts by exploring and collecting data and the whole reinforcement learning process itself is training and testing phase.</a:t>
            </a:r>
            <a:endParaRPr sz="1450">
              <a:solidFill>
                <a:schemeClr val="dk1"/>
              </a:solidFill>
            </a:endParaRPr>
          </a:p>
        </p:txBody>
      </p:sp>
      <p:pic>
        <p:nvPicPr>
          <p:cNvPr id="148" name="Google Shape;148;p15"/>
          <p:cNvPicPr preferRelativeResize="0"/>
          <p:nvPr/>
        </p:nvPicPr>
        <p:blipFill rotWithShape="1">
          <a:blip r:embed="rId3">
            <a:alphaModFix/>
          </a:blip>
          <a:srcRect b="0" l="0" r="0" t="0"/>
          <a:stretch/>
        </p:blipFill>
        <p:spPr>
          <a:xfrm>
            <a:off x="1128513" y="2077675"/>
            <a:ext cx="6788374" cy="2811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311700" y="166300"/>
            <a:ext cx="8520600" cy="264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154" name="Google Shape;154;p16"/>
          <p:cNvSpPr txBox="1"/>
          <p:nvPr>
            <p:ph idx="1" type="body"/>
          </p:nvPr>
        </p:nvSpPr>
        <p:spPr>
          <a:xfrm>
            <a:off x="311700" y="430600"/>
            <a:ext cx="8520600" cy="4383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 </a:t>
            </a:r>
            <a:endParaRPr/>
          </a:p>
        </p:txBody>
      </p:sp>
      <p:pic>
        <p:nvPicPr>
          <p:cNvPr id="155" name="Google Shape;155;p16"/>
          <p:cNvPicPr preferRelativeResize="0"/>
          <p:nvPr/>
        </p:nvPicPr>
        <p:blipFill rotWithShape="1">
          <a:blip r:embed="rId3">
            <a:alphaModFix/>
          </a:blip>
          <a:srcRect b="0" l="0" r="0" t="0"/>
          <a:stretch/>
        </p:blipFill>
        <p:spPr>
          <a:xfrm>
            <a:off x="900025" y="276775"/>
            <a:ext cx="7343926" cy="4589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785025" y="18808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Data Warehouse</a:t>
            </a:r>
            <a:endParaRPr b="1"/>
          </a:p>
        </p:txBody>
      </p:sp>
      <p:sp>
        <p:nvSpPr>
          <p:cNvPr id="161" name="Google Shape;161;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 </a:t>
            </a:r>
            <a:endParaRPr/>
          </a:p>
        </p:txBody>
      </p:sp>
      <p:pic>
        <p:nvPicPr>
          <p:cNvPr id="162" name="Google Shape;162;p17"/>
          <p:cNvPicPr preferRelativeResize="0"/>
          <p:nvPr/>
        </p:nvPicPr>
        <p:blipFill rotWithShape="1">
          <a:blip r:embed="rId3">
            <a:alphaModFix/>
          </a:blip>
          <a:srcRect b="0" l="0" r="0" t="0"/>
          <a:stretch/>
        </p:blipFill>
        <p:spPr>
          <a:xfrm>
            <a:off x="5949275" y="644250"/>
            <a:ext cx="2819400" cy="2790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311700" y="149250"/>
            <a:ext cx="8520600" cy="220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168" name="Google Shape;168;p18"/>
          <p:cNvSpPr txBox="1"/>
          <p:nvPr>
            <p:ph idx="1" type="body"/>
          </p:nvPr>
        </p:nvSpPr>
        <p:spPr>
          <a:xfrm>
            <a:off x="311700" y="431375"/>
            <a:ext cx="8154600" cy="4014300"/>
          </a:xfrm>
          <a:prstGeom prst="rect">
            <a:avLst/>
          </a:prstGeom>
          <a:noFill/>
          <a:ln>
            <a:noFill/>
          </a:ln>
        </p:spPr>
        <p:txBody>
          <a:bodyPr anchorCtr="0" anchor="t" bIns="91425" lIns="91425" spcFirstLastPara="1" rIns="91425" wrap="square" tIns="91425">
            <a:normAutofit/>
          </a:bodyPr>
          <a:lstStyle/>
          <a:p>
            <a:pPr indent="-320675" lvl="0" marL="457200" rtl="0" algn="l">
              <a:lnSpc>
                <a:spcPct val="115000"/>
              </a:lnSpc>
              <a:spcBef>
                <a:spcPts val="0"/>
              </a:spcBef>
              <a:spcAft>
                <a:spcPts val="0"/>
              </a:spcAft>
              <a:buClr>
                <a:schemeClr val="dk1"/>
              </a:buClr>
              <a:buSzPts val="1450"/>
              <a:buChar char="●"/>
            </a:pPr>
            <a:r>
              <a:rPr lang="en-GB" sz="1450">
                <a:solidFill>
                  <a:schemeClr val="dk1"/>
                </a:solidFill>
              </a:rPr>
              <a:t>Data warehousing is combining data from  multiple sources into one comprehensive and  easily manipulated database.</a:t>
            </a:r>
            <a:endParaRPr sz="1450">
              <a:solidFill>
                <a:schemeClr val="dk1"/>
              </a:solidFill>
            </a:endParaRPr>
          </a:p>
          <a:p>
            <a:pPr indent="-320675" lvl="0" marL="457200" rtl="0" algn="l">
              <a:lnSpc>
                <a:spcPct val="115000"/>
              </a:lnSpc>
              <a:spcBef>
                <a:spcPts val="0"/>
              </a:spcBef>
              <a:spcAft>
                <a:spcPts val="0"/>
              </a:spcAft>
              <a:buClr>
                <a:schemeClr val="dk1"/>
              </a:buClr>
              <a:buSzPts val="1450"/>
              <a:buChar char="●"/>
            </a:pPr>
            <a:r>
              <a:rPr lang="en-GB" sz="1450">
                <a:solidFill>
                  <a:schemeClr val="dk1"/>
                </a:solidFill>
              </a:rPr>
              <a:t>The primary aim for data warehousing is to  provide businesses with analytics results from  data mining, OLAP, Scorecarding and  reporting.</a:t>
            </a:r>
            <a:endParaRPr sz="1450">
              <a:solidFill>
                <a:schemeClr val="dk1"/>
              </a:solidFill>
            </a:endParaRPr>
          </a:p>
          <a:p>
            <a:pPr indent="0" lvl="0" marL="0" rtl="0" algn="l">
              <a:lnSpc>
                <a:spcPct val="115000"/>
              </a:lnSpc>
              <a:spcBef>
                <a:spcPts val="1200"/>
              </a:spcBef>
              <a:spcAft>
                <a:spcPts val="1200"/>
              </a:spcAft>
              <a:buSzPts val="1800"/>
              <a:buNone/>
            </a:pPr>
            <a:r>
              <a:t/>
            </a:r>
            <a:endParaRPr sz="1450">
              <a:solidFill>
                <a:schemeClr val="dk1"/>
              </a:solidFill>
            </a:endParaRPr>
          </a:p>
        </p:txBody>
      </p:sp>
      <p:pic>
        <p:nvPicPr>
          <p:cNvPr id="169" name="Google Shape;169;p18"/>
          <p:cNvPicPr preferRelativeResize="0"/>
          <p:nvPr/>
        </p:nvPicPr>
        <p:blipFill rotWithShape="1">
          <a:blip r:embed="rId3">
            <a:alphaModFix/>
          </a:blip>
          <a:srcRect b="0" l="0" r="0" t="0"/>
          <a:stretch/>
        </p:blipFill>
        <p:spPr>
          <a:xfrm>
            <a:off x="904475" y="2052324"/>
            <a:ext cx="7074374" cy="2472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Need for Data warehouse</a:t>
            </a:r>
            <a:endParaRPr b="1"/>
          </a:p>
        </p:txBody>
      </p:sp>
      <p:sp>
        <p:nvSpPr>
          <p:cNvPr id="175" name="Google Shape;175;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GB">
                <a:solidFill>
                  <a:schemeClr val="dk1"/>
                </a:solidFill>
              </a:rPr>
              <a:t>Information is now considered as a key for all the works.</a:t>
            </a:r>
            <a:endParaRPr>
              <a:solidFill>
                <a:schemeClr val="dk1"/>
              </a:solidFill>
            </a:endParaRPr>
          </a:p>
          <a:p>
            <a:pPr indent="0" lvl="0" marL="457200" rtl="0" algn="l">
              <a:lnSpc>
                <a:spcPct val="115000"/>
              </a:lnSpc>
              <a:spcBef>
                <a:spcPts val="1200"/>
              </a:spcBef>
              <a:spcAft>
                <a:spcPts val="0"/>
              </a:spcAft>
              <a:buSzPts val="1800"/>
              <a:buNone/>
            </a:pPr>
            <a:r>
              <a:t/>
            </a:r>
            <a:endParaRPr>
              <a:solidFill>
                <a:schemeClr val="dk1"/>
              </a:solidFill>
            </a:endParaRPr>
          </a:p>
          <a:p>
            <a:pPr indent="-342900" lvl="0" marL="457200" rtl="0" algn="l">
              <a:lnSpc>
                <a:spcPct val="115000"/>
              </a:lnSpc>
              <a:spcBef>
                <a:spcPts val="1200"/>
              </a:spcBef>
              <a:spcAft>
                <a:spcPts val="0"/>
              </a:spcAft>
              <a:buClr>
                <a:schemeClr val="dk1"/>
              </a:buClr>
              <a:buSzPts val="1800"/>
              <a:buChar char="●"/>
            </a:pPr>
            <a:r>
              <a:rPr lang="en-GB">
                <a:solidFill>
                  <a:schemeClr val="dk1"/>
                </a:solidFill>
              </a:rPr>
              <a:t>Those who gather, analyze ,understand, and act upon information are winners.</a:t>
            </a:r>
            <a:endParaRPr>
              <a:solidFill>
                <a:schemeClr val="dk1"/>
              </a:solidFill>
            </a:endParaRPr>
          </a:p>
          <a:p>
            <a:pPr indent="0" lvl="0" marL="914400" rtl="0" algn="l">
              <a:lnSpc>
                <a:spcPct val="115000"/>
              </a:lnSpc>
              <a:spcBef>
                <a:spcPts val="1200"/>
              </a:spcBef>
              <a:spcAft>
                <a:spcPts val="0"/>
              </a:spcAft>
              <a:buSzPts val="1800"/>
              <a:buNone/>
            </a:pPr>
            <a:r>
              <a:t/>
            </a:r>
            <a:endParaRPr>
              <a:solidFill>
                <a:schemeClr val="dk1"/>
              </a:solidFill>
            </a:endParaRPr>
          </a:p>
          <a:p>
            <a:pPr indent="-342900" lvl="0" marL="457200" rtl="0" algn="l">
              <a:lnSpc>
                <a:spcPct val="115000"/>
              </a:lnSpc>
              <a:spcBef>
                <a:spcPts val="1200"/>
              </a:spcBef>
              <a:spcAft>
                <a:spcPts val="0"/>
              </a:spcAft>
              <a:buClr>
                <a:schemeClr val="dk1"/>
              </a:buClr>
              <a:buSzPts val="1800"/>
              <a:buChar char="●"/>
            </a:pPr>
            <a:r>
              <a:rPr lang="en-GB">
                <a:solidFill>
                  <a:schemeClr val="dk1"/>
                </a:solidFill>
              </a:rPr>
              <a:t>Information have no limits,it is very hard to collect information from various sources, so we need an data warehouse from where we can get all the information.</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ctrTitle"/>
          </p:nvPr>
        </p:nvSpPr>
        <p:spPr>
          <a:xfrm>
            <a:off x="1798975" y="266050"/>
            <a:ext cx="5954400" cy="8490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GB"/>
              <a:t>Outline &amp; Content</a:t>
            </a:r>
            <a:endParaRPr/>
          </a:p>
        </p:txBody>
      </p:sp>
      <p:sp>
        <p:nvSpPr>
          <p:cNvPr id="61" name="Google Shape;61;p2"/>
          <p:cNvSpPr txBox="1"/>
          <p:nvPr>
            <p:ph idx="1" type="subTitle"/>
          </p:nvPr>
        </p:nvSpPr>
        <p:spPr>
          <a:xfrm>
            <a:off x="311700" y="1589600"/>
            <a:ext cx="8260800" cy="2202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sz="2100">
                <a:solidFill>
                  <a:schemeClr val="dk1"/>
                </a:solidFill>
              </a:rPr>
              <a:t>1.Introduction to Machine Learning</a:t>
            </a:r>
            <a:endParaRPr sz="2100">
              <a:solidFill>
                <a:schemeClr val="dk1"/>
              </a:solidFill>
            </a:endParaRPr>
          </a:p>
          <a:p>
            <a:pPr indent="0" lvl="0" marL="0" rtl="0" algn="l">
              <a:lnSpc>
                <a:spcPct val="100000"/>
              </a:lnSpc>
              <a:spcBef>
                <a:spcPts val="0"/>
              </a:spcBef>
              <a:spcAft>
                <a:spcPts val="0"/>
              </a:spcAft>
              <a:buSzPts val="2800"/>
              <a:buNone/>
            </a:pPr>
            <a:r>
              <a:rPr lang="en-GB" sz="2100">
                <a:solidFill>
                  <a:schemeClr val="dk1"/>
                </a:solidFill>
              </a:rPr>
              <a:t>2.Supervised,Unsupervised and reinforcement Learning.</a:t>
            </a:r>
            <a:endParaRPr sz="2100">
              <a:solidFill>
                <a:schemeClr val="dk1"/>
              </a:solidFill>
            </a:endParaRPr>
          </a:p>
          <a:p>
            <a:pPr indent="0" lvl="0" marL="0" rtl="0" algn="l">
              <a:lnSpc>
                <a:spcPct val="100000"/>
              </a:lnSpc>
              <a:spcBef>
                <a:spcPts val="0"/>
              </a:spcBef>
              <a:spcAft>
                <a:spcPts val="0"/>
              </a:spcAft>
              <a:buSzPts val="2800"/>
              <a:buNone/>
            </a:pPr>
            <a:r>
              <a:rPr lang="en-GB" sz="2100">
                <a:solidFill>
                  <a:schemeClr val="dk1"/>
                </a:solidFill>
              </a:rPr>
              <a:t>3.Data warehouse and Data Mining</a:t>
            </a:r>
            <a:endParaRPr sz="2100">
              <a:solidFill>
                <a:schemeClr val="dk1"/>
              </a:solidFill>
            </a:endParaRPr>
          </a:p>
          <a:p>
            <a:pPr indent="0" lvl="0" marL="0" rtl="0" algn="l">
              <a:lnSpc>
                <a:spcPct val="100000"/>
              </a:lnSpc>
              <a:spcBef>
                <a:spcPts val="0"/>
              </a:spcBef>
              <a:spcAft>
                <a:spcPts val="0"/>
              </a:spcAft>
              <a:buSzPts val="2800"/>
              <a:buNone/>
            </a:pPr>
            <a:r>
              <a:rPr lang="en-GB" sz="2100">
                <a:solidFill>
                  <a:schemeClr val="dk1"/>
                </a:solidFill>
              </a:rPr>
              <a:t>4.Implementing all Machine Learning Algorithm</a:t>
            </a:r>
            <a:endParaRPr sz="2100">
              <a:solidFill>
                <a:schemeClr val="dk1"/>
              </a:solidFill>
            </a:endParaRPr>
          </a:p>
          <a:p>
            <a:pPr indent="0" lvl="0" marL="0" rtl="0" algn="l">
              <a:lnSpc>
                <a:spcPct val="100000"/>
              </a:lnSpc>
              <a:spcBef>
                <a:spcPts val="0"/>
              </a:spcBef>
              <a:spcAft>
                <a:spcPts val="0"/>
              </a:spcAft>
              <a:buSzPts val="2800"/>
              <a:buNone/>
            </a:pPr>
            <a:r>
              <a:rPr lang="en-GB" sz="2100">
                <a:solidFill>
                  <a:schemeClr val="dk1"/>
                </a:solidFill>
              </a:rPr>
              <a:t>5.Applications of ML in different domains-health care and telecom.</a:t>
            </a:r>
            <a:endParaRPr sz="21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6419"/>
              <a:buNone/>
            </a:pPr>
            <a:r>
              <a:rPr b="1" lang="en-GB" sz="3600" u="sng"/>
              <a:t>DATA WAREHOUSING INCLUDES:-</a:t>
            </a:r>
            <a:endParaRPr b="1" u="sng"/>
          </a:p>
        </p:txBody>
      </p:sp>
      <p:sp>
        <p:nvSpPr>
          <p:cNvPr id="181" name="Google Shape;181;p20"/>
          <p:cNvSpPr txBox="1"/>
          <p:nvPr>
            <p:ph idx="1" type="body"/>
          </p:nvPr>
        </p:nvSpPr>
        <p:spPr>
          <a:xfrm>
            <a:off x="311700" y="1677475"/>
            <a:ext cx="4942800" cy="2891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GB">
                <a:solidFill>
                  <a:schemeClr val="dk1"/>
                </a:solidFill>
              </a:rPr>
              <a:t>Retrieving data</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Analyzing data</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Extracting data</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Loading data</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Transforming data</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Managing data</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DATA WAREHOUSE ARCHITECTURE</a:t>
            </a:r>
            <a:endParaRPr b="1"/>
          </a:p>
        </p:txBody>
      </p:sp>
      <p:sp>
        <p:nvSpPr>
          <p:cNvPr id="187" name="Google Shape;187;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GB">
                <a:solidFill>
                  <a:schemeClr val="dk1"/>
                </a:solidFill>
              </a:rPr>
              <a:t>Data warehousing is designed to provide an architecture that will make cooperate data accessible and useful to users.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There is no right or wrong architecture.</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The worthiness of architecture can be judged by its use and concept behind it.</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 Data warehouse can be architected in many different ways depending on the specific needs of business.</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193" name="Google Shape;193;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 </a:t>
            </a:r>
            <a:endParaRPr/>
          </a:p>
        </p:txBody>
      </p:sp>
      <p:pic>
        <p:nvPicPr>
          <p:cNvPr id="194" name="Google Shape;194;p22"/>
          <p:cNvPicPr preferRelativeResize="0"/>
          <p:nvPr/>
        </p:nvPicPr>
        <p:blipFill rotWithShape="1">
          <a:blip r:embed="rId3">
            <a:alphaModFix/>
          </a:blip>
          <a:srcRect b="0" l="0" r="0" t="0"/>
          <a:stretch/>
        </p:blipFill>
        <p:spPr>
          <a:xfrm>
            <a:off x="1095375" y="504825"/>
            <a:ext cx="6953250" cy="4133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Operational systems</a:t>
            </a:r>
            <a:endParaRPr b="1"/>
          </a:p>
        </p:txBody>
      </p:sp>
      <p:sp>
        <p:nvSpPr>
          <p:cNvPr id="200" name="Google Shape;200;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20675" lvl="0" marL="457200" rtl="0" algn="l">
              <a:lnSpc>
                <a:spcPct val="115000"/>
              </a:lnSpc>
              <a:spcBef>
                <a:spcPts val="0"/>
              </a:spcBef>
              <a:spcAft>
                <a:spcPts val="0"/>
              </a:spcAft>
              <a:buClr>
                <a:schemeClr val="dk1"/>
              </a:buClr>
              <a:buSzPts val="1450"/>
              <a:buChar char="●"/>
            </a:pPr>
            <a:r>
              <a:rPr lang="en-GB" sz="1450">
                <a:solidFill>
                  <a:schemeClr val="dk1"/>
                </a:solidFill>
              </a:rPr>
              <a:t>An operational data store (ODS) is basically a  database that is used for being an temporary  storage area for a data warehouse.</a:t>
            </a:r>
            <a:endParaRPr sz="1450">
              <a:solidFill>
                <a:schemeClr val="dk1"/>
              </a:solidFill>
            </a:endParaRPr>
          </a:p>
          <a:p>
            <a:pPr indent="0" lvl="0" marL="457200" rtl="0" algn="l">
              <a:lnSpc>
                <a:spcPct val="115000"/>
              </a:lnSpc>
              <a:spcBef>
                <a:spcPts val="1200"/>
              </a:spcBef>
              <a:spcAft>
                <a:spcPts val="0"/>
              </a:spcAft>
              <a:buSzPts val="1800"/>
              <a:buNone/>
            </a:pPr>
            <a:r>
              <a:t/>
            </a:r>
            <a:endParaRPr sz="1450">
              <a:solidFill>
                <a:schemeClr val="dk1"/>
              </a:solidFill>
            </a:endParaRPr>
          </a:p>
          <a:p>
            <a:pPr indent="-320675" lvl="0" marL="457200" rtl="0" algn="l">
              <a:lnSpc>
                <a:spcPct val="115000"/>
              </a:lnSpc>
              <a:spcBef>
                <a:spcPts val="1200"/>
              </a:spcBef>
              <a:spcAft>
                <a:spcPts val="0"/>
              </a:spcAft>
              <a:buClr>
                <a:schemeClr val="dk1"/>
              </a:buClr>
              <a:buSzPts val="1450"/>
              <a:buChar char="●"/>
            </a:pPr>
            <a:r>
              <a:rPr lang="en-GB" sz="1450">
                <a:solidFill>
                  <a:schemeClr val="dk1"/>
                </a:solidFill>
              </a:rPr>
              <a:t>Its primary purpose is for handling data which are  progressively in use.</a:t>
            </a:r>
            <a:endParaRPr sz="1450">
              <a:solidFill>
                <a:schemeClr val="dk1"/>
              </a:solidFill>
            </a:endParaRPr>
          </a:p>
          <a:p>
            <a:pPr indent="0" lvl="0" marL="457200" rtl="0" algn="l">
              <a:lnSpc>
                <a:spcPct val="115000"/>
              </a:lnSpc>
              <a:spcBef>
                <a:spcPts val="1200"/>
              </a:spcBef>
              <a:spcAft>
                <a:spcPts val="0"/>
              </a:spcAft>
              <a:buSzPts val="1800"/>
              <a:buNone/>
            </a:pPr>
            <a:r>
              <a:t/>
            </a:r>
            <a:endParaRPr sz="1450">
              <a:solidFill>
                <a:schemeClr val="dk1"/>
              </a:solidFill>
            </a:endParaRPr>
          </a:p>
          <a:p>
            <a:pPr indent="-320675" lvl="0" marL="457200" rtl="0" algn="l">
              <a:lnSpc>
                <a:spcPct val="115000"/>
              </a:lnSpc>
              <a:spcBef>
                <a:spcPts val="1200"/>
              </a:spcBef>
              <a:spcAft>
                <a:spcPts val="0"/>
              </a:spcAft>
              <a:buClr>
                <a:schemeClr val="dk1"/>
              </a:buClr>
              <a:buSzPts val="1450"/>
              <a:buChar char="●"/>
            </a:pPr>
            <a:r>
              <a:rPr lang="en-GB" sz="1450">
                <a:solidFill>
                  <a:schemeClr val="dk1"/>
                </a:solidFill>
              </a:rPr>
              <a:t>Operational data store contains data which are  constantly updated through the course of the  business operations</a:t>
            </a:r>
            <a:endParaRPr sz="145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311700" y="2549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ETL Process</a:t>
            </a:r>
            <a:endParaRPr b="1"/>
          </a:p>
        </p:txBody>
      </p:sp>
      <p:sp>
        <p:nvSpPr>
          <p:cNvPr id="206" name="Google Shape;206;p24"/>
          <p:cNvSpPr txBox="1"/>
          <p:nvPr>
            <p:ph idx="1" type="body"/>
          </p:nvPr>
        </p:nvSpPr>
        <p:spPr>
          <a:xfrm>
            <a:off x="311700" y="1152475"/>
            <a:ext cx="8520600" cy="3750300"/>
          </a:xfrm>
          <a:prstGeom prst="rect">
            <a:avLst/>
          </a:prstGeom>
          <a:noFill/>
          <a:ln>
            <a:noFill/>
          </a:ln>
        </p:spPr>
        <p:txBody>
          <a:bodyPr anchorCtr="0" anchor="t" bIns="91425" lIns="91425" spcFirstLastPara="1" rIns="91425" wrap="square" tIns="91425">
            <a:noAutofit/>
          </a:bodyPr>
          <a:lstStyle/>
          <a:p>
            <a:pPr indent="-320675" lvl="0" marL="457200" rtl="0" algn="l">
              <a:lnSpc>
                <a:spcPct val="115000"/>
              </a:lnSpc>
              <a:spcBef>
                <a:spcPts val="0"/>
              </a:spcBef>
              <a:spcAft>
                <a:spcPts val="0"/>
              </a:spcAft>
              <a:buClr>
                <a:schemeClr val="dk1"/>
              </a:buClr>
              <a:buSzPts val="1450"/>
              <a:buChar char="●"/>
            </a:pPr>
            <a:r>
              <a:rPr lang="en-GB" sz="1450">
                <a:solidFill>
                  <a:schemeClr val="dk1"/>
                </a:solidFill>
              </a:rPr>
              <a:t>ETL (Extract, Transform, Load) is used to copy  data from:-</a:t>
            </a:r>
            <a:endParaRPr sz="1450">
              <a:solidFill>
                <a:schemeClr val="dk1"/>
              </a:solidFill>
            </a:endParaRPr>
          </a:p>
          <a:p>
            <a:pPr indent="0" lvl="0" marL="457200" rtl="0" algn="l">
              <a:lnSpc>
                <a:spcPct val="115000"/>
              </a:lnSpc>
              <a:spcBef>
                <a:spcPts val="1200"/>
              </a:spcBef>
              <a:spcAft>
                <a:spcPts val="0"/>
              </a:spcAft>
              <a:buSzPts val="1800"/>
              <a:buNone/>
            </a:pPr>
            <a:r>
              <a:t/>
            </a:r>
            <a:endParaRPr sz="1450">
              <a:solidFill>
                <a:schemeClr val="dk1"/>
              </a:solidFill>
            </a:endParaRPr>
          </a:p>
          <a:p>
            <a:pPr indent="-320675" lvl="0" marL="457200" rtl="0" algn="l">
              <a:lnSpc>
                <a:spcPct val="115000"/>
              </a:lnSpc>
              <a:spcBef>
                <a:spcPts val="1200"/>
              </a:spcBef>
              <a:spcAft>
                <a:spcPts val="0"/>
              </a:spcAft>
              <a:buClr>
                <a:schemeClr val="dk1"/>
              </a:buClr>
              <a:buSzPts val="1450"/>
              <a:buChar char="●"/>
            </a:pPr>
            <a:r>
              <a:rPr lang="en-GB" sz="1450">
                <a:solidFill>
                  <a:schemeClr val="dk1"/>
                </a:solidFill>
              </a:rPr>
              <a:t>ODS to data warehouse staging area.</a:t>
            </a:r>
            <a:endParaRPr sz="1450">
              <a:solidFill>
                <a:schemeClr val="dk1"/>
              </a:solidFill>
            </a:endParaRPr>
          </a:p>
          <a:p>
            <a:pPr indent="0" lvl="0" marL="457200" rtl="0" algn="l">
              <a:lnSpc>
                <a:spcPct val="115000"/>
              </a:lnSpc>
              <a:spcBef>
                <a:spcPts val="1200"/>
              </a:spcBef>
              <a:spcAft>
                <a:spcPts val="0"/>
              </a:spcAft>
              <a:buSzPts val="1800"/>
              <a:buNone/>
            </a:pPr>
            <a:r>
              <a:t/>
            </a:r>
            <a:endParaRPr sz="1450">
              <a:solidFill>
                <a:schemeClr val="dk1"/>
              </a:solidFill>
            </a:endParaRPr>
          </a:p>
          <a:p>
            <a:pPr indent="-320675" lvl="0" marL="457200" rtl="0" algn="l">
              <a:lnSpc>
                <a:spcPct val="115000"/>
              </a:lnSpc>
              <a:spcBef>
                <a:spcPts val="1200"/>
              </a:spcBef>
              <a:spcAft>
                <a:spcPts val="0"/>
              </a:spcAft>
              <a:buClr>
                <a:schemeClr val="dk1"/>
              </a:buClr>
              <a:buSzPts val="1450"/>
              <a:buChar char="●"/>
            </a:pPr>
            <a:r>
              <a:rPr lang="en-GB" sz="1450">
                <a:solidFill>
                  <a:schemeClr val="dk1"/>
                </a:solidFill>
              </a:rPr>
              <a:t>Data warehouse staging area to data warehouse.</a:t>
            </a:r>
            <a:endParaRPr sz="1450">
              <a:solidFill>
                <a:schemeClr val="dk1"/>
              </a:solidFill>
            </a:endParaRPr>
          </a:p>
          <a:p>
            <a:pPr indent="0" lvl="0" marL="0" rtl="0" algn="l">
              <a:lnSpc>
                <a:spcPct val="115000"/>
              </a:lnSpc>
              <a:spcBef>
                <a:spcPts val="1200"/>
              </a:spcBef>
              <a:spcAft>
                <a:spcPts val="0"/>
              </a:spcAft>
              <a:buSzPts val="1800"/>
              <a:buNone/>
            </a:pPr>
            <a:r>
              <a:t/>
            </a:r>
            <a:endParaRPr sz="1450">
              <a:solidFill>
                <a:schemeClr val="dk1"/>
              </a:solidFill>
            </a:endParaRPr>
          </a:p>
          <a:p>
            <a:pPr indent="-320675" lvl="0" marL="457200" rtl="0" algn="l">
              <a:lnSpc>
                <a:spcPct val="115000"/>
              </a:lnSpc>
              <a:spcBef>
                <a:spcPts val="1200"/>
              </a:spcBef>
              <a:spcAft>
                <a:spcPts val="0"/>
              </a:spcAft>
              <a:buClr>
                <a:schemeClr val="dk1"/>
              </a:buClr>
              <a:buSzPts val="1450"/>
              <a:buChar char="●"/>
            </a:pPr>
            <a:r>
              <a:rPr lang="en-GB" sz="1450">
                <a:solidFill>
                  <a:schemeClr val="dk1"/>
                </a:solidFill>
              </a:rPr>
              <a:t>Data warehouse to data mart.</a:t>
            </a:r>
            <a:endParaRPr sz="1450">
              <a:solidFill>
                <a:schemeClr val="dk1"/>
              </a:solidFill>
            </a:endParaRPr>
          </a:p>
          <a:p>
            <a:pPr indent="0" lvl="0" marL="457200" rtl="0" algn="l">
              <a:lnSpc>
                <a:spcPct val="115000"/>
              </a:lnSpc>
              <a:spcBef>
                <a:spcPts val="1200"/>
              </a:spcBef>
              <a:spcAft>
                <a:spcPts val="0"/>
              </a:spcAft>
              <a:buSzPts val="1800"/>
              <a:buNone/>
            </a:pPr>
            <a:r>
              <a:t/>
            </a:r>
            <a:endParaRPr sz="1450">
              <a:solidFill>
                <a:schemeClr val="dk1"/>
              </a:solidFill>
            </a:endParaRPr>
          </a:p>
          <a:p>
            <a:pPr indent="-320675" lvl="0" marL="457200" rtl="0" algn="l">
              <a:lnSpc>
                <a:spcPct val="115000"/>
              </a:lnSpc>
              <a:spcBef>
                <a:spcPts val="1200"/>
              </a:spcBef>
              <a:spcAft>
                <a:spcPts val="0"/>
              </a:spcAft>
              <a:buClr>
                <a:schemeClr val="dk1"/>
              </a:buClr>
              <a:buSzPts val="1450"/>
              <a:buChar char="●"/>
            </a:pPr>
            <a:r>
              <a:rPr lang="en-GB" sz="1450">
                <a:solidFill>
                  <a:schemeClr val="dk1"/>
                </a:solidFill>
              </a:rPr>
              <a:t>ETL extracts data, transforms values of  inconsistent data, cleanses "bad" data, filters data  and loads data into a target database.</a:t>
            </a:r>
            <a:endParaRPr sz="145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DW Staging Area</a:t>
            </a:r>
            <a:endParaRPr b="1"/>
          </a:p>
        </p:txBody>
      </p:sp>
      <p:sp>
        <p:nvSpPr>
          <p:cNvPr id="212" name="Google Shape;212;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20675" lvl="0" marL="457200" rtl="0" algn="l">
              <a:lnSpc>
                <a:spcPct val="115000"/>
              </a:lnSpc>
              <a:spcBef>
                <a:spcPts val="0"/>
              </a:spcBef>
              <a:spcAft>
                <a:spcPts val="0"/>
              </a:spcAft>
              <a:buClr>
                <a:schemeClr val="dk1"/>
              </a:buClr>
              <a:buSzPts val="1450"/>
              <a:buChar char="●"/>
            </a:pPr>
            <a:r>
              <a:rPr lang="en-GB" sz="1450">
                <a:solidFill>
                  <a:schemeClr val="dk1"/>
                </a:solidFill>
              </a:rPr>
              <a:t>The Data Warehouse Staging Area is  temporary location where data from source  systems is copied.</a:t>
            </a:r>
            <a:endParaRPr sz="1450">
              <a:solidFill>
                <a:schemeClr val="dk1"/>
              </a:solidFill>
            </a:endParaRPr>
          </a:p>
          <a:p>
            <a:pPr indent="-320675" lvl="0" marL="457200" rtl="0" algn="l">
              <a:lnSpc>
                <a:spcPct val="115000"/>
              </a:lnSpc>
              <a:spcBef>
                <a:spcPts val="0"/>
              </a:spcBef>
              <a:spcAft>
                <a:spcPts val="0"/>
              </a:spcAft>
              <a:buClr>
                <a:schemeClr val="dk1"/>
              </a:buClr>
              <a:buSzPts val="1450"/>
              <a:buChar char="●"/>
            </a:pPr>
            <a:r>
              <a:rPr lang="en-GB" sz="1450">
                <a:solidFill>
                  <a:schemeClr val="dk1"/>
                </a:solidFill>
              </a:rPr>
              <a:t>It increases the speed of data warehouse  architecture</a:t>
            </a:r>
            <a:endParaRPr sz="1450">
              <a:solidFill>
                <a:schemeClr val="dk1"/>
              </a:solidFill>
            </a:endParaRPr>
          </a:p>
          <a:p>
            <a:pPr indent="-320675" lvl="0" marL="457200" rtl="0" algn="l">
              <a:lnSpc>
                <a:spcPct val="115000"/>
              </a:lnSpc>
              <a:spcBef>
                <a:spcPts val="0"/>
              </a:spcBef>
              <a:spcAft>
                <a:spcPts val="0"/>
              </a:spcAft>
              <a:buClr>
                <a:schemeClr val="dk1"/>
              </a:buClr>
              <a:buSzPts val="1450"/>
              <a:buChar char="●"/>
            </a:pPr>
            <a:r>
              <a:rPr lang="en-GB" sz="1450">
                <a:solidFill>
                  <a:schemeClr val="dk1"/>
                </a:solidFill>
              </a:rPr>
              <a:t>It is very essential since data is increasing  day by day.</a:t>
            </a:r>
            <a:endParaRPr sz="145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Data Warehouse</a:t>
            </a:r>
            <a:endParaRPr b="1"/>
          </a:p>
        </p:txBody>
      </p:sp>
      <p:sp>
        <p:nvSpPr>
          <p:cNvPr id="218" name="Google Shape;218;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GB">
                <a:solidFill>
                  <a:schemeClr val="dk1"/>
                </a:solidFill>
              </a:rPr>
              <a:t>The purpose of the Data Warehouse is to integrate  corporate data</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The amount of data in the Data Warehouse is  massive.	Data is stored at a very deep level of detail</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This allows data to be grouped in unimaginable ways.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Data Warehouses does not contain all the data in the  organization ,It's purpose is to provide base that are  needed by the organization for strategic and tactical  decision making.</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Data Marts</a:t>
            </a:r>
            <a:endParaRPr b="1"/>
          </a:p>
        </p:txBody>
      </p:sp>
      <p:sp>
        <p:nvSpPr>
          <p:cNvPr id="224" name="Google Shape;224;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GB">
                <a:solidFill>
                  <a:schemeClr val="dk1"/>
                </a:solidFill>
              </a:rPr>
              <a:t>ETL extract data from the Data Warehouse and  send to one or more Data Marts for use of users.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Data marts are represented as shortcut to a data  warehouse ,to save time</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It is just an partition of data present in data  warehouse.</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Each Data Mart can contain different  combinations of tables, columns and rows from  the Enterprise Data Warehouse</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390600" y="186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Data Mining</a:t>
            </a:r>
            <a:endParaRPr b="1"/>
          </a:p>
        </p:txBody>
      </p:sp>
      <p:sp>
        <p:nvSpPr>
          <p:cNvPr id="230" name="Google Shape;230;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 </a:t>
            </a:r>
            <a:endParaRPr/>
          </a:p>
        </p:txBody>
      </p:sp>
      <p:pic>
        <p:nvPicPr>
          <p:cNvPr id="231" name="Google Shape;231;p28"/>
          <p:cNvPicPr preferRelativeResize="0"/>
          <p:nvPr/>
        </p:nvPicPr>
        <p:blipFill rotWithShape="1">
          <a:blip r:embed="rId3">
            <a:alphaModFix/>
          </a:blip>
          <a:srcRect b="0" l="0" r="0" t="0"/>
          <a:stretch/>
        </p:blipFill>
        <p:spPr>
          <a:xfrm>
            <a:off x="3842200" y="886800"/>
            <a:ext cx="4661701" cy="3206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237" name="Google Shape;237;p29"/>
          <p:cNvSpPr txBox="1"/>
          <p:nvPr>
            <p:ph idx="1" type="body"/>
          </p:nvPr>
        </p:nvSpPr>
        <p:spPr>
          <a:xfrm>
            <a:off x="311700" y="445025"/>
            <a:ext cx="8520600" cy="4123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solidFill>
                  <a:schemeClr val="dk1"/>
                </a:solidFill>
              </a:rPr>
              <a:t>The non-trivial extraction of implicit,  previously unknown, and potentially useful  information from	large databases.</a:t>
            </a:r>
            <a:endParaRPr>
              <a:solidFill>
                <a:schemeClr val="dk1"/>
              </a:solidFill>
            </a:endParaRPr>
          </a:p>
          <a:p>
            <a:pPr indent="-342900" lvl="0" marL="457200" rtl="0" algn="l">
              <a:lnSpc>
                <a:spcPct val="115000"/>
              </a:lnSpc>
              <a:spcBef>
                <a:spcPts val="1200"/>
              </a:spcBef>
              <a:spcAft>
                <a:spcPts val="0"/>
              </a:spcAft>
              <a:buClr>
                <a:schemeClr val="dk1"/>
              </a:buClr>
              <a:buSzPts val="1800"/>
              <a:buChar char="●"/>
            </a:pPr>
            <a:r>
              <a:rPr lang="en-GB">
                <a:solidFill>
                  <a:schemeClr val="dk1"/>
                </a:solidFill>
              </a:rPr>
              <a:t>Extremely large datasets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Useful knowledge that can improve  processes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Cannot be done manually</a:t>
            </a:r>
            <a:endParaRPr>
              <a:solidFill>
                <a:schemeClr val="dk1"/>
              </a:solidFill>
            </a:endParaRPr>
          </a:p>
        </p:txBody>
      </p:sp>
      <p:pic>
        <p:nvPicPr>
          <p:cNvPr id="238" name="Google Shape;238;p29"/>
          <p:cNvPicPr preferRelativeResize="0"/>
          <p:nvPr/>
        </p:nvPicPr>
        <p:blipFill rotWithShape="1">
          <a:blip r:embed="rId3">
            <a:alphaModFix/>
          </a:blip>
          <a:srcRect b="0" l="0" r="0" t="0"/>
          <a:stretch/>
        </p:blipFill>
        <p:spPr>
          <a:xfrm>
            <a:off x="6080998" y="2571750"/>
            <a:ext cx="2887100" cy="2448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Machine learning</a:t>
            </a:r>
            <a:endParaRPr b="1"/>
          </a:p>
        </p:txBody>
      </p:sp>
      <p:sp>
        <p:nvSpPr>
          <p:cNvPr id="67" name="Google Shape;6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457200" rtl="0" algn="l">
              <a:lnSpc>
                <a:spcPct val="115000"/>
              </a:lnSpc>
              <a:spcBef>
                <a:spcPts val="1200"/>
              </a:spcBef>
              <a:spcAft>
                <a:spcPts val="0"/>
              </a:spcAft>
              <a:buSzPts val="1800"/>
              <a:buNone/>
            </a:pPr>
            <a:r>
              <a:t/>
            </a:r>
            <a:endParaRPr sz="1400">
              <a:solidFill>
                <a:schemeClr val="dk1"/>
              </a:solidFill>
            </a:endParaRPr>
          </a:p>
          <a:p>
            <a:pPr indent="-317500" lvl="0" marL="457200" rtl="0" algn="l">
              <a:lnSpc>
                <a:spcPct val="115000"/>
              </a:lnSpc>
              <a:spcBef>
                <a:spcPts val="1200"/>
              </a:spcBef>
              <a:spcAft>
                <a:spcPts val="0"/>
              </a:spcAft>
              <a:buClr>
                <a:schemeClr val="dk1"/>
              </a:buClr>
              <a:buSzPts val="1400"/>
              <a:buChar char="●"/>
            </a:pPr>
            <a:r>
              <a:rPr lang="en-GB" sz="1400">
                <a:solidFill>
                  <a:schemeClr val="dk1"/>
                </a:solidFill>
              </a:rPr>
              <a:t>Machine learning is a subset of artificial intelligence which renders computer </a:t>
            </a:r>
            <a:endParaRPr sz="1400">
              <a:solidFill>
                <a:schemeClr val="dk1"/>
              </a:solidFill>
            </a:endParaRPr>
          </a:p>
          <a:p>
            <a:pPr indent="0" lvl="0" marL="0" rtl="0" algn="l">
              <a:lnSpc>
                <a:spcPct val="115000"/>
              </a:lnSpc>
              <a:spcBef>
                <a:spcPts val="1200"/>
              </a:spcBef>
              <a:spcAft>
                <a:spcPts val="0"/>
              </a:spcAft>
              <a:buSzPts val="1800"/>
              <a:buNone/>
            </a:pPr>
            <a:r>
              <a:rPr lang="en-GB" sz="1400">
                <a:solidFill>
                  <a:schemeClr val="dk1"/>
                </a:solidFill>
              </a:rPr>
              <a:t>         to learn and act like humans by feeding data and information without being explicitly programmed.</a:t>
            </a:r>
            <a:endParaRPr sz="1400">
              <a:solidFill>
                <a:schemeClr val="dk1"/>
              </a:solidFill>
            </a:endParaRPr>
          </a:p>
          <a:p>
            <a:pPr indent="0" lvl="0" marL="0" rtl="0" algn="l">
              <a:lnSpc>
                <a:spcPct val="115000"/>
              </a:lnSpc>
              <a:spcBef>
                <a:spcPts val="1200"/>
              </a:spcBef>
              <a:spcAft>
                <a:spcPts val="0"/>
              </a:spcAft>
              <a:buSzPts val="1800"/>
              <a:buNone/>
            </a:pPr>
            <a:r>
              <a:t/>
            </a:r>
            <a:endParaRPr sz="1400">
              <a:solidFill>
                <a:schemeClr val="dk1"/>
              </a:solidFill>
            </a:endParaRPr>
          </a:p>
          <a:p>
            <a:pPr indent="-317500" lvl="0" marL="457200" rtl="0" algn="l">
              <a:lnSpc>
                <a:spcPct val="115000"/>
              </a:lnSpc>
              <a:spcBef>
                <a:spcPts val="1200"/>
              </a:spcBef>
              <a:spcAft>
                <a:spcPts val="0"/>
              </a:spcAft>
              <a:buClr>
                <a:schemeClr val="dk1"/>
              </a:buClr>
              <a:buSzPts val="1400"/>
              <a:buChar char="●"/>
            </a:pPr>
            <a:r>
              <a:rPr lang="en-GB" sz="1400">
                <a:solidFill>
                  <a:schemeClr val="dk1"/>
                </a:solidFill>
              </a:rPr>
              <a:t>As intelligence requires knowledge ,it is necessary for the computers to acquire knowledge.</a:t>
            </a:r>
            <a:endParaRPr sz="1400">
              <a:solidFill>
                <a:schemeClr val="dk1"/>
              </a:solidFill>
            </a:endParaRPr>
          </a:p>
          <a:p>
            <a:pPr indent="0" lvl="0" marL="457200" rtl="0" algn="l">
              <a:lnSpc>
                <a:spcPct val="115000"/>
              </a:lnSpc>
              <a:spcBef>
                <a:spcPts val="1200"/>
              </a:spcBef>
              <a:spcAft>
                <a:spcPts val="0"/>
              </a:spcAft>
              <a:buSzPts val="1800"/>
              <a:buNone/>
            </a:pPr>
            <a:r>
              <a:t/>
            </a:r>
            <a:endParaRPr sz="1400">
              <a:solidFill>
                <a:schemeClr val="dk1"/>
              </a:solidFill>
            </a:endParaRPr>
          </a:p>
          <a:p>
            <a:pPr indent="-317500" lvl="0" marL="457200" rtl="0" algn="l">
              <a:lnSpc>
                <a:spcPct val="115000"/>
              </a:lnSpc>
              <a:spcBef>
                <a:spcPts val="1200"/>
              </a:spcBef>
              <a:spcAft>
                <a:spcPts val="0"/>
              </a:spcAft>
              <a:buClr>
                <a:schemeClr val="dk1"/>
              </a:buClr>
              <a:buSzPts val="1400"/>
              <a:buChar char="●"/>
            </a:pPr>
            <a:r>
              <a:rPr lang="en-GB" sz="1400">
                <a:solidFill>
                  <a:schemeClr val="dk1"/>
                </a:solidFill>
              </a:rPr>
              <a:t>Machine learning is a algorithm that has ability to learn from past experiences.</a:t>
            </a:r>
            <a:endParaRPr sz="1400">
              <a:solidFill>
                <a:schemeClr val="dk1"/>
              </a:solidFill>
            </a:endParaRPr>
          </a:p>
          <a:p>
            <a:pPr indent="0" lvl="0" marL="0" rtl="0" algn="l">
              <a:lnSpc>
                <a:spcPct val="115000"/>
              </a:lnSpc>
              <a:spcBef>
                <a:spcPts val="1200"/>
              </a:spcBef>
              <a:spcAft>
                <a:spcPts val="0"/>
              </a:spcAft>
              <a:buSzPts val="1800"/>
              <a:buNone/>
            </a:pPr>
            <a:r>
              <a:t/>
            </a:r>
            <a:endParaRPr sz="1400">
              <a:solidFill>
                <a:schemeClr val="dk1"/>
              </a:solidFill>
            </a:endParaRPr>
          </a:p>
          <a:p>
            <a:pPr indent="0" lvl="0" marL="0" rtl="0" algn="l">
              <a:lnSpc>
                <a:spcPct val="115000"/>
              </a:lnSpc>
              <a:spcBef>
                <a:spcPts val="1200"/>
              </a:spcBef>
              <a:spcAft>
                <a:spcPts val="1200"/>
              </a:spcAft>
              <a:buSzPts val="1800"/>
              <a:buNone/>
            </a:pPr>
            <a:r>
              <a:t/>
            </a:r>
            <a:endParaRPr/>
          </a:p>
        </p:txBody>
      </p:sp>
      <p:pic>
        <p:nvPicPr>
          <p:cNvPr id="68" name="Google Shape;68;p3"/>
          <p:cNvPicPr preferRelativeResize="0"/>
          <p:nvPr/>
        </p:nvPicPr>
        <p:blipFill rotWithShape="1">
          <a:blip r:embed="rId3">
            <a:alphaModFix/>
          </a:blip>
          <a:srcRect b="0" l="0" r="0" t="0"/>
          <a:stretch/>
        </p:blipFill>
        <p:spPr>
          <a:xfrm>
            <a:off x="7005250" y="126675"/>
            <a:ext cx="1827049" cy="16662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6419"/>
              <a:buNone/>
            </a:pPr>
            <a:r>
              <a:rPr b="1" lang="en-GB" sz="3600"/>
              <a:t>How does data mining work?</a:t>
            </a:r>
            <a:endParaRPr b="1"/>
          </a:p>
        </p:txBody>
      </p:sp>
      <p:sp>
        <p:nvSpPr>
          <p:cNvPr id="244" name="Google Shape;244;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GB">
                <a:solidFill>
                  <a:schemeClr val="dk1"/>
                </a:solidFill>
              </a:rPr>
              <a:t>Extract, transform, and load transaction data onto the  data warehouse system</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Store and manage the data in a multidimensional  database system</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Provide data access to business analysts and  information technology professionals.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Analyze the data by application software.</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Present the data in a useful format, such as a graph  or table</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250" name="Google Shape;250;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 </a:t>
            </a:r>
            <a:endParaRPr/>
          </a:p>
        </p:txBody>
      </p:sp>
      <p:pic>
        <p:nvPicPr>
          <p:cNvPr id="251" name="Google Shape;251;p31"/>
          <p:cNvPicPr preferRelativeResize="0"/>
          <p:nvPr/>
        </p:nvPicPr>
        <p:blipFill rotWithShape="1">
          <a:blip r:embed="rId3">
            <a:alphaModFix/>
          </a:blip>
          <a:srcRect b="0" l="0" r="0" t="0"/>
          <a:stretch/>
        </p:blipFill>
        <p:spPr>
          <a:xfrm>
            <a:off x="1079650" y="1041400"/>
            <a:ext cx="6858000" cy="3638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6419"/>
              <a:buNone/>
            </a:pPr>
            <a:r>
              <a:rPr b="1" lang="en-GB" sz="3600"/>
              <a:t>DATA MINING MEASURES</a:t>
            </a:r>
            <a:endParaRPr b="1"/>
          </a:p>
        </p:txBody>
      </p:sp>
      <p:sp>
        <p:nvSpPr>
          <p:cNvPr id="257" name="Google Shape;257;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406400" lvl="0" marL="457200" rtl="0" algn="l">
              <a:lnSpc>
                <a:spcPct val="115000"/>
              </a:lnSpc>
              <a:spcBef>
                <a:spcPts val="600"/>
              </a:spcBef>
              <a:spcAft>
                <a:spcPts val="0"/>
              </a:spcAft>
              <a:buClr>
                <a:srgbClr val="003366"/>
              </a:buClr>
              <a:buSzPts val="2800"/>
              <a:buChar char="●"/>
            </a:pPr>
            <a:r>
              <a:rPr lang="en-GB" sz="2800">
                <a:solidFill>
                  <a:srgbClr val="003366"/>
                </a:solidFill>
              </a:rPr>
              <a:t>Accuracy</a:t>
            </a:r>
            <a:endParaRPr sz="2800">
              <a:solidFill>
                <a:srgbClr val="003366"/>
              </a:solidFill>
            </a:endParaRPr>
          </a:p>
          <a:p>
            <a:pPr indent="-406400" lvl="0" marL="457200" rtl="0" algn="l">
              <a:lnSpc>
                <a:spcPct val="115000"/>
              </a:lnSpc>
              <a:spcBef>
                <a:spcPts val="0"/>
              </a:spcBef>
              <a:spcAft>
                <a:spcPts val="0"/>
              </a:spcAft>
              <a:buClr>
                <a:srgbClr val="003366"/>
              </a:buClr>
              <a:buSzPts val="2800"/>
              <a:buChar char="●"/>
            </a:pPr>
            <a:r>
              <a:rPr lang="en-GB" sz="2800">
                <a:solidFill>
                  <a:srgbClr val="003366"/>
                </a:solidFill>
              </a:rPr>
              <a:t>Clarity</a:t>
            </a:r>
            <a:endParaRPr sz="2800">
              <a:solidFill>
                <a:srgbClr val="003366"/>
              </a:solidFill>
            </a:endParaRPr>
          </a:p>
          <a:p>
            <a:pPr indent="-406400" lvl="0" marL="457200" rtl="0" algn="l">
              <a:lnSpc>
                <a:spcPct val="115000"/>
              </a:lnSpc>
              <a:spcBef>
                <a:spcPts val="0"/>
              </a:spcBef>
              <a:spcAft>
                <a:spcPts val="0"/>
              </a:spcAft>
              <a:buClr>
                <a:srgbClr val="003366"/>
              </a:buClr>
              <a:buSzPts val="2800"/>
              <a:buChar char="●"/>
            </a:pPr>
            <a:r>
              <a:rPr lang="en-GB" sz="2800">
                <a:solidFill>
                  <a:srgbClr val="003366"/>
                </a:solidFill>
              </a:rPr>
              <a:t>Dirty Data</a:t>
            </a:r>
            <a:endParaRPr sz="2800">
              <a:solidFill>
                <a:srgbClr val="003366"/>
              </a:solidFill>
            </a:endParaRPr>
          </a:p>
          <a:p>
            <a:pPr indent="-406400" lvl="0" marL="457200" rtl="0" algn="l">
              <a:lnSpc>
                <a:spcPct val="115000"/>
              </a:lnSpc>
              <a:spcBef>
                <a:spcPts val="0"/>
              </a:spcBef>
              <a:spcAft>
                <a:spcPts val="0"/>
              </a:spcAft>
              <a:buClr>
                <a:srgbClr val="003366"/>
              </a:buClr>
              <a:buSzPts val="2800"/>
              <a:buChar char="●"/>
            </a:pPr>
            <a:r>
              <a:rPr lang="en-GB" sz="2800">
                <a:solidFill>
                  <a:srgbClr val="003366"/>
                </a:solidFill>
              </a:rPr>
              <a:t>Scalability</a:t>
            </a:r>
            <a:endParaRPr sz="2800">
              <a:solidFill>
                <a:srgbClr val="003366"/>
              </a:solidFill>
            </a:endParaRPr>
          </a:p>
          <a:p>
            <a:pPr indent="-406400" lvl="0" marL="457200" rtl="0" algn="l">
              <a:lnSpc>
                <a:spcPct val="115000"/>
              </a:lnSpc>
              <a:spcBef>
                <a:spcPts val="0"/>
              </a:spcBef>
              <a:spcAft>
                <a:spcPts val="0"/>
              </a:spcAft>
              <a:buClr>
                <a:srgbClr val="003366"/>
              </a:buClr>
              <a:buSzPts val="2800"/>
              <a:buChar char="●"/>
            </a:pPr>
            <a:r>
              <a:rPr lang="en-GB" sz="2800">
                <a:solidFill>
                  <a:srgbClr val="003366"/>
                </a:solidFill>
              </a:rPr>
              <a:t>Speed</a:t>
            </a:r>
            <a:endParaRPr sz="2800">
              <a:solidFill>
                <a:srgbClr val="003366"/>
              </a:solidFill>
            </a:endParaRPr>
          </a:p>
          <a:p>
            <a:pPr indent="-406400" lvl="0" marL="457200" rtl="0" algn="l">
              <a:lnSpc>
                <a:spcPct val="115000"/>
              </a:lnSpc>
              <a:spcBef>
                <a:spcPts val="0"/>
              </a:spcBef>
              <a:spcAft>
                <a:spcPts val="0"/>
              </a:spcAft>
              <a:buClr>
                <a:srgbClr val="003366"/>
              </a:buClr>
              <a:buSzPts val="2800"/>
              <a:buChar char="●"/>
            </a:pPr>
            <a:r>
              <a:rPr lang="en-GB" sz="2800">
                <a:solidFill>
                  <a:srgbClr val="003366"/>
                </a:solidFill>
              </a:rPr>
              <a:t>Validation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263" name="Google Shape;263;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 </a:t>
            </a:r>
            <a:endParaRPr/>
          </a:p>
        </p:txBody>
      </p:sp>
      <p:pic>
        <p:nvPicPr>
          <p:cNvPr id="264" name="Google Shape;264;p33"/>
          <p:cNvPicPr preferRelativeResize="0"/>
          <p:nvPr/>
        </p:nvPicPr>
        <p:blipFill rotWithShape="1">
          <a:blip r:embed="rId3">
            <a:alphaModFix/>
          </a:blip>
          <a:srcRect b="0" l="0" r="0" t="0"/>
          <a:stretch/>
        </p:blipFill>
        <p:spPr>
          <a:xfrm>
            <a:off x="1762125" y="576263"/>
            <a:ext cx="5619750" cy="3990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4"/>
          <p:cNvSpPr txBox="1"/>
          <p:nvPr>
            <p:ph type="title"/>
          </p:nvPr>
        </p:nvSpPr>
        <p:spPr>
          <a:xfrm>
            <a:off x="3416025" y="21417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Linear regression</a:t>
            </a:r>
            <a:endParaRPr b="1"/>
          </a:p>
        </p:txBody>
      </p:sp>
      <p:sp>
        <p:nvSpPr>
          <p:cNvPr id="270" name="Google Shape;270;p34"/>
          <p:cNvSpPr txBox="1"/>
          <p:nvPr>
            <p:ph idx="1" type="body"/>
          </p:nvPr>
        </p:nvSpPr>
        <p:spPr>
          <a:xfrm>
            <a:off x="7967700" y="3996175"/>
            <a:ext cx="864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txBox="1"/>
          <p:nvPr>
            <p:ph type="title"/>
          </p:nvPr>
        </p:nvSpPr>
        <p:spPr>
          <a:xfrm>
            <a:off x="233950" y="122850"/>
            <a:ext cx="8520600" cy="265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276" name="Google Shape;276;p35"/>
          <p:cNvSpPr txBox="1"/>
          <p:nvPr>
            <p:ph idx="1" type="body"/>
          </p:nvPr>
        </p:nvSpPr>
        <p:spPr>
          <a:xfrm>
            <a:off x="311700" y="444375"/>
            <a:ext cx="8520600" cy="4324500"/>
          </a:xfrm>
          <a:prstGeom prst="rect">
            <a:avLst/>
          </a:prstGeom>
          <a:noFill/>
          <a:ln>
            <a:noFill/>
          </a:ln>
        </p:spPr>
        <p:txBody>
          <a:bodyPr anchorCtr="0" anchor="t" bIns="91425" lIns="91425" spcFirstLastPara="1" rIns="91425" wrap="square" tIns="91425">
            <a:normAutofit/>
          </a:bodyPr>
          <a:lstStyle/>
          <a:p>
            <a:pPr indent="-327025" lvl="0" marL="457200" rtl="0" algn="l">
              <a:lnSpc>
                <a:spcPct val="115000"/>
              </a:lnSpc>
              <a:spcBef>
                <a:spcPts val="1200"/>
              </a:spcBef>
              <a:spcAft>
                <a:spcPts val="0"/>
              </a:spcAft>
              <a:buClr>
                <a:schemeClr val="dk1"/>
              </a:buClr>
              <a:buSzPts val="1550"/>
              <a:buChar char="●"/>
            </a:pPr>
            <a:r>
              <a:rPr lang="en-GB" sz="1550">
                <a:solidFill>
                  <a:schemeClr val="dk1"/>
                </a:solidFill>
              </a:rPr>
              <a:t>Linear regression is supervised learning approach to find relationship between one or more independent variables(predictions) denoted as x and dependent variables(target) denoted as y.</a:t>
            </a:r>
            <a:endParaRPr sz="1550">
              <a:solidFill>
                <a:schemeClr val="dk1"/>
              </a:solidFill>
            </a:endParaRPr>
          </a:p>
          <a:p>
            <a:pPr indent="0" lvl="0" marL="457200" rtl="0" algn="l">
              <a:lnSpc>
                <a:spcPct val="115000"/>
              </a:lnSpc>
              <a:spcBef>
                <a:spcPts val="1200"/>
              </a:spcBef>
              <a:spcAft>
                <a:spcPts val="0"/>
              </a:spcAft>
              <a:buSzPts val="1800"/>
              <a:buNone/>
            </a:pPr>
            <a:r>
              <a:t/>
            </a:r>
            <a:endParaRPr sz="1550">
              <a:solidFill>
                <a:schemeClr val="dk1"/>
              </a:solidFill>
            </a:endParaRPr>
          </a:p>
          <a:p>
            <a:pPr indent="-327025" lvl="0" marL="457200" rtl="0" algn="l">
              <a:lnSpc>
                <a:spcPct val="115000"/>
              </a:lnSpc>
              <a:spcBef>
                <a:spcPts val="1200"/>
              </a:spcBef>
              <a:spcAft>
                <a:spcPts val="0"/>
              </a:spcAft>
              <a:buClr>
                <a:schemeClr val="dk1"/>
              </a:buClr>
              <a:buSzPts val="1550"/>
              <a:buChar char="●"/>
            </a:pPr>
            <a:r>
              <a:rPr lang="en-GB" sz="1550">
                <a:solidFill>
                  <a:schemeClr val="dk1"/>
                </a:solidFill>
              </a:rPr>
              <a:t>It can be used for the cases where we want to predict some continuous quantity</a:t>
            </a:r>
            <a:endParaRPr sz="1550"/>
          </a:p>
        </p:txBody>
      </p:sp>
      <p:pic>
        <p:nvPicPr>
          <p:cNvPr id="277" name="Google Shape;277;p35"/>
          <p:cNvPicPr preferRelativeResize="0"/>
          <p:nvPr/>
        </p:nvPicPr>
        <p:blipFill rotWithShape="1">
          <a:blip r:embed="rId3">
            <a:alphaModFix/>
          </a:blip>
          <a:srcRect b="0" l="0" r="0" t="0"/>
          <a:stretch/>
        </p:blipFill>
        <p:spPr>
          <a:xfrm>
            <a:off x="4851050" y="2238650"/>
            <a:ext cx="3903500" cy="247775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6"/>
          <p:cNvSpPr txBox="1"/>
          <p:nvPr>
            <p:ph type="title"/>
          </p:nvPr>
        </p:nvSpPr>
        <p:spPr>
          <a:xfrm>
            <a:off x="248350" y="204325"/>
            <a:ext cx="8520600" cy="175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283" name="Google Shape;283;p36"/>
          <p:cNvSpPr txBox="1"/>
          <p:nvPr>
            <p:ph idx="1" type="body"/>
          </p:nvPr>
        </p:nvSpPr>
        <p:spPr>
          <a:xfrm>
            <a:off x="311700" y="380125"/>
            <a:ext cx="8520600" cy="44466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GB">
                <a:solidFill>
                  <a:schemeClr val="dk1"/>
                </a:solidFill>
              </a:rPr>
              <a:t>The best fit line can be found out by minimizing the distance between all the data points and the distance between regression line.</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The best fit line is known as regression line and represented by a linear equation Y=a*X + b</a:t>
            </a:r>
            <a:endParaRPr>
              <a:solidFill>
                <a:schemeClr val="dk1"/>
              </a:solidFill>
            </a:endParaRPr>
          </a:p>
        </p:txBody>
      </p:sp>
      <p:pic>
        <p:nvPicPr>
          <p:cNvPr id="284" name="Google Shape;284;p36"/>
          <p:cNvPicPr preferRelativeResize="0"/>
          <p:nvPr/>
        </p:nvPicPr>
        <p:blipFill rotWithShape="1">
          <a:blip r:embed="rId3">
            <a:alphaModFix/>
          </a:blip>
          <a:srcRect b="0" l="0" r="0" t="0"/>
          <a:stretch/>
        </p:blipFill>
        <p:spPr>
          <a:xfrm>
            <a:off x="1209675" y="1887625"/>
            <a:ext cx="6724650" cy="27237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7"/>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290" name="Google Shape;290;p37"/>
          <p:cNvSpPr txBox="1"/>
          <p:nvPr>
            <p:ph idx="1" type="body"/>
          </p:nvPr>
        </p:nvSpPr>
        <p:spPr>
          <a:xfrm>
            <a:off x="311700" y="572700"/>
            <a:ext cx="8520600" cy="3996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solidFill>
                  <a:srgbClr val="FF0000"/>
                </a:solidFill>
              </a:rPr>
              <a:t>Linear regression</a:t>
            </a:r>
            <a:r>
              <a:rPr lang="en-GB"/>
              <a:t> : </a:t>
            </a:r>
            <a:r>
              <a:rPr lang="en-GB">
                <a:solidFill>
                  <a:schemeClr val="dk1"/>
                </a:solidFill>
              </a:rPr>
              <a:t>Predict employee salary based on years of experience.</a:t>
            </a:r>
            <a:endParaRPr>
              <a:solidFill>
                <a:schemeClr val="dk1"/>
              </a:solidFill>
            </a:endParaRPr>
          </a:p>
        </p:txBody>
      </p:sp>
      <p:pic>
        <p:nvPicPr>
          <p:cNvPr id="291" name="Google Shape;291;p37"/>
          <p:cNvPicPr preferRelativeResize="0"/>
          <p:nvPr/>
        </p:nvPicPr>
        <p:blipFill rotWithShape="1">
          <a:blip r:embed="rId3">
            <a:alphaModFix/>
          </a:blip>
          <a:srcRect b="0" l="0" r="0" t="0"/>
          <a:stretch/>
        </p:blipFill>
        <p:spPr>
          <a:xfrm>
            <a:off x="1092325" y="1591388"/>
            <a:ext cx="6858000" cy="26955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8"/>
          <p:cNvSpPr txBox="1"/>
          <p:nvPr>
            <p:ph type="title"/>
          </p:nvPr>
        </p:nvSpPr>
        <p:spPr>
          <a:xfrm>
            <a:off x="311700" y="78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Implementation of Linear Regression</a:t>
            </a:r>
            <a:endParaRPr b="1"/>
          </a:p>
        </p:txBody>
      </p:sp>
      <p:sp>
        <p:nvSpPr>
          <p:cNvPr id="297" name="Google Shape;297;p38"/>
          <p:cNvSpPr txBox="1"/>
          <p:nvPr>
            <p:ph idx="1" type="body"/>
          </p:nvPr>
        </p:nvSpPr>
        <p:spPr>
          <a:xfrm>
            <a:off x="311700" y="599900"/>
            <a:ext cx="8520600" cy="396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 </a:t>
            </a:r>
            <a:endParaRPr/>
          </a:p>
        </p:txBody>
      </p:sp>
      <p:pic>
        <p:nvPicPr>
          <p:cNvPr id="298" name="Google Shape;298;p38"/>
          <p:cNvPicPr preferRelativeResize="0"/>
          <p:nvPr/>
        </p:nvPicPr>
        <p:blipFill rotWithShape="1">
          <a:blip r:embed="rId3">
            <a:alphaModFix/>
          </a:blip>
          <a:srcRect b="0" l="0" r="0" t="0"/>
          <a:stretch/>
        </p:blipFill>
        <p:spPr>
          <a:xfrm>
            <a:off x="3007025" y="717775"/>
            <a:ext cx="3276700" cy="4165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9"/>
          <p:cNvSpPr txBox="1"/>
          <p:nvPr>
            <p:ph type="title"/>
          </p:nvPr>
        </p:nvSpPr>
        <p:spPr>
          <a:xfrm>
            <a:off x="3079950" y="22854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Logistic Regression</a:t>
            </a:r>
            <a:endParaRPr b="1"/>
          </a:p>
        </p:txBody>
      </p:sp>
      <p:sp>
        <p:nvSpPr>
          <p:cNvPr id="304" name="Google Shape;304;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   Introduction to Machine Learning  </a:t>
            </a:r>
            <a:endParaRPr b="1"/>
          </a:p>
        </p:txBody>
      </p:sp>
      <p:sp>
        <p:nvSpPr>
          <p:cNvPr id="74" name="Google Shape;74;p4"/>
          <p:cNvSpPr txBox="1"/>
          <p:nvPr>
            <p:ph idx="1" type="body"/>
          </p:nvPr>
        </p:nvSpPr>
        <p:spPr>
          <a:xfrm>
            <a:off x="910950" y="1410850"/>
            <a:ext cx="7921500" cy="31581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GB">
                <a:solidFill>
                  <a:schemeClr val="dk1"/>
                </a:solidFill>
              </a:rPr>
              <a:t>Supervised learning - Train Me!!</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Unsupervised Learning - I am self sufficient in learning</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Reinforcement Learning - My Life My rules(Hit &amp; Trial)!</a:t>
            </a:r>
            <a:endParaRPr>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0"/>
          <p:cNvSpPr txBox="1"/>
          <p:nvPr>
            <p:ph type="title"/>
          </p:nvPr>
        </p:nvSpPr>
        <p:spPr>
          <a:xfrm>
            <a:off x="311700" y="102950"/>
            <a:ext cx="8520600" cy="277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310" name="Google Shape;310;p40"/>
          <p:cNvSpPr txBox="1"/>
          <p:nvPr>
            <p:ph idx="1" type="body"/>
          </p:nvPr>
        </p:nvSpPr>
        <p:spPr>
          <a:xfrm>
            <a:off x="311700" y="456075"/>
            <a:ext cx="8520600" cy="411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GB">
                <a:solidFill>
                  <a:schemeClr val="dk1"/>
                </a:solidFill>
              </a:rPr>
              <a:t>Logistic regression is a classification algorithm used to predict categorical values.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The logistic regression curve is known as the sigmoid curve (S curve)</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Logistic regression is a method used to predict a dependent variable, given a set of independent variables,such that the dependent variable is categorical.</a:t>
            </a:r>
            <a:endParaRPr>
              <a:solidFill>
                <a:schemeClr val="dk1"/>
              </a:solidFill>
            </a:endParaRPr>
          </a:p>
          <a:p>
            <a:pPr indent="0" lvl="0" marL="457200" rtl="0" algn="l">
              <a:lnSpc>
                <a:spcPct val="115000"/>
              </a:lnSpc>
              <a:spcBef>
                <a:spcPts val="1200"/>
              </a:spcBef>
              <a:spcAft>
                <a:spcPts val="1200"/>
              </a:spcAft>
              <a:buSzPts val="1800"/>
              <a:buNone/>
            </a:pPr>
            <a:r>
              <a:t/>
            </a:r>
            <a:endParaRPr>
              <a:solidFill>
                <a:schemeClr val="dk1"/>
              </a:solidFill>
            </a:endParaRPr>
          </a:p>
        </p:txBody>
      </p:sp>
      <p:pic>
        <p:nvPicPr>
          <p:cNvPr id="311" name="Google Shape;311;p40"/>
          <p:cNvPicPr preferRelativeResize="0"/>
          <p:nvPr/>
        </p:nvPicPr>
        <p:blipFill rotWithShape="1">
          <a:blip r:embed="rId3">
            <a:alphaModFix/>
          </a:blip>
          <a:srcRect b="0" l="0" r="0" t="0"/>
          <a:stretch/>
        </p:blipFill>
        <p:spPr>
          <a:xfrm>
            <a:off x="1984413" y="2328600"/>
            <a:ext cx="5175173" cy="224017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1"/>
          <p:cNvSpPr txBox="1"/>
          <p:nvPr>
            <p:ph type="title"/>
          </p:nvPr>
        </p:nvSpPr>
        <p:spPr>
          <a:xfrm>
            <a:off x="261025" y="64950"/>
            <a:ext cx="8520600" cy="251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317" name="Google Shape;317;p41"/>
          <p:cNvSpPr txBox="1"/>
          <p:nvPr>
            <p:ph idx="1" type="body"/>
          </p:nvPr>
        </p:nvSpPr>
        <p:spPr>
          <a:xfrm>
            <a:off x="311700" y="456075"/>
            <a:ext cx="8520600" cy="411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200"/>
              </a:spcBef>
              <a:spcAft>
                <a:spcPts val="0"/>
              </a:spcAft>
              <a:buSzPts val="1800"/>
              <a:buChar char="●"/>
            </a:pPr>
            <a:r>
              <a:rPr lang="en-GB">
                <a:solidFill>
                  <a:schemeClr val="dk1"/>
                </a:solidFill>
              </a:rPr>
              <a:t>Dependent variable(y)-the response binary variable holding values like 0 or 1,yes or no,A,B or C</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Independent variable(x)-the predicted variable used to predict the response variable</a:t>
            </a:r>
            <a:endParaRPr>
              <a:solidFill>
                <a:schemeClr val="dk1"/>
              </a:solidFill>
            </a:endParaRPr>
          </a:p>
          <a:p>
            <a:pPr indent="0" lvl="0" marL="457200" rtl="0" algn="l">
              <a:lnSpc>
                <a:spcPct val="115000"/>
              </a:lnSpc>
              <a:spcBef>
                <a:spcPts val="1200"/>
              </a:spcBef>
              <a:spcAft>
                <a:spcPts val="0"/>
              </a:spcAft>
              <a:buSzPts val="1800"/>
              <a:buNone/>
            </a:pPr>
            <a:r>
              <a:rPr lang="en-GB">
                <a:solidFill>
                  <a:srgbClr val="FF0000"/>
                </a:solidFill>
              </a:rPr>
              <a:t>Logistic regression</a:t>
            </a:r>
            <a:r>
              <a:rPr lang="en-GB">
                <a:solidFill>
                  <a:schemeClr val="dk1"/>
                </a:solidFill>
              </a:rPr>
              <a:t> :- Predict if a person will buy SUV based on their age and estimated salary. </a:t>
            </a:r>
            <a:endParaRPr>
              <a:solidFill>
                <a:schemeClr val="dk1"/>
              </a:solidFill>
            </a:endParaRPr>
          </a:p>
          <a:p>
            <a:pPr indent="0" lvl="0" marL="0" rtl="0" algn="l">
              <a:lnSpc>
                <a:spcPct val="115000"/>
              </a:lnSpc>
              <a:spcBef>
                <a:spcPts val="1200"/>
              </a:spcBef>
              <a:spcAft>
                <a:spcPts val="1200"/>
              </a:spcAft>
              <a:buSzPts val="1800"/>
              <a:buNone/>
            </a:pPr>
            <a:r>
              <a:t/>
            </a:r>
            <a:endParaRPr/>
          </a:p>
        </p:txBody>
      </p:sp>
      <p:pic>
        <p:nvPicPr>
          <p:cNvPr id="318" name="Google Shape;318;p41"/>
          <p:cNvPicPr preferRelativeResize="0"/>
          <p:nvPr/>
        </p:nvPicPr>
        <p:blipFill rotWithShape="1">
          <a:blip r:embed="rId3">
            <a:alphaModFix/>
          </a:blip>
          <a:srcRect b="0" l="0" r="0" t="0"/>
          <a:stretch/>
        </p:blipFill>
        <p:spPr>
          <a:xfrm>
            <a:off x="2660950" y="2571747"/>
            <a:ext cx="4762926" cy="20865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Implementation of Logistic Regression</a:t>
            </a:r>
            <a:endParaRPr b="1"/>
          </a:p>
        </p:txBody>
      </p:sp>
      <p:sp>
        <p:nvSpPr>
          <p:cNvPr id="324" name="Google Shape;324;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 </a:t>
            </a:r>
            <a:endParaRPr/>
          </a:p>
        </p:txBody>
      </p:sp>
      <p:pic>
        <p:nvPicPr>
          <p:cNvPr id="325" name="Google Shape;325;p42"/>
          <p:cNvPicPr preferRelativeResize="0"/>
          <p:nvPr/>
        </p:nvPicPr>
        <p:blipFill rotWithShape="1">
          <a:blip r:embed="rId3">
            <a:alphaModFix/>
          </a:blip>
          <a:srcRect b="0" l="0" r="0" t="0"/>
          <a:stretch/>
        </p:blipFill>
        <p:spPr>
          <a:xfrm>
            <a:off x="2181250" y="1574738"/>
            <a:ext cx="4514850" cy="23717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3"/>
          <p:cNvSpPr txBox="1"/>
          <p:nvPr>
            <p:ph type="title"/>
          </p:nvPr>
        </p:nvSpPr>
        <p:spPr>
          <a:xfrm>
            <a:off x="3214775" y="21749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Decision tree</a:t>
            </a:r>
            <a:endParaRPr b="1"/>
          </a:p>
        </p:txBody>
      </p:sp>
      <p:sp>
        <p:nvSpPr>
          <p:cNvPr id="331" name="Google Shape;331;p43"/>
          <p:cNvSpPr txBox="1"/>
          <p:nvPr>
            <p:ph idx="1" type="body"/>
          </p:nvPr>
        </p:nvSpPr>
        <p:spPr>
          <a:xfrm>
            <a:off x="5427500" y="2966200"/>
            <a:ext cx="3404700" cy="1602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en-GB"/>
              <a:t> </a:t>
            </a:r>
            <a:endParaRPr b="1"/>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4"/>
          <p:cNvSpPr txBox="1"/>
          <p:nvPr>
            <p:ph type="title"/>
          </p:nvPr>
        </p:nvSpPr>
        <p:spPr>
          <a:xfrm>
            <a:off x="311700" y="102975"/>
            <a:ext cx="8520600" cy="277200"/>
          </a:xfrm>
          <a:prstGeom prst="rect">
            <a:avLst/>
          </a:prstGeom>
          <a:noFill/>
          <a:ln>
            <a:noFill/>
          </a:ln>
        </p:spPr>
        <p:txBody>
          <a:bodyPr anchorCtr="0" anchor="t" bIns="91425" lIns="91425" spcFirstLastPara="1" rIns="91425" wrap="square" tIns="91425">
            <a:normAutofit fontScale="90000"/>
          </a:bodyPr>
          <a:lstStyle/>
          <a:p>
            <a:pPr indent="0" lvl="0" marL="457200" rtl="0" algn="l">
              <a:lnSpc>
                <a:spcPct val="100000"/>
              </a:lnSpc>
              <a:spcBef>
                <a:spcPts val="0"/>
              </a:spcBef>
              <a:spcAft>
                <a:spcPts val="0"/>
              </a:spcAft>
              <a:buSzPct val="111111"/>
              <a:buNone/>
            </a:pPr>
            <a:r>
              <a:rPr lang="en-GB"/>
              <a:t> </a:t>
            </a:r>
            <a:endParaRPr/>
          </a:p>
        </p:txBody>
      </p:sp>
      <p:sp>
        <p:nvSpPr>
          <p:cNvPr id="337" name="Google Shape;337;p44"/>
          <p:cNvSpPr txBox="1"/>
          <p:nvPr>
            <p:ph idx="1" type="body"/>
          </p:nvPr>
        </p:nvSpPr>
        <p:spPr>
          <a:xfrm>
            <a:off x="367250" y="851500"/>
            <a:ext cx="8520600" cy="36366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GB">
                <a:solidFill>
                  <a:schemeClr val="dk1"/>
                </a:solidFill>
              </a:rPr>
              <a:t>Decision Tree is a Supervised learning technique that can be used for both classification and Regression problems.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Decision Tree is a tree where each node represents a feature(attribute),each link (branch) represents a decision and each leaf represents an outcome (categorical or continuous value).</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In Decision tree there are 2 nodes , which are decision node and leaf node.</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Decision tree are model where we break our data by making our decisions using series of conditions(questions).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Rootnode refers to the start of the decisions tree with max split</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Node is the condition with multiple outcomes in the tree</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Leaf is the final decision of a node from the condition(question)</a:t>
            </a:r>
            <a:endParaRPr>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343" name="Google Shape;343;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 </a:t>
            </a:r>
            <a:endParaRPr/>
          </a:p>
        </p:txBody>
      </p:sp>
      <p:pic>
        <p:nvPicPr>
          <p:cNvPr id="344" name="Google Shape;344;p45"/>
          <p:cNvPicPr preferRelativeResize="0"/>
          <p:nvPr/>
        </p:nvPicPr>
        <p:blipFill rotWithShape="1">
          <a:blip r:embed="rId3">
            <a:alphaModFix/>
          </a:blip>
          <a:srcRect b="0" l="0" r="0" t="0"/>
          <a:stretch/>
        </p:blipFill>
        <p:spPr>
          <a:xfrm>
            <a:off x="1406225" y="146400"/>
            <a:ext cx="6081000" cy="48507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350" name="Google Shape;350;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 </a:t>
            </a:r>
            <a:endParaRPr/>
          </a:p>
        </p:txBody>
      </p:sp>
      <p:pic>
        <p:nvPicPr>
          <p:cNvPr id="351" name="Google Shape;351;p46"/>
          <p:cNvPicPr preferRelativeResize="0"/>
          <p:nvPr/>
        </p:nvPicPr>
        <p:blipFill rotWithShape="1">
          <a:blip r:embed="rId3">
            <a:alphaModFix/>
          </a:blip>
          <a:srcRect b="0" l="0" r="0" t="0"/>
          <a:stretch/>
        </p:blipFill>
        <p:spPr>
          <a:xfrm>
            <a:off x="1469576" y="246800"/>
            <a:ext cx="6449651" cy="47573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Implementation of Decision tree</a:t>
            </a:r>
            <a:endParaRPr b="1"/>
          </a:p>
        </p:txBody>
      </p:sp>
      <p:sp>
        <p:nvSpPr>
          <p:cNvPr id="357" name="Google Shape;357;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 </a:t>
            </a:r>
            <a:endParaRPr/>
          </a:p>
        </p:txBody>
      </p:sp>
      <p:pic>
        <p:nvPicPr>
          <p:cNvPr id="358" name="Google Shape;358;p47"/>
          <p:cNvPicPr preferRelativeResize="0"/>
          <p:nvPr/>
        </p:nvPicPr>
        <p:blipFill rotWithShape="1">
          <a:blip r:embed="rId3">
            <a:alphaModFix/>
          </a:blip>
          <a:srcRect b="0" l="0" r="0" t="0"/>
          <a:stretch/>
        </p:blipFill>
        <p:spPr>
          <a:xfrm>
            <a:off x="1300163" y="1381125"/>
            <a:ext cx="6543675" cy="23812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8"/>
          <p:cNvSpPr txBox="1"/>
          <p:nvPr>
            <p:ph type="title"/>
          </p:nvPr>
        </p:nvSpPr>
        <p:spPr>
          <a:xfrm>
            <a:off x="3151675" y="21963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Random forest</a:t>
            </a:r>
            <a:endParaRPr b="1"/>
          </a:p>
        </p:txBody>
      </p:sp>
      <p:sp>
        <p:nvSpPr>
          <p:cNvPr id="364" name="Google Shape;364;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370" name="Google Shape;370;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GB">
                <a:solidFill>
                  <a:schemeClr val="dk1"/>
                </a:solidFill>
              </a:rPr>
              <a:t>Random forest or random decision forest is a method that operates by constructing multiple decision trees during the training phase the decision of the majority of the tree choose a random forest as final decision.</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Random forest is a machine learning technique that used to solve regression and classification problem.</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 It utilizes ensemble learning technique that combines many classified decision tree as to provide solutions to Complex problems.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 A random forest algorithm consists of many decision trees.</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80" name="Google Shape;8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 </a:t>
            </a:r>
            <a:endParaRPr/>
          </a:p>
        </p:txBody>
      </p:sp>
      <p:pic>
        <p:nvPicPr>
          <p:cNvPr id="81" name="Google Shape;81;p5"/>
          <p:cNvPicPr preferRelativeResize="0"/>
          <p:nvPr/>
        </p:nvPicPr>
        <p:blipFill rotWithShape="1">
          <a:blip r:embed="rId3">
            <a:alphaModFix/>
          </a:blip>
          <a:srcRect b="0" l="0" r="0" t="0"/>
          <a:stretch/>
        </p:blipFill>
        <p:spPr>
          <a:xfrm>
            <a:off x="897300" y="646101"/>
            <a:ext cx="7349400" cy="35624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376" name="Google Shape;376;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 </a:t>
            </a:r>
            <a:endParaRPr/>
          </a:p>
        </p:txBody>
      </p:sp>
      <p:pic>
        <p:nvPicPr>
          <p:cNvPr id="377" name="Google Shape;377;p50"/>
          <p:cNvPicPr preferRelativeResize="0"/>
          <p:nvPr/>
        </p:nvPicPr>
        <p:blipFill rotWithShape="1">
          <a:blip r:embed="rId3">
            <a:alphaModFix/>
          </a:blip>
          <a:srcRect b="0" l="0" r="0" t="0"/>
          <a:stretch/>
        </p:blipFill>
        <p:spPr>
          <a:xfrm>
            <a:off x="1803175" y="666750"/>
            <a:ext cx="5715000" cy="38100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383" name="Google Shape;383;p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  </a:t>
            </a:r>
            <a:endParaRPr/>
          </a:p>
        </p:txBody>
      </p:sp>
      <p:pic>
        <p:nvPicPr>
          <p:cNvPr id="384" name="Google Shape;384;p51"/>
          <p:cNvPicPr preferRelativeResize="0"/>
          <p:nvPr/>
        </p:nvPicPr>
        <p:blipFill rotWithShape="1">
          <a:blip r:embed="rId3">
            <a:alphaModFix/>
          </a:blip>
          <a:srcRect b="0" l="0" r="0" t="0"/>
          <a:stretch/>
        </p:blipFill>
        <p:spPr>
          <a:xfrm>
            <a:off x="1042988" y="180975"/>
            <a:ext cx="7058025" cy="47815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390" name="Google Shape;390;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 </a:t>
            </a:r>
            <a:endParaRPr/>
          </a:p>
        </p:txBody>
      </p:sp>
      <p:pic>
        <p:nvPicPr>
          <p:cNvPr id="391" name="Google Shape;391;p52"/>
          <p:cNvPicPr preferRelativeResize="0"/>
          <p:nvPr/>
        </p:nvPicPr>
        <p:blipFill rotWithShape="1">
          <a:blip r:embed="rId3">
            <a:alphaModFix/>
          </a:blip>
          <a:srcRect b="0" l="0" r="0" t="0"/>
          <a:stretch/>
        </p:blipFill>
        <p:spPr>
          <a:xfrm>
            <a:off x="1778225" y="190500"/>
            <a:ext cx="5715000" cy="47625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Implementation of Random Forest</a:t>
            </a:r>
            <a:endParaRPr b="1"/>
          </a:p>
          <a:p>
            <a:pPr indent="0" lvl="0" marL="0" rtl="0" algn="l">
              <a:lnSpc>
                <a:spcPct val="100000"/>
              </a:lnSpc>
              <a:spcBef>
                <a:spcPts val="0"/>
              </a:spcBef>
              <a:spcAft>
                <a:spcPts val="0"/>
              </a:spcAft>
              <a:buSzPct val="111111"/>
              <a:buNone/>
            </a:pPr>
            <a:r>
              <a:t/>
            </a:r>
            <a:endParaRPr b="1"/>
          </a:p>
        </p:txBody>
      </p:sp>
      <p:sp>
        <p:nvSpPr>
          <p:cNvPr id="397" name="Google Shape;397;p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 </a:t>
            </a:r>
            <a:endParaRPr/>
          </a:p>
        </p:txBody>
      </p:sp>
      <p:pic>
        <p:nvPicPr>
          <p:cNvPr id="398" name="Google Shape;398;p53"/>
          <p:cNvPicPr preferRelativeResize="0"/>
          <p:nvPr/>
        </p:nvPicPr>
        <p:blipFill rotWithShape="1">
          <a:blip r:embed="rId3">
            <a:alphaModFix/>
          </a:blip>
          <a:srcRect b="0" l="0" r="0" t="0"/>
          <a:stretch/>
        </p:blipFill>
        <p:spPr>
          <a:xfrm>
            <a:off x="2328863" y="1309688"/>
            <a:ext cx="4486275" cy="25241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4"/>
          <p:cNvSpPr txBox="1"/>
          <p:nvPr>
            <p:ph type="title"/>
          </p:nvPr>
        </p:nvSpPr>
        <p:spPr>
          <a:xfrm>
            <a:off x="2631000" y="21996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KNN(K-nearest neighbour)</a:t>
            </a:r>
            <a:endParaRPr b="1"/>
          </a:p>
        </p:txBody>
      </p:sp>
      <p:sp>
        <p:nvSpPr>
          <p:cNvPr id="404" name="Google Shape;404;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410" name="Google Shape;410;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GB">
                <a:solidFill>
                  <a:schemeClr val="dk1"/>
                </a:solidFill>
              </a:rPr>
              <a:t>KNN is  an powerful classification algorithm used in pattern recognization</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It classifies a data point based on how its neighbours are classified.</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KNN stores all available cases and classifies new cases based on  similarity measure.</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K in KNN is a parameter that refers to the number of nearest neighbours to include in the majority voting process</a:t>
            </a:r>
            <a:endParaRPr>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6"/>
          <p:cNvSpPr txBox="1"/>
          <p:nvPr>
            <p:ph type="title"/>
          </p:nvPr>
        </p:nvSpPr>
        <p:spPr>
          <a:xfrm>
            <a:off x="311700" y="191650"/>
            <a:ext cx="8520600" cy="188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416" name="Google Shape;416;p56"/>
          <p:cNvSpPr txBox="1"/>
          <p:nvPr>
            <p:ph idx="1" type="body"/>
          </p:nvPr>
        </p:nvSpPr>
        <p:spPr>
          <a:xfrm>
            <a:off x="311700" y="380050"/>
            <a:ext cx="8520600" cy="4383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solidFill>
                  <a:schemeClr val="dk1"/>
                </a:solidFill>
              </a:rPr>
              <a:t>For K=5 here, the unknown point would be classified as red but not white, since there is only 1 white but there 4 out of 5 neighbours are red so the majority voting is considered.</a:t>
            </a:r>
            <a:endParaRPr>
              <a:solidFill>
                <a:schemeClr val="dk1"/>
              </a:solidFill>
            </a:endParaRPr>
          </a:p>
        </p:txBody>
      </p:sp>
      <p:pic>
        <p:nvPicPr>
          <p:cNvPr id="417" name="Google Shape;417;p56"/>
          <p:cNvPicPr preferRelativeResize="0"/>
          <p:nvPr/>
        </p:nvPicPr>
        <p:blipFill rotWithShape="1">
          <a:blip r:embed="rId3">
            <a:alphaModFix/>
          </a:blip>
          <a:srcRect b="0" l="0" r="0" t="0"/>
          <a:stretch/>
        </p:blipFill>
        <p:spPr>
          <a:xfrm>
            <a:off x="1489775" y="1748303"/>
            <a:ext cx="6476049" cy="27145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423" name="Google Shape;423;p5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 </a:t>
            </a:r>
            <a:endParaRPr/>
          </a:p>
        </p:txBody>
      </p:sp>
      <p:pic>
        <p:nvPicPr>
          <p:cNvPr id="424" name="Google Shape;424;p57"/>
          <p:cNvPicPr preferRelativeResize="0"/>
          <p:nvPr/>
        </p:nvPicPr>
        <p:blipFill rotWithShape="1">
          <a:blip r:embed="rId3">
            <a:alphaModFix/>
          </a:blip>
          <a:srcRect b="0" l="0" r="0" t="0"/>
          <a:stretch/>
        </p:blipFill>
        <p:spPr>
          <a:xfrm>
            <a:off x="1562788" y="119063"/>
            <a:ext cx="6018425" cy="49053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Implementation of KNN</a:t>
            </a:r>
            <a:endParaRPr b="1"/>
          </a:p>
        </p:txBody>
      </p:sp>
      <p:sp>
        <p:nvSpPr>
          <p:cNvPr id="430" name="Google Shape;430;p5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 </a:t>
            </a:r>
            <a:endParaRPr/>
          </a:p>
        </p:txBody>
      </p:sp>
      <p:pic>
        <p:nvPicPr>
          <p:cNvPr id="431" name="Google Shape;431;p58"/>
          <p:cNvPicPr preferRelativeResize="0"/>
          <p:nvPr/>
        </p:nvPicPr>
        <p:blipFill rotWithShape="1">
          <a:blip r:embed="rId3">
            <a:alphaModFix/>
          </a:blip>
          <a:srcRect b="0" l="0" r="0" t="0"/>
          <a:stretch/>
        </p:blipFill>
        <p:spPr>
          <a:xfrm>
            <a:off x="1547813" y="1252538"/>
            <a:ext cx="6048375" cy="26384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9"/>
          <p:cNvSpPr txBox="1"/>
          <p:nvPr>
            <p:ph type="title"/>
          </p:nvPr>
        </p:nvSpPr>
        <p:spPr>
          <a:xfrm>
            <a:off x="4303450" y="21016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SVM</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6"/>
          <p:cNvSpPr txBox="1"/>
          <p:nvPr>
            <p:ph type="title"/>
          </p:nvPr>
        </p:nvSpPr>
        <p:spPr>
          <a:xfrm>
            <a:off x="311700" y="1492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Types of machine learning</a:t>
            </a:r>
            <a:endParaRPr b="1"/>
          </a:p>
        </p:txBody>
      </p:sp>
      <p:sp>
        <p:nvSpPr>
          <p:cNvPr id="87" name="Google Shape;87;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 </a:t>
            </a:r>
            <a:endParaRPr/>
          </a:p>
        </p:txBody>
      </p:sp>
      <p:pic>
        <p:nvPicPr>
          <p:cNvPr id="88" name="Google Shape;88;p6"/>
          <p:cNvPicPr preferRelativeResize="0"/>
          <p:nvPr/>
        </p:nvPicPr>
        <p:blipFill rotWithShape="1">
          <a:blip r:embed="rId3">
            <a:alphaModFix/>
          </a:blip>
          <a:srcRect b="0" l="0" r="0" t="0"/>
          <a:stretch/>
        </p:blipFill>
        <p:spPr>
          <a:xfrm>
            <a:off x="523875" y="721950"/>
            <a:ext cx="8096250" cy="41719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442" name="Google Shape;442;p60"/>
          <p:cNvSpPr txBox="1"/>
          <p:nvPr>
            <p:ph idx="1" type="body"/>
          </p:nvPr>
        </p:nvSpPr>
        <p:spPr>
          <a:xfrm>
            <a:off x="311700" y="445025"/>
            <a:ext cx="8520600" cy="4123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000000"/>
              </a:buClr>
              <a:buSzPts val="1800"/>
              <a:buFont typeface="Roboto"/>
              <a:buChar char="●"/>
            </a:pPr>
            <a:r>
              <a:rPr lang="en-GB">
                <a:solidFill>
                  <a:srgbClr val="000000"/>
                </a:solidFill>
                <a:latin typeface="Roboto"/>
                <a:ea typeface="Roboto"/>
                <a:cs typeface="Roboto"/>
                <a:sym typeface="Roboto"/>
              </a:rPr>
              <a:t>Support Vector Machine (SVM) is a supervised </a:t>
            </a:r>
            <a:r>
              <a:rPr lang="en-GB">
                <a:solidFill>
                  <a:srgbClr val="000000"/>
                </a:solidFill>
                <a:uFill>
                  <a:noFill/>
                </a:uFill>
                <a:latin typeface="Roboto"/>
                <a:ea typeface="Roboto"/>
                <a:cs typeface="Roboto"/>
                <a:sym typeface="Roboto"/>
                <a:hlinkClick r:id="rId3">
                  <a:extLst>
                    <a:ext uri="{A12FA001-AC4F-418D-AE19-62706E023703}">
                      <ahyp:hlinkClr val="tx"/>
                    </a:ext>
                  </a:extLst>
                </a:hlinkClick>
              </a:rPr>
              <a:t>machine learning algorithm</a:t>
            </a:r>
            <a:r>
              <a:rPr lang="en-GB">
                <a:solidFill>
                  <a:srgbClr val="000000"/>
                </a:solidFill>
                <a:latin typeface="Roboto"/>
                <a:ea typeface="Roboto"/>
                <a:cs typeface="Roboto"/>
                <a:sym typeface="Roboto"/>
              </a:rPr>
              <a:t> which can be used for both classification or regression challenges</a:t>
            </a:r>
            <a:endParaRPr>
              <a:solidFill>
                <a:srgbClr val="000000"/>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support vector machine is a discriminative classifier which intake training data ,the algorithm outputs and optimal hyperplane which categorises new example.</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linear data has large margin classifier</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Non linear classification  introduced kernel.</a:t>
            </a:r>
            <a:endParaRPr>
              <a:solidFill>
                <a:schemeClr val="dk1"/>
              </a:solidFill>
            </a:endParaRPr>
          </a:p>
          <a:p>
            <a:pPr indent="-342900" lvl="0" marL="457200" rtl="0" algn="l">
              <a:lnSpc>
                <a:spcPct val="115000"/>
              </a:lnSpc>
              <a:spcBef>
                <a:spcPts val="0"/>
              </a:spcBef>
              <a:spcAft>
                <a:spcPts val="0"/>
              </a:spcAft>
              <a:buClr>
                <a:srgbClr val="000000"/>
              </a:buClr>
              <a:buSzPts val="1800"/>
              <a:buFont typeface="Roboto"/>
              <a:buChar char="●"/>
            </a:pPr>
            <a:r>
              <a:rPr lang="en-GB">
                <a:solidFill>
                  <a:srgbClr val="000000"/>
                </a:solidFill>
                <a:latin typeface="Roboto"/>
                <a:ea typeface="Roboto"/>
                <a:cs typeface="Roboto"/>
                <a:sym typeface="Roboto"/>
              </a:rPr>
              <a:t>In the SVM algorithm, we plot each data item as a point in n-dimensional space with the value of each feature being the value of a particular coordinate. Then, we perform classification by finding the hyper-plane that differentiates the two classes very well.</a:t>
            </a:r>
            <a:endParaRPr>
              <a:solidFill>
                <a:srgbClr val="00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Linear vs NonLinear separable data</a:t>
            </a:r>
            <a:endParaRPr/>
          </a:p>
        </p:txBody>
      </p:sp>
      <p:sp>
        <p:nvSpPr>
          <p:cNvPr id="448" name="Google Shape;448;p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 </a:t>
            </a:r>
            <a:endParaRPr/>
          </a:p>
        </p:txBody>
      </p:sp>
      <p:pic>
        <p:nvPicPr>
          <p:cNvPr id="449" name="Google Shape;449;p61"/>
          <p:cNvPicPr preferRelativeResize="0"/>
          <p:nvPr/>
        </p:nvPicPr>
        <p:blipFill rotWithShape="1">
          <a:blip r:embed="rId3">
            <a:alphaModFix/>
          </a:blip>
          <a:srcRect b="0" l="0" r="0" t="0"/>
          <a:stretch/>
        </p:blipFill>
        <p:spPr>
          <a:xfrm>
            <a:off x="2312550" y="1523775"/>
            <a:ext cx="4848225" cy="26738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2"/>
          <p:cNvSpPr txBox="1"/>
          <p:nvPr>
            <p:ph type="title"/>
          </p:nvPr>
        </p:nvSpPr>
        <p:spPr>
          <a:xfrm>
            <a:off x="311700" y="64975"/>
            <a:ext cx="8520600" cy="302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455" name="Google Shape;455;p62"/>
          <p:cNvSpPr txBox="1"/>
          <p:nvPr>
            <p:ph idx="1" type="body"/>
          </p:nvPr>
        </p:nvSpPr>
        <p:spPr>
          <a:xfrm>
            <a:off x="311700" y="367375"/>
            <a:ext cx="8520600" cy="4201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From the below snapshot here hyperplane will create two margin lines which has distance such that it can be easily mauja number such that two lines will be passing through one of the points in either side.</a:t>
            </a:r>
            <a:endParaRPr>
              <a:solidFill>
                <a:schemeClr val="dk1"/>
              </a:solidFill>
            </a:endParaRPr>
          </a:p>
          <a:p>
            <a:pPr indent="0" lvl="0" marL="0" rtl="0" algn="l">
              <a:lnSpc>
                <a:spcPct val="115000"/>
              </a:lnSpc>
              <a:spcBef>
                <a:spcPts val="0"/>
              </a:spcBef>
              <a:spcAft>
                <a:spcPts val="1200"/>
              </a:spcAft>
              <a:buSzPts val="1800"/>
              <a:buNone/>
            </a:pPr>
            <a:r>
              <a:t/>
            </a:r>
            <a:endParaRPr>
              <a:solidFill>
                <a:schemeClr val="dk1"/>
              </a:solidFill>
            </a:endParaRPr>
          </a:p>
        </p:txBody>
      </p:sp>
      <p:pic>
        <p:nvPicPr>
          <p:cNvPr id="456" name="Google Shape;456;p62"/>
          <p:cNvPicPr preferRelativeResize="0"/>
          <p:nvPr/>
        </p:nvPicPr>
        <p:blipFill rotWithShape="1">
          <a:blip r:embed="rId3">
            <a:alphaModFix/>
          </a:blip>
          <a:srcRect b="0" l="0" r="0" t="0"/>
          <a:stretch/>
        </p:blipFill>
        <p:spPr>
          <a:xfrm>
            <a:off x="1786250" y="1393200"/>
            <a:ext cx="5282900" cy="34164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462" name="Google Shape;462;p6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 </a:t>
            </a:r>
            <a:endParaRPr/>
          </a:p>
        </p:txBody>
      </p:sp>
      <p:pic>
        <p:nvPicPr>
          <p:cNvPr id="463" name="Google Shape;463;p63"/>
          <p:cNvPicPr preferRelativeResize="0"/>
          <p:nvPr/>
        </p:nvPicPr>
        <p:blipFill rotWithShape="1">
          <a:blip r:embed="rId3">
            <a:alphaModFix/>
          </a:blip>
          <a:srcRect b="0" l="0" r="0" t="0"/>
          <a:stretch/>
        </p:blipFill>
        <p:spPr>
          <a:xfrm>
            <a:off x="2276475" y="1152475"/>
            <a:ext cx="4591050" cy="32004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Implementation of SVM</a:t>
            </a:r>
            <a:endParaRPr b="1"/>
          </a:p>
        </p:txBody>
      </p:sp>
      <p:sp>
        <p:nvSpPr>
          <p:cNvPr id="469" name="Google Shape;469;p6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 </a:t>
            </a:r>
            <a:endParaRPr/>
          </a:p>
        </p:txBody>
      </p:sp>
      <p:pic>
        <p:nvPicPr>
          <p:cNvPr id="470" name="Google Shape;470;p64"/>
          <p:cNvPicPr preferRelativeResize="0"/>
          <p:nvPr/>
        </p:nvPicPr>
        <p:blipFill rotWithShape="1">
          <a:blip r:embed="rId3">
            <a:alphaModFix/>
          </a:blip>
          <a:srcRect b="0" l="0" r="0" t="0"/>
          <a:stretch/>
        </p:blipFill>
        <p:spPr>
          <a:xfrm>
            <a:off x="2032063" y="1670050"/>
            <a:ext cx="4657725" cy="23812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Applications of Machine Learning</a:t>
            </a:r>
            <a:endParaRPr b="1"/>
          </a:p>
        </p:txBody>
      </p:sp>
      <p:sp>
        <p:nvSpPr>
          <p:cNvPr id="476" name="Google Shape;476;p6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 </a:t>
            </a:r>
            <a:endParaRPr/>
          </a:p>
        </p:txBody>
      </p:sp>
      <p:pic>
        <p:nvPicPr>
          <p:cNvPr id="477" name="Google Shape;477;p65"/>
          <p:cNvPicPr preferRelativeResize="0"/>
          <p:nvPr/>
        </p:nvPicPr>
        <p:blipFill rotWithShape="1">
          <a:blip r:embed="rId3">
            <a:alphaModFix/>
          </a:blip>
          <a:srcRect b="0" l="0" r="0" t="0"/>
          <a:stretch/>
        </p:blipFill>
        <p:spPr>
          <a:xfrm>
            <a:off x="1876100" y="1152475"/>
            <a:ext cx="5003000" cy="38275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6"/>
          <p:cNvSpPr txBox="1"/>
          <p:nvPr>
            <p:ph type="title"/>
          </p:nvPr>
        </p:nvSpPr>
        <p:spPr>
          <a:xfrm>
            <a:off x="1526550" y="1975450"/>
            <a:ext cx="8520600" cy="695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GB"/>
              <a:t>Machine Learning for Healthcare</a:t>
            </a:r>
            <a:endParaRPr b="1"/>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7"/>
          <p:cNvSpPr txBox="1"/>
          <p:nvPr>
            <p:ph type="title"/>
          </p:nvPr>
        </p:nvSpPr>
        <p:spPr>
          <a:xfrm>
            <a:off x="266275" y="81675"/>
            <a:ext cx="8520600" cy="156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488" name="Google Shape;488;p67"/>
          <p:cNvSpPr txBox="1"/>
          <p:nvPr>
            <p:ph idx="1" type="body"/>
          </p:nvPr>
        </p:nvSpPr>
        <p:spPr>
          <a:xfrm>
            <a:off x="311700" y="465525"/>
            <a:ext cx="8520600" cy="43941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dk1"/>
              </a:buClr>
              <a:buSzPts val="1400"/>
              <a:buChar char="●"/>
            </a:pPr>
            <a:r>
              <a:rPr lang="en-GB" sz="1400">
                <a:solidFill>
                  <a:schemeClr val="dk1"/>
                </a:solidFill>
              </a:rPr>
              <a:t>The first machine learning model that's being used in healthcare applications is unsupervised learning </a:t>
            </a:r>
            <a:endParaRPr sz="1400">
              <a:solidFill>
                <a:schemeClr val="dk1"/>
              </a:solidFill>
            </a:endParaRPr>
          </a:p>
          <a:p>
            <a:pPr indent="0" lvl="0" marL="457200" rtl="0" algn="l">
              <a:lnSpc>
                <a:spcPct val="115000"/>
              </a:lnSpc>
              <a:spcBef>
                <a:spcPts val="0"/>
              </a:spcBef>
              <a:spcAft>
                <a:spcPts val="0"/>
              </a:spcAft>
              <a:buSzPts val="1800"/>
              <a:buNone/>
            </a:pPr>
            <a:r>
              <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In this  technique uses unlabelled data as a training material for the machine learning model </a:t>
            </a:r>
            <a:endParaRPr sz="1400">
              <a:solidFill>
                <a:schemeClr val="dk1"/>
              </a:solidFill>
            </a:endParaRPr>
          </a:p>
          <a:p>
            <a:pPr indent="0" lvl="0" marL="457200" rtl="0" algn="l">
              <a:lnSpc>
                <a:spcPct val="115000"/>
              </a:lnSpc>
              <a:spcBef>
                <a:spcPts val="0"/>
              </a:spcBef>
              <a:spcAft>
                <a:spcPts val="0"/>
              </a:spcAft>
              <a:buSzPts val="1800"/>
              <a:buNone/>
            </a:pPr>
            <a:r>
              <a:rPr lang="en-GB" sz="1400">
                <a:solidFill>
                  <a:schemeClr val="dk1"/>
                </a:solidFill>
              </a:rPr>
              <a:t>and the most used example for this approach is clustering which is used to segment larger datasets and smaller groups based on similarities and come features between every piece of data and the data set.</a:t>
            </a:r>
            <a:endParaRPr sz="1400">
              <a:solidFill>
                <a:schemeClr val="dk1"/>
              </a:solidFill>
            </a:endParaRPr>
          </a:p>
          <a:p>
            <a:pPr indent="0" lvl="0" marL="457200" rtl="0" algn="l">
              <a:lnSpc>
                <a:spcPct val="115000"/>
              </a:lnSpc>
              <a:spcBef>
                <a:spcPts val="0"/>
              </a:spcBef>
              <a:spcAft>
                <a:spcPts val="0"/>
              </a:spcAft>
              <a:buSzPts val="1800"/>
              <a:buNone/>
            </a:pPr>
            <a:r>
              <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unsupervised learning can also be used for anomaly detection the model in this case tries to identify rare and suspicious items within the dataset and usually these items don't fit in any of the subgroups of the dataset.</a:t>
            </a:r>
            <a:endParaRPr sz="1400">
              <a:solidFill>
                <a:schemeClr val="dk1"/>
              </a:solidFill>
            </a:endParaRPr>
          </a:p>
          <a:p>
            <a:pPr indent="0" lvl="0" marL="457200" rtl="0" algn="l">
              <a:lnSpc>
                <a:spcPct val="115000"/>
              </a:lnSpc>
              <a:spcBef>
                <a:spcPts val="0"/>
              </a:spcBef>
              <a:spcAft>
                <a:spcPts val="0"/>
              </a:spcAft>
              <a:buSzPts val="1800"/>
              <a:buNone/>
            </a:pPr>
            <a:r>
              <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An example for the healthcare applications of unsupervised learning in real world is the protection of heart diseases by clustering and classification of data.</a:t>
            </a:r>
            <a:endParaRPr sz="21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8"/>
          <p:cNvSpPr txBox="1"/>
          <p:nvPr>
            <p:ph type="title"/>
          </p:nvPr>
        </p:nvSpPr>
        <p:spPr>
          <a:xfrm>
            <a:off x="266275" y="217950"/>
            <a:ext cx="8520600" cy="190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494" name="Google Shape;494;p68"/>
          <p:cNvSpPr txBox="1"/>
          <p:nvPr>
            <p:ph idx="1" type="body"/>
          </p:nvPr>
        </p:nvSpPr>
        <p:spPr>
          <a:xfrm>
            <a:off x="311700" y="408750"/>
            <a:ext cx="8520600" cy="4496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dk1"/>
              </a:buClr>
              <a:buSzPts val="1400"/>
              <a:buChar char="●"/>
            </a:pPr>
            <a:r>
              <a:rPr lang="en-GB" sz="1400">
                <a:solidFill>
                  <a:schemeClr val="dk1"/>
                </a:solidFill>
              </a:rPr>
              <a:t>The second type of machine learning used in healthcare applications is supervised learning.</a:t>
            </a:r>
            <a:endParaRPr sz="1400">
              <a:solidFill>
                <a:schemeClr val="dk1"/>
              </a:solidFill>
            </a:endParaRPr>
          </a:p>
          <a:p>
            <a:pPr indent="0" lvl="0" marL="457200" rtl="0" algn="l">
              <a:lnSpc>
                <a:spcPct val="115000"/>
              </a:lnSpc>
              <a:spcBef>
                <a:spcPts val="0"/>
              </a:spcBef>
              <a:spcAft>
                <a:spcPts val="0"/>
              </a:spcAft>
              <a:buSzPts val="1800"/>
              <a:buNone/>
            </a:pPr>
            <a:r>
              <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Supervised learning models uses label data as a training materials and from these label datasets the model learns the association between input and output.</a:t>
            </a:r>
            <a:endParaRPr sz="1400">
              <a:solidFill>
                <a:schemeClr val="dk1"/>
              </a:solidFill>
            </a:endParaRPr>
          </a:p>
          <a:p>
            <a:pPr indent="0" lvl="0" marL="457200" rtl="0" algn="l">
              <a:lnSpc>
                <a:spcPct val="115000"/>
              </a:lnSpc>
              <a:spcBef>
                <a:spcPts val="0"/>
              </a:spcBef>
              <a:spcAft>
                <a:spcPts val="0"/>
              </a:spcAft>
              <a:buSzPts val="1800"/>
              <a:buNone/>
            </a:pPr>
            <a:r>
              <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 As unsupervised learning every piece of data and the self-consciousness of an input and output in case of object detection the input as a picture and the output as the name of the object so we feed our model large number of examples to Train on, after the training process now the model with its object in any picture can detect it because it drained on a huge number of examples </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An example of supervised learning and healthcare applications in real world can be seen in classification of lung nodules and also recognition of body organs from medical images</a:t>
            </a:r>
            <a:endParaRPr sz="14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9"/>
          <p:cNvSpPr txBox="1"/>
          <p:nvPr>
            <p:ph type="title"/>
          </p:nvPr>
        </p:nvSpPr>
        <p:spPr>
          <a:xfrm>
            <a:off x="254925" y="149825"/>
            <a:ext cx="8520600" cy="4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500" name="Google Shape;500;p69"/>
          <p:cNvSpPr txBox="1"/>
          <p:nvPr>
            <p:ph idx="1" type="body"/>
          </p:nvPr>
        </p:nvSpPr>
        <p:spPr>
          <a:xfrm>
            <a:off x="311700" y="579075"/>
            <a:ext cx="8520600" cy="25092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dk1"/>
              </a:buClr>
              <a:buSzPts val="1400"/>
              <a:buChar char="●"/>
            </a:pPr>
            <a:r>
              <a:rPr lang="en-GB" sz="1400">
                <a:solidFill>
                  <a:schemeClr val="dk1"/>
                </a:solidFill>
              </a:rPr>
              <a:t>The third type of machine learning in the healthcare applications is reinforcement learning</a:t>
            </a:r>
            <a:endParaRPr sz="1400">
              <a:solidFill>
                <a:schemeClr val="dk1"/>
              </a:solidFill>
            </a:endParaRPr>
          </a:p>
          <a:p>
            <a:pPr indent="0" lvl="0" marL="457200" rtl="0" algn="l">
              <a:lnSpc>
                <a:spcPct val="115000"/>
              </a:lnSpc>
              <a:spcBef>
                <a:spcPts val="0"/>
              </a:spcBef>
              <a:spcAft>
                <a:spcPts val="0"/>
              </a:spcAft>
              <a:buSzPts val="1800"/>
              <a:buNone/>
            </a:pPr>
            <a:r>
              <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Reinforcement learning is the model that tries to achieve a complex objective or goal to maximize a reward function programmed end to end and that is the same type of machine learning used</a:t>
            </a:r>
            <a:endParaRPr sz="1400">
              <a:solidFill>
                <a:schemeClr val="dk1"/>
              </a:solidFill>
            </a:endParaRPr>
          </a:p>
          <a:p>
            <a:pPr indent="0" lvl="0" marL="457200" rtl="0" algn="l">
              <a:lnSpc>
                <a:spcPct val="115000"/>
              </a:lnSpc>
              <a:spcBef>
                <a:spcPts val="0"/>
              </a:spcBef>
              <a:spcAft>
                <a:spcPts val="0"/>
              </a:spcAft>
              <a:buSzPts val="1800"/>
              <a:buNone/>
            </a:pPr>
            <a:r>
              <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Autonomous robotic nanofabrication is a type of machine learning was used in the healthcare applications and real world and symptoms checking application for disease diagnosis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7"/>
          <p:cNvSpPr txBox="1"/>
          <p:nvPr>
            <p:ph type="title"/>
          </p:nvPr>
        </p:nvSpPr>
        <p:spPr>
          <a:xfrm>
            <a:off x="311700" y="16957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37786"/>
              <a:buFont typeface="Arial"/>
              <a:buNone/>
            </a:pPr>
            <a:r>
              <a:rPr b="1" lang="en-GB" sz="2911" u="sng"/>
              <a:t>Supervised learning</a:t>
            </a:r>
            <a:endParaRPr b="1" sz="2911" u="sng"/>
          </a:p>
          <a:p>
            <a:pPr indent="0" lvl="0" marL="0" rtl="0" algn="l">
              <a:lnSpc>
                <a:spcPct val="100000"/>
              </a:lnSpc>
              <a:spcBef>
                <a:spcPts val="0"/>
              </a:spcBef>
              <a:spcAft>
                <a:spcPts val="0"/>
              </a:spcAft>
              <a:buSzPct val="111111"/>
              <a:buNone/>
            </a:pPr>
            <a:r>
              <a:t/>
            </a:r>
            <a:endParaRPr/>
          </a:p>
        </p:txBody>
      </p:sp>
      <p:sp>
        <p:nvSpPr>
          <p:cNvPr id="94" name="Google Shape;94;p7"/>
          <p:cNvSpPr txBox="1"/>
          <p:nvPr>
            <p:ph idx="1" type="body"/>
          </p:nvPr>
        </p:nvSpPr>
        <p:spPr>
          <a:xfrm>
            <a:off x="390600" y="110515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Applying Machine Learning to Healthcare</a:t>
            </a:r>
            <a:endParaRPr b="1"/>
          </a:p>
        </p:txBody>
      </p:sp>
      <p:sp>
        <p:nvSpPr>
          <p:cNvPr id="506" name="Google Shape;506;p70"/>
          <p:cNvSpPr txBox="1"/>
          <p:nvPr>
            <p:ph idx="1" type="body"/>
          </p:nvPr>
        </p:nvSpPr>
        <p:spPr>
          <a:xfrm>
            <a:off x="387700" y="1727100"/>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GB">
                <a:solidFill>
                  <a:schemeClr val="dk1"/>
                </a:solidFill>
              </a:rPr>
              <a:t>Healthcare sector is being transformed by the ability to record massive amounts of information.</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 Machine learning provides a way to automatically find patterns and reason about data</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 It enables healthcare professionals to move to personalized care known as precision medicine. </a:t>
            </a:r>
            <a:endParaRPr>
              <a:solidFill>
                <a:schemeClr val="dk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Why to use ML?</a:t>
            </a:r>
            <a:endParaRPr b="1"/>
          </a:p>
        </p:txBody>
      </p:sp>
      <p:sp>
        <p:nvSpPr>
          <p:cNvPr id="512" name="Google Shape;512;p7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solidFill>
                  <a:schemeClr val="dk1"/>
                </a:solidFill>
              </a:rPr>
              <a:t>Adoption of Electronic Health Records (EHR) has increased 9x since 2008</a:t>
            </a:r>
            <a:endParaRPr>
              <a:solidFill>
                <a:schemeClr val="dk1"/>
              </a:solidFill>
            </a:endParaRPr>
          </a:p>
          <a:p>
            <a:pPr indent="0" lvl="0" marL="0" rtl="0" algn="l">
              <a:lnSpc>
                <a:spcPct val="115000"/>
              </a:lnSpc>
              <a:spcBef>
                <a:spcPts val="1200"/>
              </a:spcBef>
              <a:spcAft>
                <a:spcPts val="1200"/>
              </a:spcAft>
              <a:buSzPts val="1800"/>
              <a:buNone/>
            </a:pPr>
            <a:r>
              <a:t/>
            </a:r>
            <a:endParaRPr/>
          </a:p>
        </p:txBody>
      </p:sp>
      <p:pic>
        <p:nvPicPr>
          <p:cNvPr id="513" name="Google Shape;513;p71"/>
          <p:cNvPicPr preferRelativeResize="0"/>
          <p:nvPr/>
        </p:nvPicPr>
        <p:blipFill rotWithShape="1">
          <a:blip r:embed="rId3">
            <a:alphaModFix/>
          </a:blip>
          <a:srcRect b="0" l="0" r="0" t="0"/>
          <a:stretch/>
        </p:blipFill>
        <p:spPr>
          <a:xfrm>
            <a:off x="1987275" y="1731473"/>
            <a:ext cx="4963399" cy="28374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conti...</a:t>
            </a:r>
            <a:endParaRPr/>
          </a:p>
        </p:txBody>
      </p:sp>
      <p:sp>
        <p:nvSpPr>
          <p:cNvPr id="519" name="Google Shape;519;p7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GB">
                <a:solidFill>
                  <a:schemeClr val="dk1"/>
                </a:solidFill>
              </a:rPr>
              <a:t>Large datasets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MIT Laboratory for Computational Physiology de-identified health data from ~40K critical care patients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 Demographics, vital signs, laboratory tests, medications, notes, …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Available data on nearly 230 million unique patients since 1995</a:t>
            </a:r>
            <a:endParaRPr>
              <a:solidFill>
                <a:schemeClr val="dk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Why to use ML?</a:t>
            </a:r>
            <a:endParaRPr b="1"/>
          </a:p>
        </p:txBody>
      </p:sp>
      <p:sp>
        <p:nvSpPr>
          <p:cNvPr id="525" name="Google Shape;525;p7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1.Diversity of digital health data </a:t>
            </a:r>
            <a:endParaRPr/>
          </a:p>
        </p:txBody>
      </p:sp>
      <p:pic>
        <p:nvPicPr>
          <p:cNvPr id="526" name="Google Shape;526;p73"/>
          <p:cNvPicPr preferRelativeResize="0"/>
          <p:nvPr/>
        </p:nvPicPr>
        <p:blipFill rotWithShape="1">
          <a:blip r:embed="rId3">
            <a:alphaModFix/>
          </a:blip>
          <a:srcRect b="0" l="0" r="0" t="0"/>
          <a:stretch/>
        </p:blipFill>
        <p:spPr>
          <a:xfrm>
            <a:off x="1995488" y="1636575"/>
            <a:ext cx="5153025" cy="328612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532" name="Google Shape;532;p74"/>
          <p:cNvSpPr txBox="1"/>
          <p:nvPr>
            <p:ph idx="1" type="body"/>
          </p:nvPr>
        </p:nvSpPr>
        <p:spPr>
          <a:xfrm>
            <a:off x="311700" y="77580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en-GB">
                <a:solidFill>
                  <a:schemeClr val="dk1"/>
                </a:solidFill>
              </a:rPr>
              <a:t>2.Standardization</a:t>
            </a:r>
            <a:endParaRPr b="1">
              <a:solidFill>
                <a:schemeClr val="dk1"/>
              </a:solidFill>
            </a:endParaRPr>
          </a:p>
        </p:txBody>
      </p:sp>
      <p:pic>
        <p:nvPicPr>
          <p:cNvPr id="533" name="Google Shape;533;p74"/>
          <p:cNvPicPr preferRelativeResize="0"/>
          <p:nvPr/>
        </p:nvPicPr>
        <p:blipFill rotWithShape="1">
          <a:blip r:embed="rId3">
            <a:alphaModFix/>
          </a:blip>
          <a:srcRect b="0" l="0" r="0" t="0"/>
          <a:stretch/>
        </p:blipFill>
        <p:spPr>
          <a:xfrm>
            <a:off x="870249" y="1820125"/>
            <a:ext cx="7755525" cy="24384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What can machine learning do for the healthcare industry?</a:t>
            </a:r>
            <a:endParaRPr b="1"/>
          </a:p>
        </p:txBody>
      </p:sp>
      <p:sp>
        <p:nvSpPr>
          <p:cNvPr id="539" name="Google Shape;539;p75"/>
          <p:cNvSpPr txBox="1"/>
          <p:nvPr>
            <p:ph idx="1" type="body"/>
          </p:nvPr>
        </p:nvSpPr>
        <p:spPr>
          <a:xfrm>
            <a:off x="311700" y="1568100"/>
            <a:ext cx="8520600" cy="3081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GB">
                <a:solidFill>
                  <a:schemeClr val="dk1"/>
                </a:solidFill>
              </a:rPr>
              <a:t>Improve quality of care and population health outcomes,while reducing healthcare costs.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Improve accuracy of diagnosis, prognosis, and risk prediction</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Automate detection of relevant findings in pathology, radiology, etc</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Discover new medical knowledge.</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Reduce medication errors and adverse events.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Model and prevent spread of hospital acquired infections.</a:t>
            </a:r>
            <a:endParaRPr>
              <a:solidFill>
                <a:schemeClr val="dk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6"/>
          <p:cNvSpPr txBox="1"/>
          <p:nvPr>
            <p:ph type="title"/>
          </p:nvPr>
        </p:nvSpPr>
        <p:spPr>
          <a:xfrm>
            <a:off x="311700" y="133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sz="2100">
                <a:latin typeface="Trebuchet MS"/>
                <a:ea typeface="Trebuchet MS"/>
                <a:cs typeface="Trebuchet MS"/>
                <a:sym typeface="Trebuchet MS"/>
              </a:rPr>
              <a:t>Example Application:</a:t>
            </a:r>
            <a:r>
              <a:rPr lang="en-GB" sz="2100">
                <a:latin typeface="Trebuchet MS"/>
                <a:ea typeface="Trebuchet MS"/>
                <a:cs typeface="Trebuchet MS"/>
                <a:sym typeface="Trebuchet MS"/>
              </a:rPr>
              <a:t> Improve accuracy of  diagnosis and risk prediction</a:t>
            </a:r>
            <a:endParaRPr sz="2100"/>
          </a:p>
        </p:txBody>
      </p:sp>
      <p:sp>
        <p:nvSpPr>
          <p:cNvPr id="545" name="Google Shape;545;p7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6550" lvl="0" marL="457200" rtl="0" algn="l">
              <a:lnSpc>
                <a:spcPct val="115000"/>
              </a:lnSpc>
              <a:spcBef>
                <a:spcPts val="100"/>
              </a:spcBef>
              <a:spcAft>
                <a:spcPts val="0"/>
              </a:spcAft>
              <a:buClr>
                <a:schemeClr val="dk1"/>
              </a:buClr>
              <a:buSzPts val="1700"/>
              <a:buChar char="●"/>
            </a:pPr>
            <a:r>
              <a:rPr lang="en-GB" sz="1700">
                <a:solidFill>
                  <a:schemeClr val="dk1"/>
                </a:solidFill>
              </a:rPr>
              <a:t>New methods are developed for chronic disease </a:t>
            </a:r>
            <a:r>
              <a:rPr b="1" lang="en-GB" sz="1700">
                <a:solidFill>
                  <a:schemeClr val="dk1"/>
                </a:solidFill>
              </a:rPr>
              <a:t>risk prediction </a:t>
            </a:r>
            <a:r>
              <a:rPr lang="en-GB" sz="1700">
                <a:solidFill>
                  <a:schemeClr val="dk1"/>
                </a:solidFill>
              </a:rPr>
              <a:t>and </a:t>
            </a:r>
            <a:r>
              <a:rPr b="1" lang="en-GB" sz="1700">
                <a:solidFill>
                  <a:schemeClr val="dk1"/>
                </a:solidFill>
              </a:rPr>
              <a:t>visualization</a:t>
            </a:r>
            <a:r>
              <a:rPr lang="en-GB" sz="1700">
                <a:solidFill>
                  <a:schemeClr val="dk1"/>
                </a:solidFill>
              </a:rPr>
              <a:t>.</a:t>
            </a:r>
            <a:endParaRPr sz="1700">
              <a:solidFill>
                <a:schemeClr val="dk1"/>
              </a:solidFill>
            </a:endParaRPr>
          </a:p>
          <a:p>
            <a:pPr indent="0" lvl="0" marL="457200" rtl="0" algn="l">
              <a:lnSpc>
                <a:spcPct val="115000"/>
              </a:lnSpc>
              <a:spcBef>
                <a:spcPts val="100"/>
              </a:spcBef>
              <a:spcAft>
                <a:spcPts val="0"/>
              </a:spcAft>
              <a:buSzPts val="1800"/>
              <a:buNone/>
            </a:pPr>
            <a:r>
              <a:t/>
            </a:r>
            <a:endParaRPr sz="1700">
              <a:solidFill>
                <a:schemeClr val="dk1"/>
              </a:solidFill>
            </a:endParaRPr>
          </a:p>
          <a:p>
            <a:pPr indent="-336550" lvl="0" marL="457200" rtl="0" algn="l">
              <a:lnSpc>
                <a:spcPct val="70000"/>
              </a:lnSpc>
              <a:spcBef>
                <a:spcPts val="0"/>
              </a:spcBef>
              <a:spcAft>
                <a:spcPts val="0"/>
              </a:spcAft>
              <a:buClr>
                <a:schemeClr val="dk1"/>
              </a:buClr>
              <a:buSzPts val="1700"/>
              <a:buChar char="●"/>
            </a:pPr>
            <a:r>
              <a:rPr lang="en-GB" sz="1700">
                <a:solidFill>
                  <a:schemeClr val="dk1"/>
                </a:solidFill>
              </a:rPr>
              <a:t>These methods give clinicians a comprehensive view of their patient population,  risk levels, and risk factors, along with the estimated effects of potential  interventions.</a:t>
            </a:r>
            <a:endParaRPr sz="170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551" name="Google Shape;551;p7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 </a:t>
            </a:r>
            <a:endParaRPr/>
          </a:p>
        </p:txBody>
      </p:sp>
      <p:pic>
        <p:nvPicPr>
          <p:cNvPr id="552" name="Google Shape;552;p77"/>
          <p:cNvPicPr preferRelativeResize="0"/>
          <p:nvPr/>
        </p:nvPicPr>
        <p:blipFill rotWithShape="1">
          <a:blip r:embed="rId3">
            <a:alphaModFix/>
          </a:blip>
          <a:srcRect b="0" l="0" r="0" t="0"/>
          <a:stretch/>
        </p:blipFill>
        <p:spPr>
          <a:xfrm>
            <a:off x="2247050" y="935175"/>
            <a:ext cx="4881150" cy="36337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7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70707"/>
              <a:buNone/>
            </a:pPr>
            <a:r>
              <a:rPr lang="en-GB" sz="4400">
                <a:latin typeface="Trebuchet MS"/>
                <a:ea typeface="Trebuchet MS"/>
                <a:cs typeface="Trebuchet MS"/>
                <a:sym typeface="Trebuchet MS"/>
              </a:rPr>
              <a:t>Example Application: Breast Cancer Diagnosis</a:t>
            </a:r>
            <a:endParaRPr/>
          </a:p>
        </p:txBody>
      </p:sp>
      <p:sp>
        <p:nvSpPr>
          <p:cNvPr id="558" name="Google Shape;558;p78"/>
          <p:cNvSpPr txBox="1"/>
          <p:nvPr>
            <p:ph idx="1" type="body"/>
          </p:nvPr>
        </p:nvSpPr>
        <p:spPr>
          <a:xfrm>
            <a:off x="311700" y="1831400"/>
            <a:ext cx="8520600" cy="2737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 </a:t>
            </a:r>
            <a:endParaRPr/>
          </a:p>
        </p:txBody>
      </p:sp>
      <p:pic>
        <p:nvPicPr>
          <p:cNvPr id="559" name="Google Shape;559;p78"/>
          <p:cNvPicPr preferRelativeResize="0"/>
          <p:nvPr/>
        </p:nvPicPr>
        <p:blipFill rotWithShape="1">
          <a:blip r:embed="rId3">
            <a:alphaModFix/>
          </a:blip>
          <a:srcRect b="0" l="0" r="0" t="0"/>
          <a:stretch/>
        </p:blipFill>
        <p:spPr>
          <a:xfrm>
            <a:off x="2727625" y="1311850"/>
            <a:ext cx="6104675" cy="353205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79"/>
          <p:cNvSpPr txBox="1"/>
          <p:nvPr>
            <p:ph type="title"/>
          </p:nvPr>
        </p:nvSpPr>
        <p:spPr>
          <a:xfrm>
            <a:off x="2315450" y="23800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t>Machine learning for Telecom</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8"/>
          <p:cNvSpPr txBox="1"/>
          <p:nvPr>
            <p:ph type="title"/>
          </p:nvPr>
        </p:nvSpPr>
        <p:spPr>
          <a:xfrm>
            <a:off x="311688" y="68325"/>
            <a:ext cx="8520600" cy="165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100" name="Google Shape;100;p8"/>
          <p:cNvSpPr txBox="1"/>
          <p:nvPr>
            <p:ph idx="1" type="body"/>
          </p:nvPr>
        </p:nvSpPr>
        <p:spPr>
          <a:xfrm>
            <a:off x="311700" y="233925"/>
            <a:ext cx="8611500" cy="4856700"/>
          </a:xfrm>
          <a:prstGeom prst="rect">
            <a:avLst/>
          </a:prstGeom>
          <a:noFill/>
          <a:ln>
            <a:noFill/>
          </a:ln>
        </p:spPr>
        <p:txBody>
          <a:bodyPr anchorCtr="0" anchor="t" bIns="91425" lIns="91425" spcFirstLastPara="1" rIns="91425" wrap="square" tIns="91425">
            <a:normAutofit/>
          </a:bodyPr>
          <a:lstStyle/>
          <a:p>
            <a:pPr indent="-320675" lvl="0" marL="457200" rtl="0" algn="l">
              <a:lnSpc>
                <a:spcPct val="115000"/>
              </a:lnSpc>
              <a:spcBef>
                <a:spcPts val="0"/>
              </a:spcBef>
              <a:spcAft>
                <a:spcPts val="0"/>
              </a:spcAft>
              <a:buClr>
                <a:schemeClr val="dk1"/>
              </a:buClr>
              <a:buSzPts val="1450"/>
              <a:buChar char="●"/>
            </a:pPr>
            <a:r>
              <a:rPr lang="en-GB" sz="1450">
                <a:solidFill>
                  <a:schemeClr val="dk1"/>
                </a:solidFill>
              </a:rPr>
              <a:t>Supervised Learning is a type of machine learning where we will  teach the machine using labelled data/trained data.</a:t>
            </a:r>
            <a:endParaRPr sz="1450">
              <a:solidFill>
                <a:schemeClr val="dk1"/>
              </a:solidFill>
            </a:endParaRPr>
          </a:p>
          <a:p>
            <a:pPr indent="-320675" lvl="0" marL="457200" rtl="0" algn="l">
              <a:lnSpc>
                <a:spcPct val="115000"/>
              </a:lnSpc>
              <a:spcBef>
                <a:spcPts val="0"/>
              </a:spcBef>
              <a:spcAft>
                <a:spcPts val="0"/>
              </a:spcAft>
              <a:buClr>
                <a:schemeClr val="dk1"/>
              </a:buClr>
              <a:buSzPts val="1450"/>
              <a:buChar char="●"/>
            </a:pPr>
            <a:r>
              <a:rPr lang="en-GB" sz="1450">
                <a:solidFill>
                  <a:schemeClr val="dk1"/>
                </a:solidFill>
              </a:rPr>
              <a:t>Here the machine will be rendered with a label set of input and output data in the training phase itself.</a:t>
            </a:r>
            <a:endParaRPr sz="1450">
              <a:solidFill>
                <a:schemeClr val="dk1"/>
              </a:solidFill>
            </a:endParaRPr>
          </a:p>
          <a:p>
            <a:pPr indent="0" lvl="0" marL="457200" rtl="0" algn="l">
              <a:lnSpc>
                <a:spcPct val="115000"/>
              </a:lnSpc>
              <a:spcBef>
                <a:spcPts val="1200"/>
              </a:spcBef>
              <a:spcAft>
                <a:spcPts val="1200"/>
              </a:spcAft>
              <a:buSzPts val="1800"/>
              <a:buNone/>
            </a:pPr>
            <a:r>
              <a:t/>
            </a:r>
            <a:endParaRPr sz="1150">
              <a:solidFill>
                <a:schemeClr val="dk1"/>
              </a:solidFill>
            </a:endParaRPr>
          </a:p>
        </p:txBody>
      </p:sp>
      <p:pic>
        <p:nvPicPr>
          <p:cNvPr id="101" name="Google Shape;101;p8"/>
          <p:cNvPicPr preferRelativeResize="0"/>
          <p:nvPr/>
        </p:nvPicPr>
        <p:blipFill rotWithShape="1">
          <a:blip r:embed="rId3">
            <a:alphaModFix/>
          </a:blip>
          <a:srcRect b="0" l="0" r="0" t="0"/>
          <a:stretch/>
        </p:blipFill>
        <p:spPr>
          <a:xfrm>
            <a:off x="1338250" y="1467725"/>
            <a:ext cx="6467475" cy="31813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8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Cognition in Telecom</a:t>
            </a:r>
            <a:endParaRPr/>
          </a:p>
        </p:txBody>
      </p:sp>
      <p:sp>
        <p:nvSpPr>
          <p:cNvPr id="570" name="Google Shape;570;p8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GB">
                <a:solidFill>
                  <a:schemeClr val="dk1"/>
                </a:solidFill>
              </a:rPr>
              <a:t>Memory - store results and outcomes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Learning - Supervised and Unsupervised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Judgement - Cost functions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Perception - Behavioral signature detection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Multi-model - Social network to Radio network</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Reasoning - Decision trees and rules.</a:t>
            </a:r>
            <a:endParaRPr>
              <a:solidFill>
                <a:schemeClr val="dk1"/>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8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576" name="Google Shape;576;p81"/>
          <p:cNvSpPr txBox="1"/>
          <p:nvPr>
            <p:ph idx="1" type="body"/>
          </p:nvPr>
        </p:nvSpPr>
        <p:spPr>
          <a:xfrm>
            <a:off x="311700" y="552225"/>
            <a:ext cx="8520600" cy="4016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solidFill>
                  <a:schemeClr val="dk1"/>
                </a:solidFill>
              </a:rPr>
              <a:t>1.Predictions about…</a:t>
            </a:r>
            <a:endParaRPr>
              <a:solidFill>
                <a:schemeClr val="dk1"/>
              </a:solidFill>
            </a:endParaRPr>
          </a:p>
          <a:p>
            <a:pPr indent="-342900" lvl="0" marL="457200" rtl="0" algn="l">
              <a:lnSpc>
                <a:spcPct val="115000"/>
              </a:lnSpc>
              <a:spcBef>
                <a:spcPts val="1200"/>
              </a:spcBef>
              <a:spcAft>
                <a:spcPts val="0"/>
              </a:spcAft>
              <a:buClr>
                <a:schemeClr val="dk1"/>
              </a:buClr>
              <a:buSzPts val="1800"/>
              <a:buChar char="●"/>
            </a:pPr>
            <a:r>
              <a:rPr lang="en-GB">
                <a:solidFill>
                  <a:schemeClr val="dk1"/>
                </a:solidFill>
              </a:rPr>
              <a:t>Customers - Behaviour, Experience, chum</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Devices-Uptake,Performance,Failure</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Networks - Performance,Failure</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GB">
                <a:solidFill>
                  <a:schemeClr val="dk1"/>
                </a:solidFill>
              </a:rPr>
              <a:t>Services - uptake ,Performance, Failure, Network Impact</a:t>
            </a:r>
            <a:endParaRPr>
              <a:solidFill>
                <a:schemeClr val="dk1"/>
              </a:solidFill>
            </a:endParaRPr>
          </a:p>
          <a:p>
            <a:pPr indent="0" lvl="0" marL="0" rtl="0" algn="l">
              <a:lnSpc>
                <a:spcPct val="115000"/>
              </a:lnSpc>
              <a:spcBef>
                <a:spcPts val="1200"/>
              </a:spcBef>
              <a:spcAft>
                <a:spcPts val="1200"/>
              </a:spcAft>
              <a:buSzPts val="1800"/>
              <a:buNone/>
            </a:pPr>
            <a:r>
              <a:rPr lang="en-GB">
                <a:solidFill>
                  <a:schemeClr val="dk1"/>
                </a:solidFill>
              </a:rPr>
              <a:t>2.customer Segmentation and recommendations.</a:t>
            </a:r>
            <a:endParaRPr>
              <a:solidFill>
                <a:schemeClr val="dk1"/>
              </a:solidFill>
            </a:endParaRPr>
          </a:p>
        </p:txBody>
      </p:sp>
      <p:pic>
        <p:nvPicPr>
          <p:cNvPr id="577" name="Google Shape;577;p81"/>
          <p:cNvPicPr preferRelativeResize="0"/>
          <p:nvPr/>
        </p:nvPicPr>
        <p:blipFill rotWithShape="1">
          <a:blip r:embed="rId3">
            <a:alphaModFix/>
          </a:blip>
          <a:srcRect b="0" l="0" r="0" t="0"/>
          <a:stretch/>
        </p:blipFill>
        <p:spPr>
          <a:xfrm>
            <a:off x="1637425" y="3416000"/>
            <a:ext cx="5869150" cy="153267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8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583" name="Google Shape;583;p8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a:t> </a:t>
            </a:r>
            <a:endParaRPr/>
          </a:p>
        </p:txBody>
      </p:sp>
      <p:pic>
        <p:nvPicPr>
          <p:cNvPr id="584" name="Google Shape;584;p82"/>
          <p:cNvPicPr preferRelativeResize="0"/>
          <p:nvPr/>
        </p:nvPicPr>
        <p:blipFill rotWithShape="1">
          <a:blip r:embed="rId3">
            <a:alphaModFix/>
          </a:blip>
          <a:srcRect b="0" l="0" r="0" t="0"/>
          <a:stretch/>
        </p:blipFill>
        <p:spPr>
          <a:xfrm>
            <a:off x="1143000" y="0"/>
            <a:ext cx="6972449" cy="514350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8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590" name="Google Shape;590;p8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591" name="Google Shape;591;p83"/>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9"/>
          <p:cNvSpPr txBox="1"/>
          <p:nvPr>
            <p:ph type="title"/>
          </p:nvPr>
        </p:nvSpPr>
        <p:spPr>
          <a:xfrm>
            <a:off x="311700" y="186225"/>
            <a:ext cx="8520600" cy="158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107" name="Google Shape;107;p9"/>
          <p:cNvSpPr txBox="1"/>
          <p:nvPr>
            <p:ph idx="1" type="body"/>
          </p:nvPr>
        </p:nvSpPr>
        <p:spPr>
          <a:xfrm>
            <a:off x="311700" y="186225"/>
            <a:ext cx="8520600" cy="4718400"/>
          </a:xfrm>
          <a:prstGeom prst="rect">
            <a:avLst/>
          </a:prstGeom>
          <a:noFill/>
          <a:ln>
            <a:noFill/>
          </a:ln>
        </p:spPr>
        <p:txBody>
          <a:bodyPr anchorCtr="0" anchor="t" bIns="91425" lIns="91425" spcFirstLastPara="1" rIns="91425" wrap="square" tIns="91425">
            <a:normAutofit/>
          </a:bodyPr>
          <a:lstStyle/>
          <a:p>
            <a:pPr indent="-320675" lvl="0" marL="457200" rtl="0" algn="l">
              <a:lnSpc>
                <a:spcPct val="115000"/>
              </a:lnSpc>
              <a:spcBef>
                <a:spcPts val="1200"/>
              </a:spcBef>
              <a:spcAft>
                <a:spcPts val="0"/>
              </a:spcAft>
              <a:buClr>
                <a:schemeClr val="dk1"/>
              </a:buClr>
              <a:buSzPts val="1450"/>
              <a:buChar char="●"/>
            </a:pPr>
            <a:r>
              <a:rPr lang="en-GB" sz="1450">
                <a:solidFill>
                  <a:schemeClr val="dk1"/>
                </a:solidFill>
              </a:rPr>
              <a:t>The machine feds training data where both the input and output is label and only thing the algo is to do is to map the input to the output so training data is acting like a teacher or a guide.so once algo is trained and then it is tested with its new data.</a:t>
            </a:r>
            <a:endParaRPr sz="1450">
              <a:solidFill>
                <a:schemeClr val="dk1"/>
              </a:solidFill>
            </a:endParaRPr>
          </a:p>
          <a:p>
            <a:pPr indent="0" lvl="0" marL="457200" rtl="0" algn="l">
              <a:lnSpc>
                <a:spcPct val="115000"/>
              </a:lnSpc>
              <a:spcBef>
                <a:spcPts val="1200"/>
              </a:spcBef>
              <a:spcAft>
                <a:spcPts val="1200"/>
              </a:spcAft>
              <a:buSzPts val="1800"/>
              <a:buNone/>
            </a:pPr>
            <a:r>
              <a:t/>
            </a:r>
            <a:endParaRPr sz="1450">
              <a:solidFill>
                <a:schemeClr val="dk1"/>
              </a:solidFill>
            </a:endParaRPr>
          </a:p>
        </p:txBody>
      </p:sp>
      <p:pic>
        <p:nvPicPr>
          <p:cNvPr id="108" name="Google Shape;108;p9"/>
          <p:cNvPicPr preferRelativeResize="0"/>
          <p:nvPr/>
        </p:nvPicPr>
        <p:blipFill rotWithShape="1">
          <a:blip r:embed="rId3">
            <a:alphaModFix/>
          </a:blip>
          <a:srcRect b="0" l="0" r="0" t="0"/>
          <a:stretch/>
        </p:blipFill>
        <p:spPr>
          <a:xfrm>
            <a:off x="1263075" y="1246925"/>
            <a:ext cx="6724650" cy="3441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