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 id="263" r:id="rId6"/>
    <p:sldId id="264" r:id="rId7"/>
    <p:sldId id="265" r:id="rId8"/>
    <p:sldId id="266" r:id="rId9"/>
    <p:sldId id="258" r:id="rId10"/>
    <p:sldId id="259" r:id="rId11"/>
    <p:sldId id="267" r:id="rId12"/>
    <p:sldId id="260"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p:scale>
          <a:sx n="80" d="100"/>
          <a:sy n="80" d="100"/>
        </p:scale>
        <p:origin x="-31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4560DD-AB5E-4A9D-B626-AF5164B90F0B}"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716DC-173B-4DED-B3BD-C920C225C451}" type="slidenum">
              <a:rPr lang="en-US" smtClean="0"/>
              <a:t>‹#›</a:t>
            </a:fld>
            <a:endParaRPr lang="en-US"/>
          </a:p>
        </p:txBody>
      </p:sp>
    </p:spTree>
    <p:extLst>
      <p:ext uri="{BB962C8B-B14F-4D97-AF65-F5344CB8AC3E}">
        <p14:creationId xmlns:p14="http://schemas.microsoft.com/office/powerpoint/2010/main" val="2234727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4560DD-AB5E-4A9D-B626-AF5164B90F0B}"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716DC-173B-4DED-B3BD-C920C225C451}" type="slidenum">
              <a:rPr lang="en-US" smtClean="0"/>
              <a:t>‹#›</a:t>
            </a:fld>
            <a:endParaRPr lang="en-US"/>
          </a:p>
        </p:txBody>
      </p:sp>
    </p:spTree>
    <p:extLst>
      <p:ext uri="{BB962C8B-B14F-4D97-AF65-F5344CB8AC3E}">
        <p14:creationId xmlns:p14="http://schemas.microsoft.com/office/powerpoint/2010/main" val="1848040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4560DD-AB5E-4A9D-B626-AF5164B90F0B}"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716DC-173B-4DED-B3BD-C920C225C451}" type="slidenum">
              <a:rPr lang="en-US" smtClean="0"/>
              <a:t>‹#›</a:t>
            </a:fld>
            <a:endParaRPr lang="en-US"/>
          </a:p>
        </p:txBody>
      </p:sp>
    </p:spTree>
    <p:extLst>
      <p:ext uri="{BB962C8B-B14F-4D97-AF65-F5344CB8AC3E}">
        <p14:creationId xmlns:p14="http://schemas.microsoft.com/office/powerpoint/2010/main" val="1638355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4560DD-AB5E-4A9D-B626-AF5164B90F0B}"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716DC-173B-4DED-B3BD-C920C225C451}" type="slidenum">
              <a:rPr lang="en-US" smtClean="0"/>
              <a:t>‹#›</a:t>
            </a:fld>
            <a:endParaRPr lang="en-US"/>
          </a:p>
        </p:txBody>
      </p:sp>
    </p:spTree>
    <p:extLst>
      <p:ext uri="{BB962C8B-B14F-4D97-AF65-F5344CB8AC3E}">
        <p14:creationId xmlns:p14="http://schemas.microsoft.com/office/powerpoint/2010/main" val="88928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4560DD-AB5E-4A9D-B626-AF5164B90F0B}"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716DC-173B-4DED-B3BD-C920C225C451}" type="slidenum">
              <a:rPr lang="en-US" smtClean="0"/>
              <a:t>‹#›</a:t>
            </a:fld>
            <a:endParaRPr lang="en-US"/>
          </a:p>
        </p:txBody>
      </p:sp>
    </p:spTree>
    <p:extLst>
      <p:ext uri="{BB962C8B-B14F-4D97-AF65-F5344CB8AC3E}">
        <p14:creationId xmlns:p14="http://schemas.microsoft.com/office/powerpoint/2010/main" val="3605443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4560DD-AB5E-4A9D-B626-AF5164B90F0B}"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716DC-173B-4DED-B3BD-C920C225C451}" type="slidenum">
              <a:rPr lang="en-US" smtClean="0"/>
              <a:t>‹#›</a:t>
            </a:fld>
            <a:endParaRPr lang="en-US"/>
          </a:p>
        </p:txBody>
      </p:sp>
    </p:spTree>
    <p:extLst>
      <p:ext uri="{BB962C8B-B14F-4D97-AF65-F5344CB8AC3E}">
        <p14:creationId xmlns:p14="http://schemas.microsoft.com/office/powerpoint/2010/main" val="410281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4560DD-AB5E-4A9D-B626-AF5164B90F0B}" type="datetimeFigureOut">
              <a:rPr lang="en-US" smtClean="0"/>
              <a:t>10/25/2022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2716DC-173B-4DED-B3BD-C920C225C451}" type="slidenum">
              <a:rPr lang="en-US" smtClean="0"/>
              <a:t>‹#›</a:t>
            </a:fld>
            <a:endParaRPr lang="en-US"/>
          </a:p>
        </p:txBody>
      </p:sp>
    </p:spTree>
    <p:extLst>
      <p:ext uri="{BB962C8B-B14F-4D97-AF65-F5344CB8AC3E}">
        <p14:creationId xmlns:p14="http://schemas.microsoft.com/office/powerpoint/2010/main" val="1310689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4560DD-AB5E-4A9D-B626-AF5164B90F0B}" type="datetimeFigureOut">
              <a:rPr lang="en-US" smtClean="0"/>
              <a:t>10/25/2022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2716DC-173B-4DED-B3BD-C920C225C451}" type="slidenum">
              <a:rPr lang="en-US" smtClean="0"/>
              <a:t>‹#›</a:t>
            </a:fld>
            <a:endParaRPr lang="en-US"/>
          </a:p>
        </p:txBody>
      </p:sp>
    </p:spTree>
    <p:extLst>
      <p:ext uri="{BB962C8B-B14F-4D97-AF65-F5344CB8AC3E}">
        <p14:creationId xmlns:p14="http://schemas.microsoft.com/office/powerpoint/2010/main" val="3527386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4560DD-AB5E-4A9D-B626-AF5164B90F0B}" type="datetimeFigureOut">
              <a:rPr lang="en-US" smtClean="0"/>
              <a:t>10/25/2022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2716DC-173B-4DED-B3BD-C920C225C451}" type="slidenum">
              <a:rPr lang="en-US" smtClean="0"/>
              <a:t>‹#›</a:t>
            </a:fld>
            <a:endParaRPr lang="en-US"/>
          </a:p>
        </p:txBody>
      </p:sp>
    </p:spTree>
    <p:extLst>
      <p:ext uri="{BB962C8B-B14F-4D97-AF65-F5344CB8AC3E}">
        <p14:creationId xmlns:p14="http://schemas.microsoft.com/office/powerpoint/2010/main" val="1395714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4560DD-AB5E-4A9D-B626-AF5164B90F0B}"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716DC-173B-4DED-B3BD-C920C225C451}" type="slidenum">
              <a:rPr lang="en-US" smtClean="0"/>
              <a:t>‹#›</a:t>
            </a:fld>
            <a:endParaRPr lang="en-US"/>
          </a:p>
        </p:txBody>
      </p:sp>
    </p:spTree>
    <p:extLst>
      <p:ext uri="{BB962C8B-B14F-4D97-AF65-F5344CB8AC3E}">
        <p14:creationId xmlns:p14="http://schemas.microsoft.com/office/powerpoint/2010/main" val="2944570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4560DD-AB5E-4A9D-B626-AF5164B90F0B}"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716DC-173B-4DED-B3BD-C920C225C451}" type="slidenum">
              <a:rPr lang="en-US" smtClean="0"/>
              <a:t>‹#›</a:t>
            </a:fld>
            <a:endParaRPr lang="en-US"/>
          </a:p>
        </p:txBody>
      </p:sp>
    </p:spTree>
    <p:extLst>
      <p:ext uri="{BB962C8B-B14F-4D97-AF65-F5344CB8AC3E}">
        <p14:creationId xmlns:p14="http://schemas.microsoft.com/office/powerpoint/2010/main" val="129246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560DD-AB5E-4A9D-B626-AF5164B90F0B}" type="datetimeFigureOut">
              <a:rPr lang="en-US" smtClean="0"/>
              <a:t>10/25/2022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716DC-173B-4DED-B3BD-C920C225C451}" type="slidenum">
              <a:rPr lang="en-US" smtClean="0"/>
              <a:t>‹#›</a:t>
            </a:fld>
            <a:endParaRPr lang="en-US"/>
          </a:p>
        </p:txBody>
      </p:sp>
    </p:spTree>
    <p:extLst>
      <p:ext uri="{BB962C8B-B14F-4D97-AF65-F5344CB8AC3E}">
        <p14:creationId xmlns:p14="http://schemas.microsoft.com/office/powerpoint/2010/main" val="2761708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etbootstrap.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w3schools.com/bootstrap/default.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a:t>
            </a:r>
            <a:r>
              <a:rPr lang="en-US" dirty="0" err="1" smtClean="0"/>
              <a:t>toBootstrap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452360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Bootstrap 5 vs. Bootstrap 3 &amp; 4</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Bootstrap 5 is the newest version of Bootstrap; with new components, faster stylesheet and more responsiveness.</a:t>
            </a:r>
          </a:p>
          <a:p>
            <a:pPr marL="0" indent="0">
              <a:buNone/>
            </a:pPr>
            <a:r>
              <a:rPr lang="en-US" dirty="0" smtClean="0"/>
              <a:t>Bootstrap 5 supports the latest, stable releases of all major browsers and platforms. However, Internet Explorer 11 and down is not supported.</a:t>
            </a:r>
          </a:p>
          <a:p>
            <a:pPr marL="0" indent="0">
              <a:buNone/>
            </a:pPr>
            <a:r>
              <a:rPr lang="en-US" dirty="0" smtClean="0"/>
              <a:t>The main differences between Bootstrap 5 and Bootstrap 3 &amp; 4, is that Bootstrap 5 has switched to JavaScript instead of jQuery.</a:t>
            </a:r>
            <a:endParaRPr lang="en-US" dirty="0"/>
          </a:p>
        </p:txBody>
      </p:sp>
    </p:spTree>
    <p:extLst>
      <p:ext uri="{BB962C8B-B14F-4D97-AF65-F5344CB8AC3E}">
        <p14:creationId xmlns:p14="http://schemas.microsoft.com/office/powerpoint/2010/main" val="2273968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Downloading Bootstrap 5</a:t>
            </a:r>
            <a:endParaRPr lang="en-US" b="1" dirty="0"/>
          </a:p>
        </p:txBody>
      </p:sp>
      <p:sp>
        <p:nvSpPr>
          <p:cNvPr id="3" name="Content Placeholder 2"/>
          <p:cNvSpPr>
            <a:spLocks noGrp="1"/>
          </p:cNvSpPr>
          <p:nvPr>
            <p:ph idx="1"/>
          </p:nvPr>
        </p:nvSpPr>
        <p:spPr/>
        <p:txBody>
          <a:bodyPr/>
          <a:lstStyle/>
          <a:p>
            <a:r>
              <a:rPr lang="en-US" dirty="0" smtClean="0"/>
              <a:t>If </a:t>
            </a:r>
            <a:r>
              <a:rPr lang="en-US" dirty="0"/>
              <a:t>you want to download and host Bootstrap 5 yourself, go to </a:t>
            </a:r>
            <a:r>
              <a:rPr lang="en-US" dirty="0">
                <a:hlinkClick r:id="rId2"/>
              </a:rPr>
              <a:t>https://getbootstrap.com/</a:t>
            </a:r>
            <a:r>
              <a:rPr lang="en-US" dirty="0"/>
              <a:t>, and follow the instructions there.</a:t>
            </a:r>
          </a:p>
          <a:p>
            <a:r>
              <a:rPr lang="en-US" dirty="0" smtClean="0"/>
              <a:t/>
            </a:r>
            <a:br>
              <a:rPr lang="en-US" dirty="0" smtClean="0"/>
            </a:br>
            <a:endParaRPr lang="en-US" dirty="0"/>
          </a:p>
        </p:txBody>
      </p:sp>
    </p:spTree>
    <p:extLst>
      <p:ext uri="{BB962C8B-B14F-4D97-AF65-F5344CB8AC3E}">
        <p14:creationId xmlns:p14="http://schemas.microsoft.com/office/powerpoint/2010/main" val="2877897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5 Containers</a:t>
            </a:r>
            <a:endParaRPr lang="en-US" dirty="0"/>
          </a:p>
        </p:txBody>
      </p:sp>
      <p:sp>
        <p:nvSpPr>
          <p:cNvPr id="3" name="Content Placeholder 2"/>
          <p:cNvSpPr>
            <a:spLocks noGrp="1"/>
          </p:cNvSpPr>
          <p:nvPr>
            <p:ph idx="1"/>
          </p:nvPr>
        </p:nvSpPr>
        <p:spPr/>
        <p:txBody>
          <a:bodyPr/>
          <a:lstStyle/>
          <a:p>
            <a:pPr marL="0" indent="0">
              <a:buNone/>
            </a:pPr>
            <a:r>
              <a:rPr lang="en-US" dirty="0" smtClean="0"/>
              <a:t>Containers are used to pad the content inside of them, and there are two container classes available:</a:t>
            </a:r>
          </a:p>
          <a:p>
            <a:r>
              <a:rPr lang="en-US" dirty="0" smtClean="0"/>
              <a:t>The .container class provides a responsive fixed width container</a:t>
            </a:r>
          </a:p>
          <a:p>
            <a:r>
              <a:rPr lang="en-US" dirty="0" smtClean="0"/>
              <a:t>The .container-fluid class provides a full width container, spanning the entire width of the viewport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081" y="4203444"/>
            <a:ext cx="8611802" cy="1609950"/>
          </a:xfrm>
          <a:prstGeom prst="rect">
            <a:avLst/>
          </a:prstGeom>
        </p:spPr>
      </p:pic>
    </p:spTree>
    <p:extLst>
      <p:ext uri="{BB962C8B-B14F-4D97-AF65-F5344CB8AC3E}">
        <p14:creationId xmlns:p14="http://schemas.microsoft.com/office/powerpoint/2010/main" val="2312216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lstStyle/>
          <a:p>
            <a:pPr marL="0" indent="0">
              <a:buNone/>
            </a:pPr>
            <a:r>
              <a:rPr lang="en-US" b="1" dirty="0" smtClean="0"/>
              <a:t>Fixed Container</a:t>
            </a:r>
          </a:p>
          <a:p>
            <a:r>
              <a:rPr lang="en-US" dirty="0" smtClean="0"/>
              <a:t>Use the .container class to create a responsive, fixed-width container.</a:t>
            </a:r>
            <a:endParaRPr lang="en-US" dirty="0"/>
          </a:p>
        </p:txBody>
      </p:sp>
      <p:sp>
        <p:nvSpPr>
          <p:cNvPr id="6" name="Content Placeholder 5"/>
          <p:cNvSpPr>
            <a:spLocks noGrp="1"/>
          </p:cNvSpPr>
          <p:nvPr>
            <p:ph sz="half" idx="2"/>
          </p:nvPr>
        </p:nvSpPr>
        <p:spPr/>
        <p:txBody>
          <a:bodyPr/>
          <a:lstStyle/>
          <a:p>
            <a:pPr marL="0" indent="0">
              <a:buNone/>
            </a:pPr>
            <a:r>
              <a:rPr lang="en-US" b="1" dirty="0" smtClean="0"/>
              <a:t>Fluid Container</a:t>
            </a:r>
          </a:p>
          <a:p>
            <a:r>
              <a:rPr lang="en-US" dirty="0" smtClean="0"/>
              <a:t>Use the .container-fluid class to create a full width container, that will always span the entire width of the screen (width is always 100%):</a:t>
            </a:r>
            <a:endParaRPr lang="en-US" dirty="0"/>
          </a:p>
        </p:txBody>
      </p:sp>
    </p:spTree>
    <p:extLst>
      <p:ext uri="{BB962C8B-B14F-4D97-AF65-F5344CB8AC3E}">
        <p14:creationId xmlns:p14="http://schemas.microsoft.com/office/powerpoint/2010/main" val="35577008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Container </a:t>
            </a:r>
            <a:r>
              <a:rPr lang="en-US" b="1" dirty="0" smtClean="0"/>
              <a:t>Padding</a:t>
            </a:r>
            <a:endParaRPr lang="en-US" b="1" dirty="0"/>
          </a:p>
        </p:txBody>
      </p:sp>
      <p:sp>
        <p:nvSpPr>
          <p:cNvPr id="6" name="Content Placeholder 5"/>
          <p:cNvSpPr>
            <a:spLocks noGrp="1"/>
          </p:cNvSpPr>
          <p:nvPr>
            <p:ph idx="1"/>
          </p:nvPr>
        </p:nvSpPr>
        <p:spPr/>
        <p:txBody>
          <a:bodyPr/>
          <a:lstStyle/>
          <a:p>
            <a:r>
              <a:rPr lang="en-US" dirty="0" smtClean="0"/>
              <a:t>By default, containers have left and right padding, with no top or bottom padding. Therefore, we often use spacing utilities, such as extra padding and margins to make them look even better. For example, .pt-5 means "add a large top padding":</a:t>
            </a:r>
          </a:p>
          <a:p>
            <a:r>
              <a:rPr lang="en-US" dirty="0"/>
              <a:t>&lt;div class="container pt-5"&gt;&lt;/div&gt;</a:t>
            </a:r>
            <a:endParaRPr lang="en-US" dirty="0" smtClean="0"/>
          </a:p>
          <a:p>
            <a:endParaRPr lang="en-US" dirty="0"/>
          </a:p>
        </p:txBody>
      </p:sp>
    </p:spTree>
    <p:extLst>
      <p:ext uri="{BB962C8B-B14F-4D97-AF65-F5344CB8AC3E}">
        <p14:creationId xmlns:p14="http://schemas.microsoft.com/office/powerpoint/2010/main" val="2078506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Container Border and Color</a:t>
            </a:r>
            <a:endParaRPr lang="en-US" b="1" dirty="0"/>
          </a:p>
        </p:txBody>
      </p:sp>
      <p:sp>
        <p:nvSpPr>
          <p:cNvPr id="3" name="Content Placeholder 2"/>
          <p:cNvSpPr>
            <a:spLocks noGrp="1"/>
          </p:cNvSpPr>
          <p:nvPr>
            <p:ph idx="1"/>
          </p:nvPr>
        </p:nvSpPr>
        <p:spPr/>
        <p:txBody>
          <a:bodyPr/>
          <a:lstStyle/>
          <a:p>
            <a:pPr marL="0" indent="0">
              <a:buNone/>
            </a:pPr>
            <a:r>
              <a:rPr lang="en-US" dirty="0" smtClean="0"/>
              <a:t>Other utilities, such as borders and colors, are also often used together with containers:</a:t>
            </a:r>
          </a:p>
          <a:p>
            <a:pPr marL="0" indent="0">
              <a:buNone/>
            </a:pPr>
            <a:endParaRPr lang="en-US" dirty="0"/>
          </a:p>
          <a:p>
            <a:pPr marL="0" indent="0">
              <a:buNone/>
            </a:pPr>
            <a:r>
              <a:rPr lang="en-US" dirty="0" smtClean="0"/>
              <a:t>&lt;div</a:t>
            </a:r>
            <a:r>
              <a:rPr lang="en-US" dirty="0"/>
              <a:t> class="container p-5 my-5 border"&gt;&lt;/div&gt;</a:t>
            </a:r>
            <a:r>
              <a:rPr lang="en-US" dirty="0" smtClean="0"/>
              <a:t/>
            </a:r>
            <a:br>
              <a:rPr lang="en-US" dirty="0" smtClean="0"/>
            </a:br>
            <a:r>
              <a:rPr lang="en-US" dirty="0" smtClean="0"/>
              <a:t/>
            </a:r>
            <a:br>
              <a:rPr lang="en-US" dirty="0" smtClean="0"/>
            </a:br>
            <a:r>
              <a:rPr lang="en-US" dirty="0"/>
              <a:t>&lt;div class="container p-5 my-5 </a:t>
            </a:r>
            <a:r>
              <a:rPr lang="en-US" dirty="0" err="1"/>
              <a:t>bg</a:t>
            </a:r>
            <a:r>
              <a:rPr lang="en-US" dirty="0"/>
              <a:t>-dark text-white"&gt;&lt;/div&gt;</a:t>
            </a:r>
            <a:r>
              <a:rPr lang="en-US" dirty="0" smtClean="0"/>
              <a:t/>
            </a:r>
            <a:br>
              <a:rPr lang="en-US" dirty="0" smtClean="0"/>
            </a:br>
            <a:r>
              <a:rPr lang="en-US" dirty="0" smtClean="0"/>
              <a:t/>
            </a:r>
            <a:br>
              <a:rPr lang="en-US" dirty="0" smtClean="0"/>
            </a:br>
            <a:r>
              <a:rPr lang="en-US" dirty="0"/>
              <a:t>&lt;div class="container p-5 my-5 </a:t>
            </a:r>
            <a:r>
              <a:rPr lang="en-US" dirty="0" err="1"/>
              <a:t>bg</a:t>
            </a:r>
            <a:r>
              <a:rPr lang="en-US" dirty="0"/>
              <a:t>-primary text-white"&gt;&lt;/div&gt;</a:t>
            </a:r>
          </a:p>
        </p:txBody>
      </p:sp>
    </p:spTree>
    <p:extLst>
      <p:ext uri="{BB962C8B-B14F-4D97-AF65-F5344CB8AC3E}">
        <p14:creationId xmlns:p14="http://schemas.microsoft.com/office/powerpoint/2010/main" val="2545967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Responsive Containers</a:t>
            </a:r>
            <a:endParaRPr lang="en-US" b="1" dirty="0"/>
          </a:p>
        </p:txBody>
      </p:sp>
      <p:sp>
        <p:nvSpPr>
          <p:cNvPr id="3" name="Content Placeholder 2"/>
          <p:cNvSpPr>
            <a:spLocks noGrp="1"/>
          </p:cNvSpPr>
          <p:nvPr>
            <p:ph idx="1"/>
          </p:nvPr>
        </p:nvSpPr>
        <p:spPr/>
        <p:txBody>
          <a:bodyPr/>
          <a:lstStyle/>
          <a:p>
            <a:pPr marL="0" indent="0">
              <a:buNone/>
            </a:pPr>
            <a:r>
              <a:rPr lang="en-US" dirty="0" smtClean="0"/>
              <a:t>You can also use the .</a:t>
            </a:r>
            <a:r>
              <a:rPr lang="en-US" dirty="0" err="1" smtClean="0"/>
              <a:t>container-sm|md|lg|xl</a:t>
            </a:r>
            <a:r>
              <a:rPr lang="en-US" dirty="0" smtClean="0"/>
              <a:t> classes to determine when the container should be responsive.</a:t>
            </a:r>
          </a:p>
          <a:p>
            <a:pPr marL="0" indent="0">
              <a:buNone/>
            </a:pPr>
            <a:r>
              <a:rPr lang="en-US" dirty="0" smtClean="0"/>
              <a:t>The max-width of the container will change on different screen sizes/viewports: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306" y="3468653"/>
            <a:ext cx="10037380" cy="3056838"/>
          </a:xfrm>
          <a:prstGeom prst="rect">
            <a:avLst/>
          </a:prstGeom>
        </p:spPr>
      </p:pic>
    </p:spTree>
    <p:extLst>
      <p:ext uri="{BB962C8B-B14F-4D97-AF65-F5344CB8AC3E}">
        <p14:creationId xmlns:p14="http://schemas.microsoft.com/office/powerpoint/2010/main" val="332535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Bootstrap 5 Grid </a:t>
            </a:r>
            <a:r>
              <a:rPr lang="en-US" b="1" dirty="0" smtClean="0"/>
              <a:t>System</a:t>
            </a:r>
            <a:endParaRPr lang="en-US" b="1" dirty="0"/>
          </a:p>
        </p:txBody>
      </p:sp>
      <p:sp>
        <p:nvSpPr>
          <p:cNvPr id="3" name="Content Placeholder 2"/>
          <p:cNvSpPr>
            <a:spLocks noGrp="1"/>
          </p:cNvSpPr>
          <p:nvPr>
            <p:ph idx="1"/>
          </p:nvPr>
        </p:nvSpPr>
        <p:spPr/>
        <p:txBody>
          <a:bodyPr/>
          <a:lstStyle/>
          <a:p>
            <a:r>
              <a:rPr lang="en-US" dirty="0"/>
              <a:t>Bootstrap's grid system is built with flexbox and allows up to 12 columns across the page</a:t>
            </a:r>
            <a:r>
              <a:rPr lang="en-US" dirty="0" smtClean="0"/>
              <a:t>.</a:t>
            </a:r>
          </a:p>
          <a:p>
            <a:r>
              <a:rPr lang="en-US" dirty="0"/>
              <a:t>If you do not want to use all 12 columns individually, you can group the columns together to create wider columns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00691"/>
            <a:ext cx="10685076" cy="3163345"/>
          </a:xfrm>
          <a:prstGeom prst="rect">
            <a:avLst/>
          </a:prstGeom>
        </p:spPr>
      </p:pic>
    </p:spTree>
    <p:extLst>
      <p:ext uri="{BB962C8B-B14F-4D97-AF65-F5344CB8AC3E}">
        <p14:creationId xmlns:p14="http://schemas.microsoft.com/office/powerpoint/2010/main" val="3546605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grid system is responsive, and the columns will re-arrange automatically depending on the screen size.</a:t>
            </a:r>
          </a:p>
          <a:p>
            <a:r>
              <a:rPr lang="en-US" dirty="0"/>
              <a:t>Make sure that the sum adds up to 12 or fewer (it is not required that you use all 12 available columns).</a:t>
            </a:r>
          </a:p>
          <a:p>
            <a:endParaRPr lang="en-US" dirty="0"/>
          </a:p>
        </p:txBody>
      </p:sp>
    </p:spTree>
    <p:extLst>
      <p:ext uri="{BB962C8B-B14F-4D97-AF65-F5344CB8AC3E}">
        <p14:creationId xmlns:p14="http://schemas.microsoft.com/office/powerpoint/2010/main" val="1183482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Grid Classes</a:t>
            </a:r>
            <a:endParaRPr lang="en-US" b="1" dirty="0"/>
          </a:p>
        </p:txBody>
      </p:sp>
      <p:sp>
        <p:nvSpPr>
          <p:cNvPr id="3" name="Content Placeholder 2"/>
          <p:cNvSpPr>
            <a:spLocks noGrp="1"/>
          </p:cNvSpPr>
          <p:nvPr>
            <p:ph idx="1"/>
          </p:nvPr>
        </p:nvSpPr>
        <p:spPr/>
        <p:txBody>
          <a:bodyPr>
            <a:normAutofit fontScale="92500"/>
          </a:bodyPr>
          <a:lstStyle/>
          <a:p>
            <a:pPr marL="0" indent="0">
              <a:buNone/>
            </a:pPr>
            <a:r>
              <a:rPr lang="en-US" dirty="0" smtClean="0"/>
              <a:t>The Bootstrap 5 grid system has six classes:</a:t>
            </a:r>
          </a:p>
          <a:p>
            <a:r>
              <a:rPr lang="en-US" dirty="0" smtClean="0"/>
              <a:t>.col- (extra small devices - screen width less than 576px)</a:t>
            </a:r>
          </a:p>
          <a:p>
            <a:r>
              <a:rPr lang="en-US" dirty="0" smtClean="0"/>
              <a:t>.col-</a:t>
            </a:r>
            <a:r>
              <a:rPr lang="en-US" dirty="0" err="1" smtClean="0"/>
              <a:t>sm</a:t>
            </a:r>
            <a:r>
              <a:rPr lang="en-US" dirty="0" smtClean="0"/>
              <a:t>- (small devices - screen width equal to or greater than 576px)</a:t>
            </a:r>
          </a:p>
          <a:p>
            <a:r>
              <a:rPr lang="en-US" dirty="0" smtClean="0"/>
              <a:t>.col-md- (medium devices - screen width equal to or greater than 768px)</a:t>
            </a:r>
          </a:p>
          <a:p>
            <a:r>
              <a:rPr lang="en-US" dirty="0" smtClean="0"/>
              <a:t>.col-</a:t>
            </a:r>
            <a:r>
              <a:rPr lang="en-US" dirty="0" err="1" smtClean="0"/>
              <a:t>lg</a:t>
            </a:r>
            <a:r>
              <a:rPr lang="en-US" dirty="0" smtClean="0"/>
              <a:t>- (large devices - screen width equal to or greater than 992px)</a:t>
            </a:r>
          </a:p>
          <a:p>
            <a:r>
              <a:rPr lang="en-US" dirty="0" smtClean="0"/>
              <a:t>.col-xl- (</a:t>
            </a:r>
            <a:r>
              <a:rPr lang="en-US" dirty="0" err="1" smtClean="0"/>
              <a:t>xlarge</a:t>
            </a:r>
            <a:r>
              <a:rPr lang="en-US" dirty="0" smtClean="0"/>
              <a:t> devices - screen width equal to or greater than 1200px)</a:t>
            </a:r>
          </a:p>
          <a:p>
            <a:r>
              <a:rPr lang="en-US" dirty="0" smtClean="0"/>
              <a:t>.col-</a:t>
            </a:r>
            <a:r>
              <a:rPr lang="en-US" dirty="0" err="1" smtClean="0"/>
              <a:t>xxl</a:t>
            </a:r>
            <a:r>
              <a:rPr lang="en-US" dirty="0" smtClean="0"/>
              <a:t>- (</a:t>
            </a:r>
            <a:r>
              <a:rPr lang="en-US" dirty="0" err="1" smtClean="0"/>
              <a:t>xxlarge</a:t>
            </a:r>
            <a:r>
              <a:rPr lang="en-US" dirty="0" smtClean="0"/>
              <a:t> devices - screen width equal to or greater than 1400px)</a:t>
            </a:r>
          </a:p>
          <a:p>
            <a:pPr marL="0" indent="0">
              <a:buNone/>
            </a:pPr>
            <a:r>
              <a:rPr lang="en-US" dirty="0" smtClean="0"/>
              <a:t>The classes above can be combined to create more dynamic and flexible layouts.</a:t>
            </a:r>
            <a:endParaRPr lang="en-US" dirty="0"/>
          </a:p>
        </p:txBody>
      </p:sp>
    </p:spTree>
    <p:extLst>
      <p:ext uri="{BB962C8B-B14F-4D97-AF65-F5344CB8AC3E}">
        <p14:creationId xmlns:p14="http://schemas.microsoft.com/office/powerpoint/2010/main" val="641557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Bootstrap?</a:t>
            </a:r>
            <a:endParaRPr lang="en-US" dirty="0"/>
          </a:p>
        </p:txBody>
      </p:sp>
      <p:sp>
        <p:nvSpPr>
          <p:cNvPr id="3" name="Content Placeholder 2"/>
          <p:cNvSpPr>
            <a:spLocks noGrp="1"/>
          </p:cNvSpPr>
          <p:nvPr>
            <p:ph idx="1"/>
          </p:nvPr>
        </p:nvSpPr>
        <p:spPr/>
        <p:txBody>
          <a:bodyPr/>
          <a:lstStyle/>
          <a:p>
            <a:r>
              <a:rPr lang="en-US" dirty="0" smtClean="0"/>
              <a:t>Bootstrap </a:t>
            </a:r>
            <a:r>
              <a:rPr lang="en-US" dirty="0"/>
              <a:t>is a free front-end framework for faster and easier web development</a:t>
            </a:r>
          </a:p>
          <a:p>
            <a:r>
              <a:rPr lang="en-US" dirty="0"/>
              <a:t>Bootstrap includes HTML and CSS based design templates for typography, forms, buttons, tables, navigation, modals, image carousels and many other, as well as optional JavaScript plugins</a:t>
            </a:r>
          </a:p>
          <a:p>
            <a:r>
              <a:rPr lang="en-US" dirty="0"/>
              <a:t>Bootstrap also gives you the ability to easily create responsive designs</a:t>
            </a:r>
          </a:p>
        </p:txBody>
      </p:sp>
    </p:spTree>
    <p:extLst>
      <p:ext uri="{BB962C8B-B14F-4D97-AF65-F5344CB8AC3E}">
        <p14:creationId xmlns:p14="http://schemas.microsoft.com/office/powerpoint/2010/main" val="12943306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 of a Bootstrap 5 </a:t>
            </a:r>
            <a:r>
              <a:rPr lang="en-US" dirty="0" smtClean="0"/>
              <a:t>Grid</a:t>
            </a:r>
            <a:endParaRPr lang="en-US" dirty="0"/>
          </a:p>
        </p:txBody>
      </p:sp>
      <p:sp>
        <p:nvSpPr>
          <p:cNvPr id="4" name="Content Placeholder 3"/>
          <p:cNvSpPr>
            <a:spLocks noGrp="1"/>
          </p:cNvSpPr>
          <p:nvPr>
            <p:ph sz="half" idx="1"/>
          </p:nvPr>
        </p:nvSpPr>
        <p:spPr/>
        <p:txBody>
          <a:bodyPr>
            <a:normAutofit fontScale="85000" lnSpcReduction="20000"/>
          </a:bodyPr>
          <a:lstStyle/>
          <a:p>
            <a:r>
              <a:rPr lang="en-US" dirty="0" smtClean="0"/>
              <a:t>&lt;!-- Control the column width, and how they should appear on different devices --&gt;</a:t>
            </a:r>
          </a:p>
          <a:p>
            <a:r>
              <a:rPr lang="en-US" dirty="0" smtClean="0"/>
              <a:t>&lt;div class="row"&gt;</a:t>
            </a:r>
          </a:p>
          <a:p>
            <a:r>
              <a:rPr lang="en-US" dirty="0" smtClean="0"/>
              <a:t>  &lt;div class="col-*-*"&gt;&lt;/div&gt;</a:t>
            </a:r>
          </a:p>
          <a:p>
            <a:r>
              <a:rPr lang="en-US" dirty="0" smtClean="0"/>
              <a:t>  &lt;div class="col-*-*"&gt;&lt;/div&gt;</a:t>
            </a:r>
          </a:p>
          <a:p>
            <a:r>
              <a:rPr lang="en-US" dirty="0" smtClean="0"/>
              <a:t>&lt;/div&gt;</a:t>
            </a:r>
          </a:p>
          <a:p>
            <a:r>
              <a:rPr lang="en-US" dirty="0" smtClean="0"/>
              <a:t>&lt;div class="row"&gt;</a:t>
            </a:r>
          </a:p>
          <a:p>
            <a:r>
              <a:rPr lang="en-US" dirty="0" smtClean="0"/>
              <a:t>  &lt;div class="col-*-*"&gt;&lt;/div&gt;</a:t>
            </a:r>
          </a:p>
          <a:p>
            <a:r>
              <a:rPr lang="en-US" dirty="0" smtClean="0"/>
              <a:t>  &lt;div class="col-*-*"&gt;&lt;/div&gt;</a:t>
            </a:r>
          </a:p>
          <a:p>
            <a:r>
              <a:rPr lang="en-US" dirty="0" smtClean="0"/>
              <a:t>  &lt;div class="col-*-*"&gt;&lt;/div&gt;</a:t>
            </a:r>
          </a:p>
          <a:p>
            <a:r>
              <a:rPr lang="en-US" dirty="0" smtClean="0"/>
              <a:t>&lt;/div&gt;</a:t>
            </a:r>
            <a:endParaRPr lang="en-US" dirty="0"/>
          </a:p>
        </p:txBody>
      </p:sp>
      <p:sp>
        <p:nvSpPr>
          <p:cNvPr id="5" name="Content Placeholder 4"/>
          <p:cNvSpPr>
            <a:spLocks noGrp="1"/>
          </p:cNvSpPr>
          <p:nvPr>
            <p:ph sz="half" idx="2"/>
          </p:nvPr>
        </p:nvSpPr>
        <p:spPr/>
        <p:txBody>
          <a:bodyPr>
            <a:normAutofit fontScale="85000" lnSpcReduction="20000"/>
          </a:bodyPr>
          <a:lstStyle/>
          <a:p>
            <a:r>
              <a:rPr lang="en-US" dirty="0"/>
              <a:t>&lt;!-- Or let Bootstrap automatically handle the layout --&gt;</a:t>
            </a:r>
            <a:r>
              <a:rPr lang="en-US" dirty="0" smtClean="0"/>
              <a:t/>
            </a:r>
            <a:br>
              <a:rPr lang="en-US" dirty="0" smtClean="0"/>
            </a:br>
            <a:r>
              <a:rPr lang="en-US" dirty="0"/>
              <a:t>&lt;div class="row"&gt;</a:t>
            </a:r>
            <a:r>
              <a:rPr lang="en-US" dirty="0" smtClean="0"/>
              <a:t/>
            </a:r>
            <a:br>
              <a:rPr lang="en-US" dirty="0" smtClean="0"/>
            </a:br>
            <a:r>
              <a:rPr lang="en-US" dirty="0"/>
              <a:t>  &lt;div class="col"&gt;&lt;/div&gt;</a:t>
            </a:r>
            <a:r>
              <a:rPr lang="en-US" dirty="0" smtClean="0"/>
              <a:t/>
            </a:r>
            <a:br>
              <a:rPr lang="en-US" dirty="0" smtClean="0"/>
            </a:br>
            <a:r>
              <a:rPr lang="en-US" dirty="0"/>
              <a:t>  &lt;div class="col"&gt;&lt;/div&gt;</a:t>
            </a:r>
            <a:r>
              <a:rPr lang="en-US" dirty="0" smtClean="0"/>
              <a:t/>
            </a:r>
            <a:br>
              <a:rPr lang="en-US" dirty="0" smtClean="0"/>
            </a:br>
            <a:r>
              <a:rPr lang="en-US" dirty="0"/>
              <a:t>  &lt;div class="col"&gt;&lt;/div&gt;</a:t>
            </a:r>
            <a:r>
              <a:rPr lang="en-US" dirty="0" smtClean="0"/>
              <a:t/>
            </a:r>
            <a:br>
              <a:rPr lang="en-US" dirty="0" smtClean="0"/>
            </a:br>
            <a:r>
              <a:rPr lang="en-US" dirty="0"/>
              <a:t>&lt;/div&gt;</a:t>
            </a:r>
          </a:p>
        </p:txBody>
      </p:sp>
    </p:spTree>
    <p:extLst>
      <p:ext uri="{BB962C8B-B14F-4D97-AF65-F5344CB8AC3E}">
        <p14:creationId xmlns:p14="http://schemas.microsoft.com/office/powerpoint/2010/main" val="7215960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Bootstrap 5 Default </a:t>
            </a:r>
            <a:r>
              <a:rPr lang="en-US" b="1" dirty="0" smtClean="0"/>
              <a:t>Settings</a:t>
            </a:r>
            <a:endParaRPr lang="en-US" b="1" dirty="0"/>
          </a:p>
        </p:txBody>
      </p:sp>
      <p:sp>
        <p:nvSpPr>
          <p:cNvPr id="5" name="Content Placeholder 4"/>
          <p:cNvSpPr>
            <a:spLocks noGrp="1"/>
          </p:cNvSpPr>
          <p:nvPr>
            <p:ph idx="1"/>
          </p:nvPr>
        </p:nvSpPr>
        <p:spPr/>
        <p:txBody>
          <a:bodyPr/>
          <a:lstStyle/>
          <a:p>
            <a:r>
              <a:rPr lang="en-US" dirty="0" smtClean="0"/>
              <a:t>Bootstrap 5 uses a default font-size of 1rem (16px by default), and its line-height is 1.5.</a:t>
            </a:r>
          </a:p>
          <a:p>
            <a:r>
              <a:rPr lang="en-US" dirty="0" smtClean="0"/>
              <a:t>In addition, all &lt;p&gt; elements have margin-top: 0 and margin-bottom: 1rem (16px by default).</a:t>
            </a:r>
            <a:endParaRPr lang="en-US" dirty="0"/>
          </a:p>
        </p:txBody>
      </p:sp>
    </p:spTree>
    <p:extLst>
      <p:ext uri="{BB962C8B-B14F-4D97-AF65-F5344CB8AC3E}">
        <p14:creationId xmlns:p14="http://schemas.microsoft.com/office/powerpoint/2010/main" val="2741782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Bootstrap 5 </a:t>
            </a:r>
            <a:r>
              <a:rPr lang="en-US" b="1" dirty="0" smtClean="0"/>
              <a:t>Colors</a:t>
            </a:r>
            <a:endParaRPr lang="en-US" b="1" dirty="0"/>
          </a:p>
        </p:txBody>
      </p:sp>
      <p:sp>
        <p:nvSpPr>
          <p:cNvPr id="3" name="Content Placeholder 2"/>
          <p:cNvSpPr>
            <a:spLocks noGrp="1"/>
          </p:cNvSpPr>
          <p:nvPr>
            <p:ph sz="half" idx="1"/>
          </p:nvPr>
        </p:nvSpPr>
        <p:spPr/>
        <p:txBody>
          <a:bodyPr>
            <a:normAutofit fontScale="85000" lnSpcReduction="10000"/>
          </a:bodyPr>
          <a:lstStyle/>
          <a:p>
            <a:pPr marL="0" indent="0">
              <a:buNone/>
            </a:pPr>
            <a:r>
              <a:rPr lang="en-US" b="1" dirty="0"/>
              <a:t>Text Colors</a:t>
            </a:r>
          </a:p>
          <a:p>
            <a:r>
              <a:rPr lang="en-US" dirty="0" smtClean="0"/>
              <a:t>Bootstrap 5 has some contextual classes that can be used to provide "meaning through colors".</a:t>
            </a:r>
          </a:p>
          <a:p>
            <a:r>
              <a:rPr lang="en-US" dirty="0" smtClean="0"/>
              <a:t>The classes for text colors are: </a:t>
            </a:r>
            <a:r>
              <a:rPr lang="en-US" dirty="0" smtClean="0">
                <a:solidFill>
                  <a:schemeClr val="accent1">
                    <a:lumMod val="50000"/>
                  </a:schemeClr>
                </a:solidFill>
              </a:rPr>
              <a:t>.text-muted, .text-primary, .text-success, .text-info, .text-warning, .text-danger, .text-secondary, .text-white, .text-dark, .text-body (default body color/often black) and .text-light</a:t>
            </a:r>
          </a:p>
          <a:p>
            <a:r>
              <a:rPr lang="en-US" dirty="0" smtClean="0"/>
              <a:t>You can also add 50% opacity for black or white text with the .text-black-50 or .text-white-50 classes</a:t>
            </a:r>
          </a:p>
          <a:p>
            <a:endParaRPr lang="en-US" dirty="0">
              <a:solidFill>
                <a:schemeClr val="accent1">
                  <a:lumMod val="50000"/>
                </a:schemeClr>
              </a:solidFill>
            </a:endParaRPr>
          </a:p>
        </p:txBody>
      </p:sp>
      <p:sp>
        <p:nvSpPr>
          <p:cNvPr id="4" name="Content Placeholder 3"/>
          <p:cNvSpPr>
            <a:spLocks noGrp="1"/>
          </p:cNvSpPr>
          <p:nvPr>
            <p:ph sz="half" idx="2"/>
          </p:nvPr>
        </p:nvSpPr>
        <p:spPr/>
        <p:txBody>
          <a:bodyPr>
            <a:normAutofit fontScale="85000" lnSpcReduction="10000"/>
          </a:bodyPr>
          <a:lstStyle/>
          <a:p>
            <a:pPr marL="0" indent="0">
              <a:buNone/>
            </a:pPr>
            <a:r>
              <a:rPr lang="en-US" b="1" dirty="0"/>
              <a:t>Background </a:t>
            </a:r>
            <a:r>
              <a:rPr lang="en-US" b="1" dirty="0" smtClean="0"/>
              <a:t>Colors</a:t>
            </a:r>
            <a:endParaRPr lang="en-US" dirty="0" smtClean="0"/>
          </a:p>
          <a:p>
            <a:r>
              <a:rPr lang="en-US" dirty="0" smtClean="0"/>
              <a:t>The classes for background colors are: </a:t>
            </a:r>
          </a:p>
          <a:p>
            <a:r>
              <a:rPr lang="en-US" dirty="0" smtClean="0"/>
              <a:t>.</a:t>
            </a:r>
            <a:r>
              <a:rPr lang="en-US" dirty="0" err="1" smtClean="0"/>
              <a:t>bg</a:t>
            </a:r>
            <a:r>
              <a:rPr lang="en-US" dirty="0" smtClean="0"/>
              <a:t>-primary,</a:t>
            </a:r>
          </a:p>
          <a:p>
            <a:r>
              <a:rPr lang="en-US" dirty="0" smtClean="0"/>
              <a:t> .</a:t>
            </a:r>
            <a:r>
              <a:rPr lang="en-US" dirty="0" err="1" smtClean="0"/>
              <a:t>bg</a:t>
            </a:r>
            <a:r>
              <a:rPr lang="en-US" dirty="0" smtClean="0"/>
              <a:t>-success, </a:t>
            </a:r>
          </a:p>
          <a:p>
            <a:r>
              <a:rPr lang="en-US" dirty="0" smtClean="0"/>
              <a:t>.</a:t>
            </a:r>
            <a:r>
              <a:rPr lang="en-US" dirty="0" err="1" smtClean="0"/>
              <a:t>bg</a:t>
            </a:r>
            <a:r>
              <a:rPr lang="en-US" dirty="0" smtClean="0"/>
              <a:t>-info, </a:t>
            </a:r>
          </a:p>
          <a:p>
            <a:r>
              <a:rPr lang="en-US" dirty="0" smtClean="0"/>
              <a:t>.</a:t>
            </a:r>
            <a:r>
              <a:rPr lang="en-US" dirty="0" err="1" smtClean="0"/>
              <a:t>bg</a:t>
            </a:r>
            <a:r>
              <a:rPr lang="en-US" dirty="0" smtClean="0"/>
              <a:t>-warning, </a:t>
            </a:r>
          </a:p>
          <a:p>
            <a:r>
              <a:rPr lang="en-US" dirty="0" smtClean="0"/>
              <a:t>.</a:t>
            </a:r>
            <a:r>
              <a:rPr lang="en-US" dirty="0" err="1" smtClean="0"/>
              <a:t>bg</a:t>
            </a:r>
            <a:r>
              <a:rPr lang="en-US" dirty="0" smtClean="0"/>
              <a:t>-danger,</a:t>
            </a:r>
          </a:p>
          <a:p>
            <a:r>
              <a:rPr lang="en-US" dirty="0" smtClean="0"/>
              <a:t> .</a:t>
            </a:r>
            <a:r>
              <a:rPr lang="en-US" dirty="0" err="1" smtClean="0"/>
              <a:t>bg</a:t>
            </a:r>
            <a:r>
              <a:rPr lang="en-US" dirty="0" smtClean="0"/>
              <a:t>-secondary,</a:t>
            </a:r>
          </a:p>
          <a:p>
            <a:r>
              <a:rPr lang="en-US" dirty="0" smtClean="0"/>
              <a:t> .</a:t>
            </a:r>
            <a:r>
              <a:rPr lang="en-US" dirty="0" err="1" smtClean="0"/>
              <a:t>bg</a:t>
            </a:r>
            <a:r>
              <a:rPr lang="en-US" dirty="0" smtClean="0"/>
              <a:t>-dark </a:t>
            </a:r>
            <a:r>
              <a:rPr lang="en-US" smtClean="0"/>
              <a:t>and </a:t>
            </a:r>
          </a:p>
          <a:p>
            <a:r>
              <a:rPr lang="en-US" smtClean="0"/>
              <a:t>.</a:t>
            </a:r>
            <a:r>
              <a:rPr lang="en-US" dirty="0" err="1" smtClean="0"/>
              <a:t>bg</a:t>
            </a:r>
            <a:r>
              <a:rPr lang="en-US" dirty="0" smtClean="0"/>
              <a:t>-light.</a:t>
            </a:r>
            <a:endParaRPr lang="en-US" dirty="0"/>
          </a:p>
          <a:p>
            <a:pPr marL="0" indent="0">
              <a:buNone/>
            </a:pPr>
            <a:endParaRPr lang="en-US" b="1" dirty="0"/>
          </a:p>
        </p:txBody>
      </p:sp>
    </p:spTree>
    <p:extLst>
      <p:ext uri="{BB962C8B-B14F-4D97-AF65-F5344CB8AC3E}">
        <p14:creationId xmlns:p14="http://schemas.microsoft.com/office/powerpoint/2010/main" val="571014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Responsive Web Design?</a:t>
            </a:r>
            <a:endParaRPr lang="en-US" dirty="0"/>
          </a:p>
        </p:txBody>
      </p:sp>
      <p:sp>
        <p:nvSpPr>
          <p:cNvPr id="3" name="Content Placeholder 2"/>
          <p:cNvSpPr>
            <a:spLocks noGrp="1"/>
          </p:cNvSpPr>
          <p:nvPr>
            <p:ph idx="1"/>
          </p:nvPr>
        </p:nvSpPr>
        <p:spPr/>
        <p:txBody>
          <a:bodyPr/>
          <a:lstStyle/>
          <a:p>
            <a:pPr marL="0" indent="0">
              <a:buNone/>
            </a:pPr>
            <a:r>
              <a:rPr lang="en-US" dirty="0" smtClean="0"/>
              <a:t/>
            </a:r>
            <a:br>
              <a:rPr lang="en-US" dirty="0" smtClean="0"/>
            </a:br>
            <a:r>
              <a:rPr lang="en-US" dirty="0" smtClean="0"/>
              <a:t/>
            </a:r>
            <a:br>
              <a:rPr lang="en-US" dirty="0" smtClean="0"/>
            </a:br>
            <a:r>
              <a:rPr lang="en-US" dirty="0"/>
              <a:t>Responsive web design is about creating web sites which automatically adjust themselves to look good on all devices, from small phones to large desktops.</a:t>
            </a:r>
          </a:p>
        </p:txBody>
      </p:sp>
    </p:spTree>
    <p:extLst>
      <p:ext uri="{BB962C8B-B14F-4D97-AF65-F5344CB8AC3E}">
        <p14:creationId xmlns:p14="http://schemas.microsoft.com/office/powerpoint/2010/main" val="4133149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Bootstrap is the world's most famous free CSS framework.</a:t>
            </a:r>
          </a:p>
          <a:p>
            <a:r>
              <a:rPr lang="en-US" dirty="0"/>
              <a:t>Bootstrap 5 is the newest version of </a:t>
            </a:r>
            <a:r>
              <a:rPr lang="en-US" dirty="0">
                <a:hlinkClick r:id="rId2"/>
              </a:rPr>
              <a:t>Bootstrap</a:t>
            </a:r>
            <a:r>
              <a:rPr lang="en-US" dirty="0"/>
              <a:t>, which is the most popular HTML, CSS, and JavaScript framework for creating responsive, mobile-first websites.</a:t>
            </a:r>
          </a:p>
        </p:txBody>
      </p:sp>
    </p:spTree>
    <p:extLst>
      <p:ext uri="{BB962C8B-B14F-4D97-AF65-F5344CB8AC3E}">
        <p14:creationId xmlns:p14="http://schemas.microsoft.com/office/powerpoint/2010/main" val="857360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Bootstrap</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Easy to use: Anybody with just basic knowledge of HTML and CSS can start using Bootstrap</a:t>
            </a:r>
          </a:p>
          <a:p>
            <a:r>
              <a:rPr lang="en-US" dirty="0" smtClean="0"/>
              <a:t>Responsive features: Bootstrap's responsive CSS adjusts to phones, tablets, and desktops</a:t>
            </a:r>
          </a:p>
          <a:p>
            <a:r>
              <a:rPr lang="en-US" dirty="0" smtClean="0"/>
              <a:t>Mobile-first approach: In Bootstrap, mobile-first styles are part of the core framework</a:t>
            </a:r>
          </a:p>
          <a:p>
            <a:r>
              <a:rPr lang="en-US" dirty="0" smtClean="0"/>
              <a:t>Browser compatibility: Bootstrap 5 is compatible with all modern browsers (Chrome, Firefox, Edge, Safari, and Opera). Note that if you need support for IE11 and down, you must use either BS4 or BS3.</a:t>
            </a:r>
            <a:endParaRPr lang="en-US" dirty="0"/>
          </a:p>
        </p:txBody>
      </p:sp>
    </p:spTree>
    <p:extLst>
      <p:ext uri="{BB962C8B-B14F-4D97-AF65-F5344CB8AC3E}">
        <p14:creationId xmlns:p14="http://schemas.microsoft.com/office/powerpoint/2010/main" val="2636896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Get Bootstrap 5?</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There </a:t>
            </a:r>
            <a:r>
              <a:rPr lang="en-US" dirty="0"/>
              <a:t>are two ways to start using Bootstrap 5 on your own web site.</a:t>
            </a:r>
          </a:p>
          <a:p>
            <a:pPr marL="0" indent="0">
              <a:buNone/>
            </a:pPr>
            <a:r>
              <a:rPr lang="en-US" dirty="0"/>
              <a:t>You can:</a:t>
            </a:r>
          </a:p>
          <a:p>
            <a:r>
              <a:rPr lang="en-US" dirty="0"/>
              <a:t>Include Bootstrap 5 from a CDN</a:t>
            </a:r>
          </a:p>
          <a:p>
            <a:r>
              <a:rPr lang="en-US" dirty="0"/>
              <a:t>Download Bootstrap 5 from getbootstrap.com</a:t>
            </a:r>
          </a:p>
          <a:p>
            <a:endParaRPr lang="en-US" dirty="0"/>
          </a:p>
        </p:txBody>
      </p:sp>
    </p:spTree>
    <p:extLst>
      <p:ext uri="{BB962C8B-B14F-4D97-AF65-F5344CB8AC3E}">
        <p14:creationId xmlns:p14="http://schemas.microsoft.com/office/powerpoint/2010/main" val="1363301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5 CDN</a:t>
            </a:r>
            <a:endParaRPr lang="en-US" dirty="0"/>
          </a:p>
        </p:txBody>
      </p:sp>
      <p:sp>
        <p:nvSpPr>
          <p:cNvPr id="3" name="Content Placeholder 2"/>
          <p:cNvSpPr>
            <a:spLocks noGrp="1"/>
          </p:cNvSpPr>
          <p:nvPr>
            <p:ph idx="1"/>
          </p:nvPr>
        </p:nvSpPr>
        <p:spPr/>
        <p:txBody>
          <a:bodyPr/>
          <a:lstStyle/>
          <a:p>
            <a:r>
              <a:rPr lang="en-US" dirty="0" smtClean="0"/>
              <a:t>If </a:t>
            </a:r>
            <a:r>
              <a:rPr lang="en-US" dirty="0"/>
              <a:t>you don't want to download and host Bootstrap 5 yourself, you can include it from a CDN (Content Delivery Network).</a:t>
            </a:r>
          </a:p>
          <a:p>
            <a:r>
              <a:rPr lang="en-US" dirty="0" err="1"/>
              <a:t>jsDelivr</a:t>
            </a:r>
            <a:r>
              <a:rPr lang="en-US" dirty="0"/>
              <a:t> provides CDN support for Bootstrap's CSS and JavaScript:</a:t>
            </a:r>
          </a:p>
        </p:txBody>
      </p:sp>
    </p:spTree>
    <p:extLst>
      <p:ext uri="{BB962C8B-B14F-4D97-AF65-F5344CB8AC3E}">
        <p14:creationId xmlns:p14="http://schemas.microsoft.com/office/powerpoint/2010/main" val="4196980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One advantage of using the Bootstrap 5 CDN:</a:t>
            </a:r>
            <a:r>
              <a:rPr lang="en-US" dirty="0"/>
              <a:t/>
            </a:r>
            <a:br>
              <a:rPr lang="en-US" dirty="0"/>
            </a:br>
            <a:r>
              <a:rPr lang="en-US" dirty="0"/>
              <a:t>Many users already have downloaded Bootstrap 5 from </a:t>
            </a:r>
            <a:r>
              <a:rPr lang="en-US" dirty="0" err="1"/>
              <a:t>jsDelivr</a:t>
            </a:r>
            <a:r>
              <a:rPr lang="en-US" dirty="0"/>
              <a:t> when visiting another site. As a result, it will be loaded from cache when they visit your site, which leads to faster loading time. Also, most CDN's will make sure that once a user requests a file from it, it will be served from the server closest to them, which also leads to faster loading time.</a:t>
            </a:r>
            <a:br>
              <a:rPr lang="en-US" dirty="0"/>
            </a:br>
            <a:r>
              <a:rPr lang="en-US" dirty="0"/>
              <a:t/>
            </a:r>
            <a:br>
              <a:rPr lang="en-US" dirty="0"/>
            </a:br>
            <a:r>
              <a:rPr lang="en-US" b="1" dirty="0"/>
              <a:t>JavaScript?</a:t>
            </a:r>
            <a:r>
              <a:rPr lang="en-US" dirty="0"/>
              <a:t/>
            </a:r>
            <a:br>
              <a:rPr lang="en-US" dirty="0"/>
            </a:br>
            <a:r>
              <a:rPr lang="en-US" dirty="0"/>
              <a:t>Bootstrap 5 use JavaScript for different components (like modals, tooltips, popovers </a:t>
            </a:r>
            <a:r>
              <a:rPr lang="en-US" dirty="0" err="1"/>
              <a:t>etc</a:t>
            </a:r>
            <a:r>
              <a:rPr lang="en-US" dirty="0"/>
              <a:t>). However, if you just use the CSS part of Bootstrap, you don't need them.</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301158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686" y="678872"/>
            <a:ext cx="11254627" cy="5414963"/>
          </a:xfrm>
        </p:spPr>
      </p:pic>
    </p:spTree>
    <p:extLst>
      <p:ext uri="{BB962C8B-B14F-4D97-AF65-F5344CB8AC3E}">
        <p14:creationId xmlns:p14="http://schemas.microsoft.com/office/powerpoint/2010/main" val="3530213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1010</Words>
  <Application>Microsoft Office PowerPoint</Application>
  <PresentationFormat>Widescreen</PresentationFormat>
  <Paragraphs>93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Introduction toBootstrap</vt:lpstr>
      <vt:lpstr>What is Bootstrap?</vt:lpstr>
      <vt:lpstr>What is Responsive Web Design?</vt:lpstr>
      <vt:lpstr>PowerPoint Presentation</vt:lpstr>
      <vt:lpstr>Why Use Bootstrap?</vt:lpstr>
      <vt:lpstr>Where to Get Bootstrap 5? </vt:lpstr>
      <vt:lpstr>Bootstrap 5 CDN</vt:lpstr>
      <vt:lpstr>PowerPoint Presentation</vt:lpstr>
      <vt:lpstr>PowerPoint Presentation</vt:lpstr>
      <vt:lpstr>Bootstrap 5 vs. Bootstrap 3 &amp; 4</vt:lpstr>
      <vt:lpstr>Downloading Bootstrap 5</vt:lpstr>
      <vt:lpstr>Bootstrap 5 Containers</vt:lpstr>
      <vt:lpstr>PowerPoint Presentation</vt:lpstr>
      <vt:lpstr>Container Padding</vt:lpstr>
      <vt:lpstr>Container Border and Color</vt:lpstr>
      <vt:lpstr>Responsive Containers</vt:lpstr>
      <vt:lpstr>Bootstrap 5 Grid System</vt:lpstr>
      <vt:lpstr>PowerPoint Presentation</vt:lpstr>
      <vt:lpstr>Grid Classes</vt:lpstr>
      <vt:lpstr>Basic Structure of a Bootstrap 5 Grid</vt:lpstr>
      <vt:lpstr>Bootstrap 5 Default Settings</vt:lpstr>
      <vt:lpstr>Bootstrap 5 Colors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toBootstrap</dc:title>
  <dc:creator>David K</dc:creator>
  <cp:lastModifiedBy>David K</cp:lastModifiedBy>
  <cp:revision>11</cp:revision>
  <dcterms:created xsi:type="dcterms:W3CDTF">2022-10-24T15:52:45Z</dcterms:created>
  <dcterms:modified xsi:type="dcterms:W3CDTF">2022-10-25T09:30:51Z</dcterms:modified>
</cp:coreProperties>
</file>