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aira SemiCondensed ExtraBold"/>
      <p:bold r:id="rId26"/>
    </p:embeddedFont>
    <p:embeddedFont>
      <p:font typeface="Sor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ExtraBold-bold.fntdata"/><Relationship Id="rId25" Type="http://schemas.openxmlformats.org/officeDocument/2006/relationships/slide" Target="slides/slide21.xml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7ea2cbd01a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7ea2cbd01a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7ea2cbd01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7ea2cbd01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7ea2cbd01a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7ea2cbd01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7ea2cbd01a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7ea2cbd01a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95a8e0b0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95a8e0b0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84374c26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84374c26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5a8e0b04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5a8e0b0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7ea2cbd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7ea2cbd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84374c2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84374c2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7ea2cbd01a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7ea2cbd01a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ea901b64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ea901b64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7ea2cbd01a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7ea2cbd01a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7ea2cbd01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7ea2cbd01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95ded4e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95ded4e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r>
              <a:rPr lang="en" sz="3500">
                <a:solidFill>
                  <a:schemeClr val="accent4"/>
                </a:solidFill>
              </a:rPr>
              <a:t>Persistent Data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3" name="Google Shape;643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4" name="Google Shape;644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1" name="Google Shape;651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6" name="Google Shape;656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4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Advanced Saving (1)</a:t>
            </a:r>
            <a:endParaRPr sz="3100"/>
          </a:p>
        </p:txBody>
      </p:sp>
      <p:sp>
        <p:nvSpPr>
          <p:cNvPr id="1239" name="Google Shape;1239;p54"/>
          <p:cNvSpPr txBox="1"/>
          <p:nvPr>
            <p:ph idx="4294967295" type="subTitle"/>
          </p:nvPr>
        </p:nvSpPr>
        <p:spPr>
          <a:xfrm>
            <a:off x="696150" y="1731925"/>
            <a:ext cx="8197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Most games are going to be much more complex. You’ll need to save things like: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Player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Location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Level Progress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NPC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Inventory.</a:t>
            </a:r>
            <a:endParaRPr sz="1700"/>
          </a:p>
        </p:txBody>
      </p:sp>
      <p:pic>
        <p:nvPicPr>
          <p:cNvPr id="1240" name="Google Shape;12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00" y="2341000"/>
            <a:ext cx="4196200" cy="22747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5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Advanced Saving (2)</a:t>
            </a:r>
            <a:endParaRPr sz="3100"/>
          </a:p>
        </p:txBody>
      </p:sp>
      <p:sp>
        <p:nvSpPr>
          <p:cNvPr id="1246" name="Google Shape;1246;p55"/>
          <p:cNvSpPr txBox="1"/>
          <p:nvPr>
            <p:ph idx="4294967295" type="subTitle"/>
          </p:nvPr>
        </p:nvSpPr>
        <p:spPr>
          <a:xfrm>
            <a:off x="696150" y="1731925"/>
            <a:ext cx="47277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Remember the OOP principles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You need to </a:t>
            </a:r>
            <a:r>
              <a:rPr b="1" lang="en" sz="1700">
                <a:solidFill>
                  <a:schemeClr val="accent4"/>
                </a:solidFill>
              </a:rPr>
              <a:t>abstract </a:t>
            </a:r>
            <a:r>
              <a:rPr lang="en" sz="1700"/>
              <a:t>out critical data from your game. What is the critical data?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You need to </a:t>
            </a:r>
            <a:r>
              <a:rPr b="1" lang="en" sz="1700">
                <a:solidFill>
                  <a:schemeClr val="accent4"/>
                </a:solidFill>
              </a:rPr>
              <a:t>encapsulate</a:t>
            </a:r>
            <a:r>
              <a:rPr lang="en" sz="1700">
                <a:solidFill>
                  <a:schemeClr val="accent4"/>
                </a:solidFill>
              </a:rPr>
              <a:t> </a:t>
            </a:r>
            <a:r>
              <a:rPr lang="en" sz="1700"/>
              <a:t>this data into a class that can be passed into our save/load system.</a:t>
            </a:r>
            <a:endParaRPr sz="1700"/>
          </a:p>
        </p:txBody>
      </p:sp>
      <p:pic>
        <p:nvPicPr>
          <p:cNvPr id="1247" name="Google Shape;12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50" y="1795850"/>
            <a:ext cx="2994100" cy="2249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Advanced Saving (3)</a:t>
            </a:r>
            <a:endParaRPr sz="3100"/>
          </a:p>
        </p:txBody>
      </p:sp>
      <p:sp>
        <p:nvSpPr>
          <p:cNvPr id="1253" name="Google Shape;1253;p56"/>
          <p:cNvSpPr txBox="1"/>
          <p:nvPr>
            <p:ph idx="4294967295" type="subTitle"/>
          </p:nvPr>
        </p:nvSpPr>
        <p:spPr>
          <a:xfrm>
            <a:off x="696150" y="1731925"/>
            <a:ext cx="75294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 need to convert the data to a readable string and save that string to a folder.</a:t>
            </a:r>
            <a:endParaRPr sz="1700"/>
          </a:p>
        </p:txBody>
      </p:sp>
      <p:pic>
        <p:nvPicPr>
          <p:cNvPr id="1254" name="Google Shape;12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50" y="2668204"/>
            <a:ext cx="7066401" cy="184952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7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Encryption</a:t>
            </a:r>
            <a:endParaRPr sz="3100"/>
          </a:p>
        </p:txBody>
      </p:sp>
      <p:sp>
        <p:nvSpPr>
          <p:cNvPr id="1260" name="Google Shape;1260;p57"/>
          <p:cNvSpPr txBox="1"/>
          <p:nvPr>
            <p:ph idx="4294967295" type="subTitle"/>
          </p:nvPr>
        </p:nvSpPr>
        <p:spPr>
          <a:xfrm>
            <a:off x="696150" y="1731925"/>
            <a:ext cx="7216800" cy="266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 local data will ever be fully secure!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Most games have server authentication.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Data is verified on the server side preventing things like cheat engines.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Local data should still be encrypted.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A simple approach is to take the easily readable </a:t>
            </a:r>
            <a:r>
              <a:rPr b="1" lang="en" sz="1700">
                <a:solidFill>
                  <a:schemeClr val="accent1"/>
                </a:solidFill>
              </a:rPr>
              <a:t>JSON</a:t>
            </a:r>
            <a:r>
              <a:rPr lang="en" sz="1700"/>
              <a:t> and change it to a binary file.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25" y="371638"/>
            <a:ext cx="5729949" cy="44002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9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1271" name="Google Shape;1271;p59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72" name="Google Shape;1272;p59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273" name="Google Shape;1273;p59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9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9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9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9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9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9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9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9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9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9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9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9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9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9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9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9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9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9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9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9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9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9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9" name="Google Shape;1329;p59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59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1" name="Google Shape;1331;p59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332" name="Google Shape;1332;p59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9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59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338" name="Google Shape;1338;p5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59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343" name="Google Shape;1343;p5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Achievements</a:t>
            </a:r>
            <a:r>
              <a:rPr lang="en" sz="3100">
                <a:solidFill>
                  <a:schemeClr val="accent4"/>
                </a:solidFill>
              </a:rPr>
              <a:t> (1)</a:t>
            </a:r>
            <a:endParaRPr sz="3100"/>
          </a:p>
        </p:txBody>
      </p:sp>
      <p:sp>
        <p:nvSpPr>
          <p:cNvPr id="1373" name="Google Shape;1373;p60"/>
          <p:cNvSpPr txBox="1"/>
          <p:nvPr>
            <p:ph idx="4294967295" type="subTitle"/>
          </p:nvPr>
        </p:nvSpPr>
        <p:spPr>
          <a:xfrm>
            <a:off x="696150" y="1731925"/>
            <a:ext cx="43434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Long-term objectives that are usually not bound to a particular level.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We need to create an ‘achievement’ object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Some achievements may take a long time to complete it is not efficient to check these in update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We need a notification system.</a:t>
            </a:r>
            <a:endParaRPr sz="1700"/>
          </a:p>
        </p:txBody>
      </p:sp>
      <p:pic>
        <p:nvPicPr>
          <p:cNvPr id="1374" name="Google Shape;13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75" y="1866725"/>
            <a:ext cx="3480701" cy="1957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6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Achievements (2)</a:t>
            </a:r>
            <a:endParaRPr sz="3100"/>
          </a:p>
        </p:txBody>
      </p:sp>
      <p:pic>
        <p:nvPicPr>
          <p:cNvPr id="1380" name="Google Shape;1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922050"/>
            <a:ext cx="3445050" cy="23661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1" name="Google Shape;138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100" y="1267850"/>
            <a:ext cx="4285776" cy="35373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2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7" name="Google Shape;1387;p62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Leaderboards</a:t>
            </a:r>
            <a:endParaRPr/>
          </a:p>
        </p:txBody>
      </p:sp>
      <p:sp>
        <p:nvSpPr>
          <p:cNvPr id="1388" name="Google Shape;1388;p62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389" name="Google Shape;1389;p62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1390" name="Google Shape;1390;p62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2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2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2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2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2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62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397" name="Google Shape;1397;p62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2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2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2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2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62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62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62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62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62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1408" name="Google Shape;1408;p62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2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2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2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2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3" name="Google Shape;1413;p62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414" name="Google Shape;1414;p6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6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6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6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62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419" name="Google Shape;1419;p6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6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6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6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6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6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6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6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6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6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6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6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6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6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6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6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6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6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6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6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6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6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6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4" name="Google Shape;1444;p62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Leaderboards (1)</a:t>
            </a:r>
            <a:endParaRPr sz="3100"/>
          </a:p>
        </p:txBody>
      </p:sp>
      <p:sp>
        <p:nvSpPr>
          <p:cNvPr id="1450" name="Google Shape;1450;p63"/>
          <p:cNvSpPr txBox="1"/>
          <p:nvPr>
            <p:ph idx="4294967295" type="subTitle"/>
          </p:nvPr>
        </p:nvSpPr>
        <p:spPr>
          <a:xfrm>
            <a:off x="696150" y="1731925"/>
            <a:ext cx="40548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Let’s use a simple example again with a </a:t>
            </a:r>
            <a:r>
              <a:rPr lang="en" sz="1700"/>
              <a:t>high score</a:t>
            </a:r>
            <a:r>
              <a:rPr lang="en" sz="1700"/>
              <a:t> leaderboard.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We are already saving a local high score.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/>
              <a:t>When a </a:t>
            </a:r>
            <a:r>
              <a:rPr lang="en" sz="1700"/>
              <a:t>new</a:t>
            </a:r>
            <a:r>
              <a:rPr lang="en" sz="1700"/>
              <a:t> high score is set we need to send it to the leaderboard.</a:t>
            </a:r>
            <a:endParaRPr sz="1700"/>
          </a:p>
        </p:txBody>
      </p:sp>
      <p:pic>
        <p:nvPicPr>
          <p:cNvPr id="1451" name="Google Shape;14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150" y="1533475"/>
            <a:ext cx="2945750" cy="30924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6" name="Google Shape;686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Advanced Scripting Concepts</a:t>
            </a:r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8" name="Google Shape;688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2" name="Google Shape;692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4" name="Google Shape;704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4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Leaderboards (2)</a:t>
            </a:r>
            <a:endParaRPr/>
          </a:p>
        </p:txBody>
      </p:sp>
      <p:sp>
        <p:nvSpPr>
          <p:cNvPr id="1457" name="Google Shape;1457;p64"/>
          <p:cNvSpPr txBox="1"/>
          <p:nvPr>
            <p:ph idx="1" type="subTitle"/>
          </p:nvPr>
        </p:nvSpPr>
        <p:spPr>
          <a:xfrm>
            <a:off x="631625" y="228315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leaderboard is stored on a server. This can be done yourself or through a service.</a:t>
            </a:r>
            <a:endParaRPr/>
          </a:p>
        </p:txBody>
      </p:sp>
      <p:sp>
        <p:nvSpPr>
          <p:cNvPr id="1458" name="Google Shape;1458;p64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9" name="Google Shape;1459;p64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460" name="Google Shape;1460;p64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1" name="Google Shape;1461;p64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2" name="Google Shape;1462;p64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64"/>
          <p:cNvSpPr txBox="1"/>
          <p:nvPr>
            <p:ph idx="2" type="body"/>
          </p:nvPr>
        </p:nvSpPr>
        <p:spPr>
          <a:xfrm>
            <a:off x="713225" y="2860350"/>
            <a:ext cx="46236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l</a:t>
            </a:r>
            <a:r>
              <a:rPr b="1" lang="en">
                <a:solidFill>
                  <a:schemeClr val="accent4"/>
                </a:solidFill>
              </a:rPr>
              <a:t>ootlocker</a:t>
            </a:r>
            <a:r>
              <a:rPr b="1" lang="en">
                <a:solidFill>
                  <a:schemeClr val="accent4"/>
                </a:solidFill>
              </a:rPr>
              <a:t>.com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is free for upto 1000 MAU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 are tables </a:t>
            </a:r>
            <a:r>
              <a:rPr lang="en"/>
              <a:t>with</a:t>
            </a:r>
            <a:r>
              <a:rPr lang="en"/>
              <a:t> a unique identifier for each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lootlocker handles this for us but for other solutions we can use:</a:t>
            </a:r>
            <a:endParaRPr/>
          </a:p>
        </p:txBody>
      </p:sp>
      <p:pic>
        <p:nvPicPr>
          <p:cNvPr id="1464" name="Google Shape;1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00" y="4465287"/>
            <a:ext cx="4165750" cy="2141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5" name="Google Shape;1465;p64"/>
          <p:cNvPicPr preferRelativeResize="0"/>
          <p:nvPr/>
        </p:nvPicPr>
        <p:blipFill rotWithShape="1">
          <a:blip r:embed="rId4">
            <a:alphaModFix/>
          </a:blip>
          <a:srcRect b="0" l="7306" r="55031" t="0"/>
          <a:stretch/>
        </p:blipFill>
        <p:spPr>
          <a:xfrm>
            <a:off x="5454275" y="0"/>
            <a:ext cx="368972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6" name="Google Shape;1466;p64"/>
          <p:cNvGrpSpPr/>
          <p:nvPr/>
        </p:nvGrpSpPr>
        <p:grpSpPr>
          <a:xfrm>
            <a:off x="399029" y="567569"/>
            <a:ext cx="4892635" cy="3959440"/>
            <a:chOff x="399029" y="567569"/>
            <a:chExt cx="4892635" cy="3959440"/>
          </a:xfrm>
        </p:grpSpPr>
        <p:sp>
          <p:nvSpPr>
            <p:cNvPr id="1467" name="Google Shape;1467;p64"/>
            <p:cNvSpPr/>
            <p:nvPr/>
          </p:nvSpPr>
          <p:spPr>
            <a:xfrm>
              <a:off x="3050348" y="56756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4"/>
            <p:cNvSpPr/>
            <p:nvPr/>
          </p:nvSpPr>
          <p:spPr>
            <a:xfrm>
              <a:off x="4928665" y="886965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4"/>
            <p:cNvSpPr/>
            <p:nvPr/>
          </p:nvSpPr>
          <p:spPr>
            <a:xfrm>
              <a:off x="5083764" y="1870724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4"/>
            <p:cNvSpPr/>
            <p:nvPr/>
          </p:nvSpPr>
          <p:spPr>
            <a:xfrm>
              <a:off x="399029" y="434130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4"/>
            <p:cNvSpPr/>
            <p:nvPr/>
          </p:nvSpPr>
          <p:spPr>
            <a:xfrm>
              <a:off x="1972400" y="855175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5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77" name="Google Shape;1477;p65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478" name="Google Shape;1478;p65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479" name="Google Shape;1479;p65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480" name="Google Shape;1480;p65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65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65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65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65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65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65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65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65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65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65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65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65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65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65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65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65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65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65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65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65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65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65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65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65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65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65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65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65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65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0" name="Google Shape;1510;p65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511" name="Google Shape;1511;p65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65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65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65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15" name="Google Shape;1515;p65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516" name="Google Shape;1516;p65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65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65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519" name="Google Shape;1519;p65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0" name="Google Shape;1520;p65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521" name="Google Shape;1521;p65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65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65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65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5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6" name="Google Shape;1526;p65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527" name="Google Shape;1527;p65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65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65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65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7" name="Google Shape;737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8" name="Google Shape;738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9" name="Google Shape;739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740" name="Google Shape;740;p47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Saving/Loading</a:t>
            </a:r>
            <a:endParaRPr/>
          </a:p>
        </p:txBody>
      </p:sp>
      <p:sp>
        <p:nvSpPr>
          <p:cNvPr id="741" name="Google Shape;741;p47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Data</a:t>
            </a:r>
            <a:endParaRPr/>
          </a:p>
        </p:txBody>
      </p:sp>
      <p:sp>
        <p:nvSpPr>
          <p:cNvPr id="742" name="Google Shape;742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743" name="Google Shape;743;p47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Rewarding Retention</a:t>
            </a:r>
            <a:endParaRPr/>
          </a:p>
        </p:txBody>
      </p:sp>
      <p:sp>
        <p:nvSpPr>
          <p:cNvPr id="744" name="Google Shape;744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Leaderboards</a:t>
            </a:r>
            <a:endParaRPr/>
          </a:p>
        </p:txBody>
      </p:sp>
      <p:sp>
        <p:nvSpPr>
          <p:cNvPr id="745" name="Google Shape;745;p47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Rewarding retention</a:t>
            </a:r>
            <a:endParaRPr/>
          </a:p>
        </p:txBody>
      </p:sp>
      <p:grpSp>
        <p:nvGrpSpPr>
          <p:cNvPr id="746" name="Google Shape;746;p47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47" name="Google Shape;747;p47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48" name="Google Shape;748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3" name="Google Shape;773;p47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7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77" name="Google Shape;777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Persistent Data</a:t>
            </a:r>
            <a:endParaRPr/>
          </a:p>
        </p:txBody>
      </p:sp>
      <p:sp>
        <p:nvSpPr>
          <p:cNvPr id="786" name="Google Shape;786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7" name="Google Shape;787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88" name="Google Shape;788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9" name="Google Shape;789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90" name="Google Shape;790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82" name="Google Shape;1082;p48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48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85" name="Google Shape;1085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86" name="Google Shape;1086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1" name="Google Shape;1111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4" name="Google Shape;1114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115" name="Google Shape;1115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9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Data</a:t>
            </a:r>
            <a:endParaRPr/>
          </a:p>
        </p:txBody>
      </p:sp>
      <p:sp>
        <p:nvSpPr>
          <p:cNvPr id="1126" name="Google Shape;1126;p49"/>
          <p:cNvSpPr txBox="1"/>
          <p:nvPr>
            <p:ph idx="1" type="subTitle"/>
          </p:nvPr>
        </p:nvSpPr>
        <p:spPr>
          <a:xfrm>
            <a:off x="631625" y="228315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data that persists over different play sessions. </a:t>
            </a:r>
            <a:endParaRPr/>
          </a:p>
        </p:txBody>
      </p:sp>
      <p:sp>
        <p:nvSpPr>
          <p:cNvPr id="1127" name="Google Shape;1127;p49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49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129" name="Google Shape;1129;p49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0" name="Google Shape;1130;p49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49"/>
          <p:cNvSpPr txBox="1"/>
          <p:nvPr>
            <p:ph idx="2" type="body"/>
          </p:nvPr>
        </p:nvSpPr>
        <p:spPr>
          <a:xfrm>
            <a:off x="713225" y="2811150"/>
            <a:ext cx="4623600" cy="21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Profiles</a:t>
            </a:r>
            <a:r>
              <a:rPr lang="en">
                <a:solidFill>
                  <a:schemeClr val="accent4"/>
                </a:solidFill>
              </a:rPr>
              <a:t>:</a:t>
            </a:r>
            <a:r>
              <a:rPr lang="en"/>
              <a:t> player data &amp; progress should be saved barring specific </a:t>
            </a:r>
            <a:r>
              <a:rPr lang="en"/>
              <a:t>game modes</a:t>
            </a:r>
            <a:r>
              <a:rPr lang="en"/>
              <a:t> like </a:t>
            </a:r>
            <a:r>
              <a:rPr b="1" lang="en">
                <a:solidFill>
                  <a:schemeClr val="accent1"/>
                </a:solidFill>
              </a:rPr>
              <a:t>PERMADEATH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Leaderboards</a:t>
            </a:r>
            <a:r>
              <a:rPr lang="en">
                <a:solidFill>
                  <a:schemeClr val="accent4"/>
                </a:solidFill>
              </a:rPr>
              <a:t>:</a:t>
            </a:r>
            <a:r>
              <a:rPr lang="en"/>
              <a:t> allows for competition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Unlocks</a:t>
            </a:r>
            <a:r>
              <a:rPr lang="en">
                <a:solidFill>
                  <a:schemeClr val="accent4"/>
                </a:solidFill>
              </a:rPr>
              <a:t>:</a:t>
            </a:r>
            <a:r>
              <a:rPr lang="en"/>
              <a:t> progress-based or purchases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Settings</a:t>
            </a:r>
            <a:r>
              <a:rPr lang="en">
                <a:solidFill>
                  <a:schemeClr val="accent4"/>
                </a:solidFill>
              </a:rPr>
              <a:t>:</a:t>
            </a:r>
            <a:r>
              <a:rPr lang="en"/>
              <a:t> settings and preferences should carry over.</a:t>
            </a:r>
            <a:endParaRPr/>
          </a:p>
        </p:txBody>
      </p:sp>
      <p:sp>
        <p:nvSpPr>
          <p:cNvPr id="1132" name="Google Shape;1132;p4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9"/>
          <p:cNvSpPr/>
          <p:nvPr/>
        </p:nvSpPr>
        <p:spPr>
          <a:xfrm>
            <a:off x="4589733" y="887500"/>
            <a:ext cx="174600" cy="197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9"/>
          <p:cNvSpPr/>
          <p:nvPr/>
        </p:nvSpPr>
        <p:spPr>
          <a:xfrm>
            <a:off x="6893358" y="399154"/>
            <a:ext cx="174746" cy="197057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9"/>
          <p:cNvSpPr/>
          <p:nvPr/>
        </p:nvSpPr>
        <p:spPr>
          <a:xfrm>
            <a:off x="3777728" y="399143"/>
            <a:ext cx="234600" cy="264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9"/>
          <p:cNvSpPr/>
          <p:nvPr/>
        </p:nvSpPr>
        <p:spPr>
          <a:xfrm>
            <a:off x="1452862" y="711337"/>
            <a:ext cx="234600" cy="264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7" name="Google Shape;1137;p49"/>
          <p:cNvPicPr preferRelativeResize="0"/>
          <p:nvPr/>
        </p:nvPicPr>
        <p:blipFill rotWithShape="1">
          <a:blip r:embed="rId3">
            <a:alphaModFix amt="98000"/>
          </a:blip>
          <a:srcRect b="-21563" l="544" r="544" t="-16310"/>
          <a:stretch/>
        </p:blipFill>
        <p:spPr>
          <a:xfrm>
            <a:off x="5491850" y="144975"/>
            <a:ext cx="3689728" cy="5143501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952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38" name="Google Shape;1138;p49"/>
          <p:cNvSpPr/>
          <p:nvPr/>
        </p:nvSpPr>
        <p:spPr>
          <a:xfrm>
            <a:off x="9052436" y="4011221"/>
            <a:ext cx="174746" cy="197057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9"/>
          <p:cNvSpPr/>
          <p:nvPr/>
        </p:nvSpPr>
        <p:spPr>
          <a:xfrm>
            <a:off x="4948159" y="1764346"/>
            <a:ext cx="234600" cy="264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0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Data (2)</a:t>
            </a:r>
            <a:endParaRPr/>
          </a:p>
        </p:txBody>
      </p:sp>
      <p:sp>
        <p:nvSpPr>
          <p:cNvPr id="1145" name="Google Shape;1145;p50"/>
          <p:cNvSpPr txBox="1"/>
          <p:nvPr>
            <p:ph idx="1" type="subTitle"/>
          </p:nvPr>
        </p:nvSpPr>
        <p:spPr>
          <a:xfrm>
            <a:off x="806475" y="2750400"/>
            <a:ext cx="2391000" cy="12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Players can trigger a save by completing an in-game action such as reaching a target location.</a:t>
            </a:r>
            <a:endParaRPr/>
          </a:p>
        </p:txBody>
      </p:sp>
      <p:sp>
        <p:nvSpPr>
          <p:cNvPr id="1146" name="Google Shape;1146;p50"/>
          <p:cNvSpPr txBox="1"/>
          <p:nvPr>
            <p:ph type="title"/>
          </p:nvPr>
        </p:nvSpPr>
        <p:spPr>
          <a:xfrm>
            <a:off x="806475" y="2236650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</p:txBody>
      </p:sp>
      <p:sp>
        <p:nvSpPr>
          <p:cNvPr id="1147" name="Google Shape;1147;p50"/>
          <p:cNvSpPr txBox="1"/>
          <p:nvPr>
            <p:ph idx="2" type="title"/>
          </p:nvPr>
        </p:nvSpPr>
        <p:spPr>
          <a:xfrm>
            <a:off x="3376475" y="2236650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</a:t>
            </a:r>
            <a:endParaRPr/>
          </a:p>
        </p:txBody>
      </p:sp>
      <p:sp>
        <p:nvSpPr>
          <p:cNvPr id="1148" name="Google Shape;1148;p50"/>
          <p:cNvSpPr txBox="1"/>
          <p:nvPr>
            <p:ph idx="3" type="subTitle"/>
          </p:nvPr>
        </p:nvSpPr>
        <p:spPr>
          <a:xfrm>
            <a:off x="3376475" y="2750400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Players can manually save their progress through the menu</a:t>
            </a:r>
            <a:endParaRPr/>
          </a:p>
        </p:txBody>
      </p:sp>
      <p:sp>
        <p:nvSpPr>
          <p:cNvPr id="1149" name="Google Shape;1149;p50"/>
          <p:cNvSpPr txBox="1"/>
          <p:nvPr>
            <p:ph idx="4" type="title"/>
          </p:nvPr>
        </p:nvSpPr>
        <p:spPr>
          <a:xfrm>
            <a:off x="5946475" y="2236650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Autosave</a:t>
            </a:r>
            <a:endParaRPr/>
          </a:p>
        </p:txBody>
      </p:sp>
      <p:sp>
        <p:nvSpPr>
          <p:cNvPr id="1150" name="Google Shape;1150;p50"/>
          <p:cNvSpPr txBox="1"/>
          <p:nvPr>
            <p:ph idx="5" type="subTitle"/>
          </p:nvPr>
        </p:nvSpPr>
        <p:spPr>
          <a:xfrm>
            <a:off x="5946475" y="2750400"/>
            <a:ext cx="23910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game can trigger a save automatically based on certain conditions including progress and time since last save.</a:t>
            </a:r>
            <a:endParaRPr/>
          </a:p>
        </p:txBody>
      </p:sp>
      <p:grpSp>
        <p:nvGrpSpPr>
          <p:cNvPr id="1151" name="Google Shape;1151;p50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152" name="Google Shape;1152;p50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153" name="Google Shape;1153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7" name="Google Shape;1157;p50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2" name="Google Shape;1162;p50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163" name="Google Shape;1163;p5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Saving (1)</a:t>
            </a:r>
            <a:endParaRPr/>
          </a:p>
        </p:txBody>
      </p:sp>
      <p:sp>
        <p:nvSpPr>
          <p:cNvPr id="1193" name="Google Shape;1193;p51"/>
          <p:cNvSpPr txBox="1"/>
          <p:nvPr>
            <p:ph idx="1" type="subTitle"/>
          </p:nvPr>
        </p:nvSpPr>
        <p:spPr>
          <a:xfrm>
            <a:off x="631625" y="228315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our simple example we only have one piece of persistent data; The </a:t>
            </a:r>
            <a:r>
              <a:rPr b="1" lang="en">
                <a:solidFill>
                  <a:schemeClr val="accent1"/>
                </a:solidFill>
              </a:rPr>
              <a:t>HIGH SCORE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94" name="Google Shape;1194;p51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51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196" name="Google Shape;1196;p51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7" name="Google Shape;1197;p51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5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51"/>
          <p:cNvGrpSpPr/>
          <p:nvPr/>
        </p:nvGrpSpPr>
        <p:grpSpPr>
          <a:xfrm>
            <a:off x="399029" y="567569"/>
            <a:ext cx="4892635" cy="3959440"/>
            <a:chOff x="399029" y="567569"/>
            <a:chExt cx="4892635" cy="3959440"/>
          </a:xfrm>
        </p:grpSpPr>
        <p:sp>
          <p:nvSpPr>
            <p:cNvPr id="1200" name="Google Shape;1200;p51"/>
            <p:cNvSpPr/>
            <p:nvPr/>
          </p:nvSpPr>
          <p:spPr>
            <a:xfrm>
              <a:off x="3050348" y="56756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4928665" y="886965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5083764" y="1870724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399029" y="434130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1972400" y="855175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51"/>
          <p:cNvSpPr txBox="1"/>
          <p:nvPr>
            <p:ph idx="2" type="body"/>
          </p:nvPr>
        </p:nvSpPr>
        <p:spPr>
          <a:xfrm>
            <a:off x="713225" y="2811150"/>
            <a:ext cx="46236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PlayerPrefs</a:t>
            </a:r>
            <a:r>
              <a:rPr lang="en">
                <a:solidFill>
                  <a:schemeClr val="accent4"/>
                </a:solidFill>
              </a:rPr>
              <a:t>:</a:t>
            </a:r>
            <a:r>
              <a:rPr lang="en"/>
              <a:t> </a:t>
            </a:r>
            <a:r>
              <a:rPr lang="en"/>
              <a:t>Unity provides a class for saving basic Types such as int, float, string.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 like a </a:t>
            </a:r>
            <a:r>
              <a:rPr lang="en"/>
              <a:t>dictionary with a key-value pair</a:t>
            </a:r>
            <a:endParaRPr/>
          </a:p>
        </p:txBody>
      </p:sp>
      <p:pic>
        <p:nvPicPr>
          <p:cNvPr id="1206" name="Google Shape;1206;p51"/>
          <p:cNvPicPr preferRelativeResize="0"/>
          <p:nvPr/>
        </p:nvPicPr>
        <p:blipFill rotWithShape="1">
          <a:blip r:embed="rId3">
            <a:alphaModFix/>
          </a:blip>
          <a:srcRect b="0" l="9794" r="9786" t="0"/>
          <a:stretch/>
        </p:blipFill>
        <p:spPr>
          <a:xfrm>
            <a:off x="5461627" y="-75"/>
            <a:ext cx="4133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175" y="4087924"/>
            <a:ext cx="3879576" cy="36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2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Saving (2)</a:t>
            </a:r>
            <a:endParaRPr/>
          </a:p>
        </p:txBody>
      </p:sp>
      <p:sp>
        <p:nvSpPr>
          <p:cNvPr id="1213" name="Google Shape;1213;p52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52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215" name="Google Shape;1215;p52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6" name="Google Shape;1216;p52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52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2"/>
          <p:cNvSpPr txBox="1"/>
          <p:nvPr>
            <p:ph idx="2" type="body"/>
          </p:nvPr>
        </p:nvSpPr>
        <p:spPr>
          <a:xfrm>
            <a:off x="406425" y="2257300"/>
            <a:ext cx="46236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little to no security in this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great for simple local settings such as audio level, graphics settings etc.</a:t>
            </a:r>
            <a:endParaRPr/>
          </a:p>
        </p:txBody>
      </p:sp>
      <p:pic>
        <p:nvPicPr>
          <p:cNvPr id="1219" name="Google Shape;1219;p52"/>
          <p:cNvPicPr preferRelativeResize="0"/>
          <p:nvPr/>
        </p:nvPicPr>
        <p:blipFill rotWithShape="1">
          <a:blip r:embed="rId3">
            <a:alphaModFix/>
          </a:blip>
          <a:srcRect b="0" l="9794" r="9786" t="0"/>
          <a:stretch/>
        </p:blipFill>
        <p:spPr>
          <a:xfrm>
            <a:off x="5461627" y="0"/>
            <a:ext cx="4133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13" y="3489499"/>
            <a:ext cx="3879576" cy="36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1" name="Google Shape;122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25" y="3977200"/>
            <a:ext cx="4670049" cy="2449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22" name="Google Shape;1222;p52"/>
          <p:cNvGrpSpPr/>
          <p:nvPr/>
        </p:nvGrpSpPr>
        <p:grpSpPr>
          <a:xfrm>
            <a:off x="399029" y="567569"/>
            <a:ext cx="4892635" cy="3959440"/>
            <a:chOff x="399029" y="567569"/>
            <a:chExt cx="4892635" cy="3959440"/>
          </a:xfrm>
        </p:grpSpPr>
        <p:sp>
          <p:nvSpPr>
            <p:cNvPr id="1223" name="Google Shape;1223;p52"/>
            <p:cNvSpPr/>
            <p:nvPr/>
          </p:nvSpPr>
          <p:spPr>
            <a:xfrm>
              <a:off x="3050348" y="56756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4928665" y="886965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5083764" y="1870724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99029" y="4341309"/>
              <a:ext cx="155100" cy="185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1972400" y="855175"/>
              <a:ext cx="207900" cy="249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Basic Saving Task</a:t>
            </a:r>
            <a:endParaRPr sz="3100"/>
          </a:p>
        </p:txBody>
      </p:sp>
      <p:sp>
        <p:nvSpPr>
          <p:cNvPr id="1233" name="Google Shape;1233;p53"/>
          <p:cNvSpPr txBox="1"/>
          <p:nvPr>
            <p:ph idx="4294967295" type="subTitle"/>
          </p:nvPr>
        </p:nvSpPr>
        <p:spPr>
          <a:xfrm>
            <a:off x="696150" y="1731925"/>
            <a:ext cx="81978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 simple game with an action that raises a score by 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Tap a Button 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‘Pickup’ OnTriggerEnter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Raycast ‘bullet’ on key input.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 canvas and add two text gameobjects, score &amp; highscore.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Use PlayerPrefs to keep track of the </a:t>
            </a:r>
            <a:r>
              <a:rPr lang="en"/>
              <a:t>high score</a:t>
            </a:r>
            <a:r>
              <a:rPr lang="en"/>
              <a:t> across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Test your game!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