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Saira SemiCondensed ExtraBold"/>
      <p:bold r:id="rId27"/>
    </p:embeddedFont>
    <p:embeddedFont>
      <p:font typeface="Sor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Sora-regular.fntdata"/><Relationship Id="rId27" Type="http://schemas.openxmlformats.org/officeDocument/2006/relationships/font" Target="fonts/SairaSemiCondensed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r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2849f78d2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2849f78d2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9686e89d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9686e89d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Quest level skulls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ea901b647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ea901b647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842c95ef5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842c95ef5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2842c95ef5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2842c95ef5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a unity package but we will be making a basic solution to understand how the process would work.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2842c95ef5f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2842c95ef5f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a simple Finite State Machine.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842c95ef5f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842c95ef5f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842c95ef5f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842c95ef5f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842c95ef5f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842c95ef5f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842c95ef5f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842c95ef5f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ea901b6474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ea901b64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2849f78d2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2849f78d2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2849f78d2a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2849f78d2a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2849f78d2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2849f78d2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849f78d2a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849f78d2a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WEIRD PATHFINDING IN GAMES.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r>
              <a:rPr lang="en" sz="3500">
                <a:solidFill>
                  <a:schemeClr val="accent4"/>
                </a:solidFill>
              </a:rPr>
              <a:t>Challenge &amp; Enemy AI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3" name="Google Shape;643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" name="Google Shape;644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5" name="Google Shape;645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2" name="Google Shape;652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7" name="Google Shape;657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4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Dynamic Difficulty Adjustment </a:t>
            </a:r>
            <a:endParaRPr sz="3100"/>
          </a:p>
        </p:txBody>
      </p:sp>
      <p:sp>
        <p:nvSpPr>
          <p:cNvPr id="1215" name="Google Shape;1215;p54"/>
          <p:cNvSpPr txBox="1"/>
          <p:nvPr>
            <p:ph idx="4294967295" type="subTitle"/>
          </p:nvPr>
        </p:nvSpPr>
        <p:spPr>
          <a:xfrm>
            <a:off x="728100" y="1498300"/>
            <a:ext cx="7195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Automatically adjust the level of challenge in real-time based on a player's performance and behavior. 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</a:rPr>
              <a:t>Data Driven/Skill Based:</a:t>
            </a:r>
            <a:endParaRPr b="1" sz="1100">
              <a:solidFill>
                <a:schemeClr val="accent4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AI Behavior: Adjust the behavior, accuracy, and strategy of AI-controlled entities (bots) based on player performance.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Skill-Based Matchmaking: In multiplayer settings, players are matched with opponents of similar skill levels by analyzing various metrics like win rate, kill-to-death ratio, etc.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</a:rPr>
              <a:t>Rubber Banding:</a:t>
            </a:r>
            <a:endParaRPr b="1" sz="1100">
              <a:solidFill>
                <a:schemeClr val="accent4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players who fall behind are given a speed boost or other advantages to keep the race competitive.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Leading players might face more challenges to prevent them from getting too far ahead.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Task</a:t>
            </a:r>
            <a:endParaRPr sz="3100"/>
          </a:p>
        </p:txBody>
      </p:sp>
      <p:sp>
        <p:nvSpPr>
          <p:cNvPr id="1221" name="Google Shape;1221;p55"/>
          <p:cNvSpPr txBox="1"/>
          <p:nvPr>
            <p:ph idx="4294967295" type="subTitle"/>
          </p:nvPr>
        </p:nvSpPr>
        <p:spPr>
          <a:xfrm>
            <a:off x="728100" y="1498300"/>
            <a:ext cx="7195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Partner up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Explain the main type of challenge in your game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will you balance the difficulty?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will you add variety to the gameplay?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will you ensure the </a:t>
            </a:r>
            <a:r>
              <a:rPr lang="en" sz="1600"/>
              <a:t>game</a:t>
            </a:r>
            <a:r>
              <a:rPr lang="en" sz="1600"/>
              <a:t> is fair?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6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AI</a:t>
            </a:r>
            <a:endParaRPr/>
          </a:p>
        </p:txBody>
      </p:sp>
      <p:sp>
        <p:nvSpPr>
          <p:cNvPr id="1227" name="Google Shape;1227;p56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28" name="Google Shape;1228;p56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229" name="Google Shape;1229;p56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230" name="Google Shape;1230;p56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6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6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6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6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6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6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6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6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6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6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6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6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6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6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6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6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6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6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6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6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6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6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6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6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86" name="Google Shape;1286;p56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7" name="Google Shape;1287;p56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8" name="Google Shape;1288;p56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289" name="Google Shape;1289;p56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6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6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6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6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4" name="Google Shape;1294;p56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295" name="Google Shape;1295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56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300" name="Google Shape;1300;p5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7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 (1)</a:t>
            </a:r>
            <a:endParaRPr/>
          </a:p>
        </p:txBody>
      </p:sp>
      <p:sp>
        <p:nvSpPr>
          <p:cNvPr id="1330" name="Google Shape;1330;p57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Enemies are a type of NPC that actively challenges the player. </a:t>
            </a:r>
            <a:endParaRPr/>
          </a:p>
        </p:txBody>
      </p:sp>
      <p:pic>
        <p:nvPicPr>
          <p:cNvPr id="1331" name="Google Shape;1331;p57"/>
          <p:cNvPicPr preferRelativeResize="0"/>
          <p:nvPr/>
        </p:nvPicPr>
        <p:blipFill rotWithShape="1">
          <a:blip r:embed="rId3">
            <a:alphaModFix amt="50000"/>
          </a:blip>
          <a:srcRect b="0" l="3540" r="3540" t="0"/>
          <a:stretch/>
        </p:blipFill>
        <p:spPr>
          <a:xfrm>
            <a:off x="5454275" y="0"/>
            <a:ext cx="36897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57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3" name="Google Shape;1333;p57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334" name="Google Shape;1334;p57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5" name="Google Shape;1335;p57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6" name="Google Shape;1336;p57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57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enemies have a programmed behaviour.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referred to as AI. (Not nearly as complicated as ML)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Enemies </a:t>
            </a:r>
            <a:r>
              <a:rPr lang="en"/>
              <a:t>(2)</a:t>
            </a:r>
            <a:endParaRPr/>
          </a:p>
        </p:txBody>
      </p:sp>
      <p:sp>
        <p:nvSpPr>
          <p:cNvPr id="1343" name="Google Shape;1343;p58"/>
          <p:cNvSpPr txBox="1"/>
          <p:nvPr>
            <p:ph idx="2" type="title"/>
          </p:nvPr>
        </p:nvSpPr>
        <p:spPr>
          <a:xfrm>
            <a:off x="943913" y="1980613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Finite-State Machine</a:t>
            </a:r>
            <a:endParaRPr/>
          </a:p>
        </p:txBody>
      </p:sp>
      <p:sp>
        <p:nvSpPr>
          <p:cNvPr id="1344" name="Google Shape;1344;p58"/>
          <p:cNvSpPr txBox="1"/>
          <p:nvPr>
            <p:ph idx="4" type="title"/>
          </p:nvPr>
        </p:nvSpPr>
        <p:spPr>
          <a:xfrm>
            <a:off x="4633640" y="1980613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 Trees</a:t>
            </a:r>
            <a:endParaRPr/>
          </a:p>
        </p:txBody>
      </p:sp>
      <p:grpSp>
        <p:nvGrpSpPr>
          <p:cNvPr id="1345" name="Google Shape;1345;p58"/>
          <p:cNvGrpSpPr/>
          <p:nvPr/>
        </p:nvGrpSpPr>
        <p:grpSpPr>
          <a:xfrm>
            <a:off x="367525" y="1664515"/>
            <a:ext cx="8335817" cy="3164335"/>
            <a:chOff x="367525" y="1664515"/>
            <a:chExt cx="8335817" cy="3164335"/>
          </a:xfrm>
        </p:grpSpPr>
        <p:sp>
          <p:nvSpPr>
            <p:cNvPr id="1346" name="Google Shape;1346;p58"/>
            <p:cNvSpPr/>
            <p:nvPr/>
          </p:nvSpPr>
          <p:spPr>
            <a:xfrm flipH="1" rot="10800000">
              <a:off x="367525" y="39031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391525" y="1932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8430775" y="32328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3882950" y="46392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58"/>
            <p:cNvGrpSpPr/>
            <p:nvPr/>
          </p:nvGrpSpPr>
          <p:grpSpPr>
            <a:xfrm rot="-7546048">
              <a:off x="7537334" y="1596743"/>
              <a:ext cx="161701" cy="641985"/>
              <a:chOff x="7004550" y="3676293"/>
              <a:chExt cx="161700" cy="641982"/>
            </a:xfrm>
          </p:grpSpPr>
          <p:sp>
            <p:nvSpPr>
              <p:cNvPr id="1351" name="Google Shape;1351;p5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5" name="Google Shape;1355;p58"/>
            <p:cNvGrpSpPr/>
            <p:nvPr/>
          </p:nvGrpSpPr>
          <p:grpSpPr>
            <a:xfrm>
              <a:off x="8158195" y="4317301"/>
              <a:ext cx="545147" cy="506901"/>
              <a:chOff x="4818730" y="3307263"/>
              <a:chExt cx="1827512" cy="1699300"/>
            </a:xfrm>
          </p:grpSpPr>
          <p:sp>
            <p:nvSpPr>
              <p:cNvPr id="1356" name="Google Shape;1356;p5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81" name="Google Shape;1381;p58"/>
          <p:cNvSpPr txBox="1"/>
          <p:nvPr>
            <p:ph idx="1" type="subTitle"/>
          </p:nvPr>
        </p:nvSpPr>
        <p:spPr>
          <a:xfrm>
            <a:off x="806575" y="1096750"/>
            <a:ext cx="7112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behaviours involve concepts like utility-optimisation or Goal-</a:t>
            </a:r>
            <a:r>
              <a:rPr lang="en"/>
              <a:t>Oriented</a:t>
            </a:r>
            <a:r>
              <a:rPr lang="en"/>
              <a:t> Planning. Most game approaches fall into 1 of 2 categories</a:t>
            </a:r>
            <a:endParaRPr/>
          </a:p>
        </p:txBody>
      </p:sp>
      <p:pic>
        <p:nvPicPr>
          <p:cNvPr id="1382" name="Google Shape;1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650" y="2633697"/>
            <a:ext cx="3114601" cy="1842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00" y="2573875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9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Enemies</a:t>
            </a:r>
            <a:r>
              <a:rPr lang="en" sz="3100">
                <a:solidFill>
                  <a:schemeClr val="accent4"/>
                </a:solidFill>
              </a:rPr>
              <a:t> (3)</a:t>
            </a:r>
            <a:endParaRPr sz="3100"/>
          </a:p>
        </p:txBody>
      </p:sp>
      <p:sp>
        <p:nvSpPr>
          <p:cNvPr id="1389" name="Google Shape;1389;p59"/>
          <p:cNvSpPr txBox="1"/>
          <p:nvPr>
            <p:ph idx="4294967295" type="subTitle"/>
          </p:nvPr>
        </p:nvSpPr>
        <p:spPr>
          <a:xfrm>
            <a:off x="589675" y="1536750"/>
            <a:ext cx="39414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lang="en" sz="1200">
                <a:solidFill>
                  <a:schemeClr val="accent4"/>
                </a:solidFill>
              </a:rPr>
              <a:t>Behavioural Tree</a:t>
            </a:r>
            <a:r>
              <a:rPr lang="en" sz="1200"/>
              <a:t> is a </a:t>
            </a:r>
            <a:r>
              <a:rPr lang="en" sz="1200"/>
              <a:t>hierarchical structure that is traversed top-down in order to pick the best current action.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Trees are designed to be expandable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There are different nodes which control the flow of the tree.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Root Node</a:t>
            </a:r>
            <a:r>
              <a:rPr lang="en" sz="1200">
                <a:solidFill>
                  <a:schemeClr val="accent4"/>
                </a:solidFill>
              </a:rPr>
              <a:t>:</a:t>
            </a:r>
            <a:r>
              <a:rPr lang="en" sz="1200"/>
              <a:t> starting Point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Composite Node</a:t>
            </a:r>
            <a:r>
              <a:rPr lang="en" sz="1200">
                <a:solidFill>
                  <a:schemeClr val="accent4"/>
                </a:solidFill>
              </a:rPr>
              <a:t>:</a:t>
            </a:r>
            <a:r>
              <a:rPr lang="en" sz="1200"/>
              <a:t> controls flow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Sequence, Selector, Parallel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Decorator</a:t>
            </a:r>
            <a:r>
              <a:rPr lang="en" sz="1200">
                <a:solidFill>
                  <a:schemeClr val="accent4"/>
                </a:solidFill>
              </a:rPr>
              <a:t>:</a:t>
            </a:r>
            <a:r>
              <a:rPr lang="en" sz="1200"/>
              <a:t> Modifies the child nodes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Inverter, Failure, Repeater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Leaf Node</a:t>
            </a:r>
            <a:r>
              <a:rPr lang="en" sz="1200">
                <a:solidFill>
                  <a:schemeClr val="accent4"/>
                </a:solidFill>
              </a:rPr>
              <a:t>:</a:t>
            </a:r>
            <a:r>
              <a:rPr lang="en" sz="1200"/>
              <a:t> perform behaviours or actions</a:t>
            </a:r>
            <a:endParaRPr sz="1200"/>
          </a:p>
        </p:txBody>
      </p:sp>
      <p:pic>
        <p:nvPicPr>
          <p:cNvPr id="1390" name="Google Shape;1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225" y="1811625"/>
            <a:ext cx="4426074" cy="26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60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Enemies (4)</a:t>
            </a:r>
            <a:endParaRPr sz="3100"/>
          </a:p>
        </p:txBody>
      </p:sp>
      <p:sp>
        <p:nvSpPr>
          <p:cNvPr id="1396" name="Google Shape;1396;p60"/>
          <p:cNvSpPr txBox="1"/>
          <p:nvPr>
            <p:ph idx="4294967295" type="subTitle"/>
          </p:nvPr>
        </p:nvSpPr>
        <p:spPr>
          <a:xfrm>
            <a:off x="589675" y="1536750"/>
            <a:ext cx="3941400" cy="3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</a:t>
            </a:r>
            <a:r>
              <a:rPr b="1" lang="en" sz="1200">
                <a:solidFill>
                  <a:schemeClr val="accent4"/>
                </a:solidFill>
              </a:rPr>
              <a:t>Finite-State Machine </a:t>
            </a:r>
            <a:r>
              <a:rPr lang="en" sz="1200"/>
              <a:t>(FSM) is a way to abstract behaviours into different ‘states’</a:t>
            </a:r>
            <a:r>
              <a:rPr lang="en" sz="1200"/>
              <a:t>. While they are much simpler and therefore predictable, they are harder to expand.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States</a:t>
            </a:r>
            <a:r>
              <a:rPr lang="en" sz="1200"/>
              <a:t>: define a specific behaviour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accent4"/>
                </a:solidFill>
              </a:rPr>
              <a:t>Transitions</a:t>
            </a:r>
            <a:r>
              <a:rPr b="1" lang="en" sz="1200"/>
              <a:t>:</a:t>
            </a:r>
            <a:r>
              <a:rPr lang="en" sz="1200"/>
              <a:t> links the stages to one another.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Define what state can transition to another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Define a ‘rule’ that allows for the state change to occur.</a:t>
            </a:r>
            <a:endParaRPr sz="1200"/>
          </a:p>
        </p:txBody>
      </p:sp>
      <p:pic>
        <p:nvPicPr>
          <p:cNvPr id="1397" name="Google Shape;139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125" y="1590675"/>
            <a:ext cx="2843775" cy="23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1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3" name="Google Shape;1403;p61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Navmesh</a:t>
            </a:r>
            <a:endParaRPr/>
          </a:p>
        </p:txBody>
      </p:sp>
      <p:sp>
        <p:nvSpPr>
          <p:cNvPr id="1404" name="Google Shape;1404;p61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1405" name="Google Shape;1405;p61"/>
          <p:cNvGrpSpPr/>
          <p:nvPr/>
        </p:nvGrpSpPr>
        <p:grpSpPr>
          <a:xfrm>
            <a:off x="481106" y="704566"/>
            <a:ext cx="2628806" cy="2171047"/>
            <a:chOff x="490650" y="876049"/>
            <a:chExt cx="2400078" cy="1982149"/>
          </a:xfrm>
        </p:grpSpPr>
        <p:sp>
          <p:nvSpPr>
            <p:cNvPr id="1406" name="Google Shape;1406;p61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61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61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61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61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61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2" name="Google Shape;1412;p61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413" name="Google Shape;1413;p61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61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61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61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61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61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9" name="Google Shape;1419;p61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0" name="Google Shape;1420;p61"/>
          <p:cNvCxnSpPr/>
          <p:nvPr/>
        </p:nvCxnSpPr>
        <p:spPr>
          <a:xfrm rot="10800000">
            <a:off x="2631538" y="3334100"/>
            <a:ext cx="3847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61"/>
          <p:cNvSpPr/>
          <p:nvPr/>
        </p:nvSpPr>
        <p:spPr>
          <a:xfrm flipH="1" rot="10800000">
            <a:off x="24902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1"/>
          <p:cNvSpPr/>
          <p:nvPr/>
        </p:nvSpPr>
        <p:spPr>
          <a:xfrm flipH="1" rot="10800000">
            <a:off x="6478750" y="32600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3" name="Google Shape;1423;p61"/>
          <p:cNvGrpSpPr/>
          <p:nvPr/>
        </p:nvGrpSpPr>
        <p:grpSpPr>
          <a:xfrm>
            <a:off x="481101" y="1066525"/>
            <a:ext cx="8090962" cy="3632275"/>
            <a:chOff x="481101" y="1066525"/>
            <a:chExt cx="8090962" cy="3632275"/>
          </a:xfrm>
        </p:grpSpPr>
        <p:sp>
          <p:nvSpPr>
            <p:cNvPr id="1424" name="Google Shape;1424;p61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61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1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1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1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9" name="Google Shape;1429;p61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430" name="Google Shape;1430;p6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6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6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6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4" name="Google Shape;1434;p61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435" name="Google Shape;1435;p6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6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6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6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6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6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6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6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6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6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6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6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6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6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6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6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6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6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6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6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6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6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6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6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6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0" name="Google Shape;1460;p61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62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Navmesh (1)</a:t>
            </a:r>
            <a:endParaRPr sz="3100"/>
          </a:p>
        </p:txBody>
      </p:sp>
      <p:sp>
        <p:nvSpPr>
          <p:cNvPr id="1466" name="Google Shape;1466;p62"/>
          <p:cNvSpPr txBox="1"/>
          <p:nvPr>
            <p:ph idx="4294967295" type="subTitle"/>
          </p:nvPr>
        </p:nvSpPr>
        <p:spPr>
          <a:xfrm>
            <a:off x="589675" y="1842325"/>
            <a:ext cx="39414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our simple FSM </a:t>
            </a:r>
            <a:r>
              <a:rPr lang="en" sz="1200"/>
              <a:t>example, we have two states that require the player to move. 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Navmesh is a built-in tool that allows us to define ‘Walkable’ surfaces.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Agents</a:t>
            </a:r>
            <a:r>
              <a:rPr lang="en" sz="1200"/>
              <a:t> can then be defined that will be able to traverse this surfaces.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Consider your own player characters movement, if he is not on the NavMesh the agents will not be able to reach him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67" name="Google Shape;1467;p62"/>
          <p:cNvPicPr preferRelativeResize="0"/>
          <p:nvPr/>
        </p:nvPicPr>
        <p:blipFill rotWithShape="1">
          <a:blip r:embed="rId3">
            <a:alphaModFix/>
          </a:blip>
          <a:srcRect b="0" l="17903" r="28540" t="15139"/>
          <a:stretch/>
        </p:blipFill>
        <p:spPr>
          <a:xfrm>
            <a:off x="5124125" y="1536750"/>
            <a:ext cx="3145399" cy="2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63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Navmesh (2)</a:t>
            </a:r>
            <a:endParaRPr sz="3100"/>
          </a:p>
        </p:txBody>
      </p:sp>
      <p:sp>
        <p:nvSpPr>
          <p:cNvPr id="1473" name="Google Shape;1473;p63"/>
          <p:cNvSpPr txBox="1"/>
          <p:nvPr>
            <p:ph idx="4294967295" type="subTitle"/>
          </p:nvPr>
        </p:nvSpPr>
        <p:spPr>
          <a:xfrm>
            <a:off x="581975" y="1619300"/>
            <a:ext cx="39414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navigation window allows us to define limits for the NPCs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then ‘bake’ the navmesh into our level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74" name="Google Shape;147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400" y="1619300"/>
            <a:ext cx="3193825" cy="31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763" y="2755075"/>
            <a:ext cx="2555825" cy="17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7" name="Google Shape;687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Advanced UI &amp; UX</a:t>
            </a:r>
            <a:endParaRPr/>
          </a:p>
        </p:txBody>
      </p:sp>
      <p:grpSp>
        <p:nvGrpSpPr>
          <p:cNvPr id="688" name="Google Shape;688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9" name="Google Shape;689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3" name="Google Shape;693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700" name="Google Shape;700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4" name="Google Shape;704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5" name="Google Shape;705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4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Navmesh (3)</a:t>
            </a:r>
            <a:endParaRPr sz="3100"/>
          </a:p>
        </p:txBody>
      </p:sp>
      <p:sp>
        <p:nvSpPr>
          <p:cNvPr id="1481" name="Google Shape;1481;p64"/>
          <p:cNvSpPr txBox="1"/>
          <p:nvPr>
            <p:ph idx="4294967295" type="subTitle"/>
          </p:nvPr>
        </p:nvSpPr>
        <p:spPr>
          <a:xfrm>
            <a:off x="581975" y="1619300"/>
            <a:ext cx="35451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 our NavMeshAgent component we can now set destinations for our NPC in a custom script.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Once a destination is set the agent will move to the position on the NavMesh that is closest to the target position.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82" name="Google Shape;148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875" y="1842500"/>
            <a:ext cx="4316050" cy="2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5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Navmesh (4)</a:t>
            </a:r>
            <a:endParaRPr sz="3100"/>
          </a:p>
        </p:txBody>
      </p:sp>
      <p:sp>
        <p:nvSpPr>
          <p:cNvPr id="1488" name="Google Shape;1488;p65"/>
          <p:cNvSpPr txBox="1"/>
          <p:nvPr>
            <p:ph idx="4294967295" type="subTitle"/>
          </p:nvPr>
        </p:nvSpPr>
        <p:spPr>
          <a:xfrm>
            <a:off x="581975" y="1619300"/>
            <a:ext cx="39414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define a ‘patrol’ route with waypoints. (Empty GameObjects)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can then check if the agent has reached the current target and switch to the next one.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may want to consider ‘waiting’ at each waypoint before continuing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489" name="Google Shape;14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375" y="1796825"/>
            <a:ext cx="4237500" cy="192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988" y="3344900"/>
            <a:ext cx="2957374" cy="17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6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496" name="Google Shape;1496;p66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497" name="Google Shape;1497;p66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498" name="Google Shape;1498;p66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66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66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66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66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66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66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66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66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66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66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66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66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66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66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66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66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66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66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66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66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66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66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66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66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66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66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66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66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66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8" name="Google Shape;1528;p66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529" name="Google Shape;1529;p66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0" name="Google Shape;1530;p66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1" name="Google Shape;1531;p66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66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33" name="Google Shape;1533;p66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534" name="Google Shape;1534;p66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5" name="Google Shape;1535;p66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6" name="Google Shape;1536;p66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537" name="Google Shape;1537;p66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66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539" name="Google Shape;1539;p66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66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66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66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66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4" name="Google Shape;1544;p66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545" name="Google Shape;1545;p66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66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66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8" name="Google Shape;1548;p66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8" name="Google Shape;738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9" name="Google Shape;739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0" name="Google Shape;740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741" name="Google Shape;741;p47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Challenges</a:t>
            </a:r>
            <a:endParaRPr/>
          </a:p>
        </p:txBody>
      </p:sp>
      <p:sp>
        <p:nvSpPr>
          <p:cNvPr id="742" name="Google Shape;742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Enemy AI</a:t>
            </a:r>
            <a:endParaRPr/>
          </a:p>
        </p:txBody>
      </p:sp>
      <p:sp>
        <p:nvSpPr>
          <p:cNvPr id="743" name="Google Shape;743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Navmesh</a:t>
            </a:r>
            <a:endParaRPr/>
          </a:p>
        </p:txBody>
      </p:sp>
      <p:grpSp>
        <p:nvGrpSpPr>
          <p:cNvPr id="744" name="Google Shape;744;p47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45" name="Google Shape;745;p47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46" name="Google Shape;746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47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4" name="Google Shape;774;p47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75" name="Google Shape;775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Creating Challenges</a:t>
            </a:r>
            <a:endParaRPr/>
          </a:p>
        </p:txBody>
      </p:sp>
      <p:sp>
        <p:nvSpPr>
          <p:cNvPr id="784" name="Google Shape;784;p48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5" name="Google Shape;785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6" name="Google Shape;786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87" name="Google Shape;787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8" name="Google Shape;788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89" name="Google Shape;789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81" name="Google Shape;1081;p48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2" name="Google Shape;1082;p48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84" name="Google Shape;1084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85" name="Google Shape;1085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0" name="Google Shape;1110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114" name="Google Shape;1114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8" name="Google Shape;1118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Challenge</a:t>
            </a:r>
            <a:endParaRPr/>
          </a:p>
        </p:txBody>
      </p:sp>
      <p:sp>
        <p:nvSpPr>
          <p:cNvPr id="1125" name="Google Shape;1125;p49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problem solving.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Puzzles, Riddles &amp; Time-Based challenges</a:t>
            </a:r>
            <a:endParaRPr/>
          </a:p>
        </p:txBody>
      </p:sp>
      <p:sp>
        <p:nvSpPr>
          <p:cNvPr id="1126" name="Google Shape;1126;p49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</a:t>
            </a:r>
            <a:endParaRPr/>
          </a:p>
        </p:txBody>
      </p:sp>
      <p:sp>
        <p:nvSpPr>
          <p:cNvPr id="1127" name="Google Shape;1127;p49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Coordination</a:t>
            </a:r>
            <a:endParaRPr/>
          </a:p>
        </p:txBody>
      </p:sp>
      <p:sp>
        <p:nvSpPr>
          <p:cNvPr id="1128" name="Google Shape;1128;p49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reflexes &amp; timing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Combat, platforming, QTE</a:t>
            </a:r>
            <a:endParaRPr/>
          </a:p>
        </p:txBody>
      </p:sp>
      <p:sp>
        <p:nvSpPr>
          <p:cNvPr id="1129" name="Google Shape;1129;p49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</a:t>
            </a:r>
            <a:endParaRPr/>
          </a:p>
        </p:txBody>
      </p:sp>
      <p:sp>
        <p:nvSpPr>
          <p:cNvPr id="1130" name="Google Shape;1130;p49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 term planning.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Economy, skill points and enemy levels.</a:t>
            </a:r>
            <a:endParaRPr/>
          </a:p>
        </p:txBody>
      </p:sp>
      <p:grpSp>
        <p:nvGrpSpPr>
          <p:cNvPr id="1131" name="Google Shape;1131;p49"/>
          <p:cNvGrpSpPr/>
          <p:nvPr/>
        </p:nvGrpSpPr>
        <p:grpSpPr>
          <a:xfrm>
            <a:off x="3476319" y="1861423"/>
            <a:ext cx="523881" cy="523881"/>
            <a:chOff x="1190625" y="238125"/>
            <a:chExt cx="5228350" cy="5228350"/>
          </a:xfrm>
        </p:grpSpPr>
        <p:sp>
          <p:nvSpPr>
            <p:cNvPr id="1132" name="Google Shape;1132;p49"/>
            <p:cNvSpPr/>
            <p:nvPr/>
          </p:nvSpPr>
          <p:spPr>
            <a:xfrm>
              <a:off x="1853575" y="901075"/>
              <a:ext cx="3902425" cy="3902425"/>
            </a:xfrm>
            <a:custGeom>
              <a:rect b="b" l="l" r="r" t="t"/>
              <a:pathLst>
                <a:path extrusionOk="0" h="156097" w="156097">
                  <a:moveTo>
                    <a:pt x="78061" y="71934"/>
                  </a:moveTo>
                  <a:cubicBezTo>
                    <a:pt x="81419" y="71934"/>
                    <a:pt x="84188" y="74679"/>
                    <a:pt x="84188" y="78061"/>
                  </a:cubicBezTo>
                  <a:cubicBezTo>
                    <a:pt x="84188" y="81443"/>
                    <a:pt x="81419" y="84188"/>
                    <a:pt x="78061" y="84188"/>
                  </a:cubicBezTo>
                  <a:cubicBezTo>
                    <a:pt x="74679" y="84188"/>
                    <a:pt x="71934" y="81443"/>
                    <a:pt x="71934" y="78061"/>
                  </a:cubicBezTo>
                  <a:cubicBezTo>
                    <a:pt x="71934" y="74679"/>
                    <a:pt x="74679" y="71934"/>
                    <a:pt x="78061" y="71934"/>
                  </a:cubicBezTo>
                  <a:close/>
                  <a:moveTo>
                    <a:pt x="71934" y="0"/>
                  </a:moveTo>
                  <a:cubicBezTo>
                    <a:pt x="33578" y="2991"/>
                    <a:pt x="2991" y="33578"/>
                    <a:pt x="0" y="71934"/>
                  </a:cubicBezTo>
                  <a:lnTo>
                    <a:pt x="45244" y="71934"/>
                  </a:lnTo>
                  <a:cubicBezTo>
                    <a:pt x="48626" y="71934"/>
                    <a:pt x="51371" y="74679"/>
                    <a:pt x="51371" y="78061"/>
                  </a:cubicBezTo>
                  <a:cubicBezTo>
                    <a:pt x="51371" y="81443"/>
                    <a:pt x="48626" y="84188"/>
                    <a:pt x="45244" y="84188"/>
                  </a:cubicBezTo>
                  <a:lnTo>
                    <a:pt x="0" y="84188"/>
                  </a:lnTo>
                  <a:cubicBezTo>
                    <a:pt x="2991" y="122520"/>
                    <a:pt x="33578" y="153131"/>
                    <a:pt x="71934" y="156097"/>
                  </a:cubicBezTo>
                  <a:lnTo>
                    <a:pt x="71934" y="110878"/>
                  </a:lnTo>
                  <a:cubicBezTo>
                    <a:pt x="71934" y="107496"/>
                    <a:pt x="74679" y="104751"/>
                    <a:pt x="78061" y="104751"/>
                  </a:cubicBezTo>
                  <a:cubicBezTo>
                    <a:pt x="81443" y="104751"/>
                    <a:pt x="84188" y="107496"/>
                    <a:pt x="84188" y="110878"/>
                  </a:cubicBezTo>
                  <a:lnTo>
                    <a:pt x="84188" y="156097"/>
                  </a:lnTo>
                  <a:cubicBezTo>
                    <a:pt x="122520" y="153131"/>
                    <a:pt x="153131" y="122520"/>
                    <a:pt x="156097" y="84188"/>
                  </a:cubicBezTo>
                  <a:lnTo>
                    <a:pt x="110878" y="84188"/>
                  </a:lnTo>
                  <a:cubicBezTo>
                    <a:pt x="107496" y="84188"/>
                    <a:pt x="104751" y="81443"/>
                    <a:pt x="104751" y="78061"/>
                  </a:cubicBezTo>
                  <a:cubicBezTo>
                    <a:pt x="104751" y="74679"/>
                    <a:pt x="107496" y="71934"/>
                    <a:pt x="110878" y="71934"/>
                  </a:cubicBezTo>
                  <a:lnTo>
                    <a:pt x="156097" y="71934"/>
                  </a:lnTo>
                  <a:cubicBezTo>
                    <a:pt x="153131" y="33578"/>
                    <a:pt x="122520" y="2991"/>
                    <a:pt x="84188" y="0"/>
                  </a:cubicBezTo>
                  <a:lnTo>
                    <a:pt x="84188" y="45244"/>
                  </a:lnTo>
                  <a:cubicBezTo>
                    <a:pt x="84188" y="48626"/>
                    <a:pt x="81443" y="51371"/>
                    <a:pt x="78061" y="51371"/>
                  </a:cubicBezTo>
                  <a:cubicBezTo>
                    <a:pt x="74679" y="51371"/>
                    <a:pt x="71934" y="48626"/>
                    <a:pt x="71934" y="45244"/>
                  </a:cubicBezTo>
                  <a:lnTo>
                    <a:pt x="719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651900" y="238125"/>
              <a:ext cx="306400" cy="662975"/>
            </a:xfrm>
            <a:custGeom>
              <a:rect b="b" l="l" r="r" t="t"/>
              <a:pathLst>
                <a:path extrusionOk="0" h="26519" w="12256">
                  <a:moveTo>
                    <a:pt x="6128" y="0"/>
                  </a:moveTo>
                  <a:cubicBezTo>
                    <a:pt x="2746" y="0"/>
                    <a:pt x="1" y="2745"/>
                    <a:pt x="1" y="6127"/>
                  </a:cubicBezTo>
                  <a:lnTo>
                    <a:pt x="1" y="26518"/>
                  </a:lnTo>
                  <a:cubicBezTo>
                    <a:pt x="2010" y="26371"/>
                    <a:pt x="4069" y="26298"/>
                    <a:pt x="6128" y="26298"/>
                  </a:cubicBezTo>
                  <a:cubicBezTo>
                    <a:pt x="8187" y="26298"/>
                    <a:pt x="10221" y="26371"/>
                    <a:pt x="12255" y="26518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3651900" y="4803475"/>
              <a:ext cx="306400" cy="663000"/>
            </a:xfrm>
            <a:custGeom>
              <a:rect b="b" l="l" r="r" t="t"/>
              <a:pathLst>
                <a:path extrusionOk="0" h="26520" w="12256">
                  <a:moveTo>
                    <a:pt x="1" y="1"/>
                  </a:moveTo>
                  <a:lnTo>
                    <a:pt x="1" y="20392"/>
                  </a:lnTo>
                  <a:cubicBezTo>
                    <a:pt x="1" y="23774"/>
                    <a:pt x="2746" y="26519"/>
                    <a:pt x="6128" y="26519"/>
                  </a:cubicBezTo>
                  <a:cubicBezTo>
                    <a:pt x="9510" y="26519"/>
                    <a:pt x="12255" y="23774"/>
                    <a:pt x="12255" y="20392"/>
                  </a:cubicBezTo>
                  <a:lnTo>
                    <a:pt x="12255" y="1"/>
                  </a:lnTo>
                  <a:cubicBezTo>
                    <a:pt x="10221" y="148"/>
                    <a:pt x="8187" y="246"/>
                    <a:pt x="6128" y="246"/>
                  </a:cubicBezTo>
                  <a:cubicBezTo>
                    <a:pt x="4069" y="246"/>
                    <a:pt x="2010" y="14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5755975" y="2699400"/>
              <a:ext cx="663000" cy="306400"/>
            </a:xfrm>
            <a:custGeom>
              <a:rect b="b" l="l" r="r" t="t"/>
              <a:pathLst>
                <a:path extrusionOk="0" h="12256" w="26520">
                  <a:moveTo>
                    <a:pt x="1" y="1"/>
                  </a:moveTo>
                  <a:cubicBezTo>
                    <a:pt x="148" y="2010"/>
                    <a:pt x="246" y="4069"/>
                    <a:pt x="246" y="6128"/>
                  </a:cubicBezTo>
                  <a:cubicBezTo>
                    <a:pt x="246" y="8187"/>
                    <a:pt x="148" y="10221"/>
                    <a:pt x="1" y="12255"/>
                  </a:cubicBezTo>
                  <a:lnTo>
                    <a:pt x="20392" y="12255"/>
                  </a:lnTo>
                  <a:cubicBezTo>
                    <a:pt x="23774" y="12255"/>
                    <a:pt x="26519" y="9510"/>
                    <a:pt x="26519" y="6128"/>
                  </a:cubicBezTo>
                  <a:cubicBezTo>
                    <a:pt x="26519" y="2746"/>
                    <a:pt x="23774" y="1"/>
                    <a:pt x="203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1190625" y="2699400"/>
              <a:ext cx="662975" cy="306400"/>
            </a:xfrm>
            <a:custGeom>
              <a:rect b="b" l="l" r="r" t="t"/>
              <a:pathLst>
                <a:path extrusionOk="0" h="12256" w="26519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26518" y="12255"/>
                  </a:lnTo>
                  <a:cubicBezTo>
                    <a:pt x="26371" y="10221"/>
                    <a:pt x="26298" y="8187"/>
                    <a:pt x="26298" y="6128"/>
                  </a:cubicBezTo>
                  <a:cubicBezTo>
                    <a:pt x="26298" y="4069"/>
                    <a:pt x="26371" y="2010"/>
                    <a:pt x="265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49"/>
          <p:cNvGrpSpPr/>
          <p:nvPr/>
        </p:nvGrpSpPr>
        <p:grpSpPr>
          <a:xfrm>
            <a:off x="434875" y="1159275"/>
            <a:ext cx="8129193" cy="3535207"/>
            <a:chOff x="434875" y="1159275"/>
            <a:chExt cx="8129193" cy="3535207"/>
          </a:xfrm>
        </p:grpSpPr>
        <p:grpSp>
          <p:nvGrpSpPr>
            <p:cNvPr id="1138" name="Google Shape;1138;p49"/>
            <p:cNvGrpSpPr/>
            <p:nvPr/>
          </p:nvGrpSpPr>
          <p:grpSpPr>
            <a:xfrm rot="-7546048">
              <a:off x="8175509" y="4120268"/>
              <a:ext cx="161701" cy="641985"/>
              <a:chOff x="7004550" y="3676293"/>
              <a:chExt cx="161700" cy="641982"/>
            </a:xfrm>
          </p:grpSpPr>
          <p:sp>
            <p:nvSpPr>
              <p:cNvPr id="1139" name="Google Shape;1139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3" name="Google Shape;1143;p49"/>
            <p:cNvSpPr/>
            <p:nvPr/>
          </p:nvSpPr>
          <p:spPr>
            <a:xfrm>
              <a:off x="2523350" y="41880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8188900" y="2118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434875" y="2353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5545650" y="418803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6533813" y="11592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8" name="Google Shape;1148;p49"/>
            <p:cNvGrpSpPr/>
            <p:nvPr/>
          </p:nvGrpSpPr>
          <p:grpSpPr>
            <a:xfrm>
              <a:off x="4299420" y="4063851"/>
              <a:ext cx="545147" cy="506901"/>
              <a:chOff x="4818730" y="3307263"/>
              <a:chExt cx="1827512" cy="1699300"/>
            </a:xfrm>
          </p:grpSpPr>
          <p:sp>
            <p:nvSpPr>
              <p:cNvPr id="1149" name="Google Shape;1149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74" name="Google Shape;1174;p49"/>
          <p:cNvGrpSpPr/>
          <p:nvPr/>
        </p:nvGrpSpPr>
        <p:grpSpPr>
          <a:xfrm>
            <a:off x="6031451" y="1883384"/>
            <a:ext cx="389629" cy="479963"/>
            <a:chOff x="1680800" y="238125"/>
            <a:chExt cx="4244325" cy="5228350"/>
          </a:xfrm>
        </p:grpSpPr>
        <p:sp>
          <p:nvSpPr>
            <p:cNvPr id="1175" name="Google Shape;1175;p49"/>
            <p:cNvSpPr/>
            <p:nvPr/>
          </p:nvSpPr>
          <p:spPr>
            <a:xfrm>
              <a:off x="2993225" y="238125"/>
              <a:ext cx="1618825" cy="1618825"/>
            </a:xfrm>
            <a:custGeom>
              <a:rect b="b" l="l" r="r" t="t"/>
              <a:pathLst>
                <a:path extrusionOk="0" h="64753" w="64753">
                  <a:moveTo>
                    <a:pt x="32377" y="0"/>
                  </a:moveTo>
                  <a:cubicBezTo>
                    <a:pt x="14535" y="0"/>
                    <a:pt x="1" y="14534"/>
                    <a:pt x="1" y="32376"/>
                  </a:cubicBezTo>
                  <a:cubicBezTo>
                    <a:pt x="1" y="50243"/>
                    <a:pt x="14535" y="64752"/>
                    <a:pt x="32377" y="64752"/>
                  </a:cubicBezTo>
                  <a:cubicBezTo>
                    <a:pt x="50244" y="64752"/>
                    <a:pt x="64753" y="50243"/>
                    <a:pt x="64753" y="32376"/>
                  </a:cubicBezTo>
                  <a:cubicBezTo>
                    <a:pt x="64753" y="14534"/>
                    <a:pt x="50244" y="0"/>
                    <a:pt x="323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321650" y="2054225"/>
              <a:ext cx="962600" cy="995075"/>
            </a:xfrm>
            <a:custGeom>
              <a:rect b="b" l="l" r="r" t="t"/>
              <a:pathLst>
                <a:path extrusionOk="0" h="39803" w="38504">
                  <a:moveTo>
                    <a:pt x="1" y="0"/>
                  </a:moveTo>
                  <a:lnTo>
                    <a:pt x="1" y="39802"/>
                  </a:lnTo>
                  <a:lnTo>
                    <a:pt x="38504" y="39802"/>
                  </a:lnTo>
                  <a:lnTo>
                    <a:pt x="38504" y="0"/>
                  </a:lnTo>
                  <a:cubicBezTo>
                    <a:pt x="32671" y="2794"/>
                    <a:pt x="26127" y="4363"/>
                    <a:pt x="19240" y="4363"/>
                  </a:cubicBezTo>
                  <a:cubicBezTo>
                    <a:pt x="12353" y="4363"/>
                    <a:pt x="5834" y="2794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846175" y="3355625"/>
              <a:ext cx="1913550" cy="355400"/>
            </a:xfrm>
            <a:custGeom>
              <a:rect b="b" l="l" r="r" t="t"/>
              <a:pathLst>
                <a:path extrusionOk="0" h="14216" w="76542">
                  <a:moveTo>
                    <a:pt x="18578" y="1"/>
                  </a:moveTo>
                  <a:cubicBezTo>
                    <a:pt x="9682" y="1"/>
                    <a:pt x="2206" y="6030"/>
                    <a:pt x="1" y="14216"/>
                  </a:cubicBezTo>
                  <a:cubicBezTo>
                    <a:pt x="1790" y="14069"/>
                    <a:pt x="3603" y="13995"/>
                    <a:pt x="5442" y="13995"/>
                  </a:cubicBezTo>
                  <a:lnTo>
                    <a:pt x="71076" y="13995"/>
                  </a:lnTo>
                  <a:cubicBezTo>
                    <a:pt x="72914" y="13995"/>
                    <a:pt x="74752" y="14069"/>
                    <a:pt x="76542" y="14216"/>
                  </a:cubicBezTo>
                  <a:cubicBezTo>
                    <a:pt x="74336" y="6030"/>
                    <a:pt x="66861" y="1"/>
                    <a:pt x="579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680800" y="4011850"/>
              <a:ext cx="4244325" cy="1454625"/>
            </a:xfrm>
            <a:custGeom>
              <a:rect b="b" l="l" r="r" t="t"/>
              <a:pathLst>
                <a:path extrusionOk="0" h="58185" w="169773">
                  <a:moveTo>
                    <a:pt x="52057" y="1"/>
                  </a:moveTo>
                  <a:cubicBezTo>
                    <a:pt x="23357" y="1"/>
                    <a:pt x="0" y="23357"/>
                    <a:pt x="0" y="52057"/>
                  </a:cubicBezTo>
                  <a:cubicBezTo>
                    <a:pt x="0" y="55439"/>
                    <a:pt x="2745" y="58184"/>
                    <a:pt x="6127" y="58184"/>
                  </a:cubicBezTo>
                  <a:lnTo>
                    <a:pt x="163645" y="58184"/>
                  </a:lnTo>
                  <a:cubicBezTo>
                    <a:pt x="167027" y="58184"/>
                    <a:pt x="169772" y="55439"/>
                    <a:pt x="169772" y="52057"/>
                  </a:cubicBezTo>
                  <a:cubicBezTo>
                    <a:pt x="169772" y="23357"/>
                    <a:pt x="146415" y="1"/>
                    <a:pt x="117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49"/>
          <p:cNvGrpSpPr/>
          <p:nvPr/>
        </p:nvGrpSpPr>
        <p:grpSpPr>
          <a:xfrm>
            <a:off x="921200" y="1872707"/>
            <a:ext cx="523879" cy="501306"/>
            <a:chOff x="-22845575" y="3504075"/>
            <a:chExt cx="296950" cy="295025"/>
          </a:xfrm>
        </p:grpSpPr>
        <p:sp>
          <p:nvSpPr>
            <p:cNvPr id="1180" name="Google Shape;1180;p49"/>
            <p:cNvSpPr/>
            <p:nvPr/>
          </p:nvSpPr>
          <p:spPr>
            <a:xfrm>
              <a:off x="-22688825" y="3504100"/>
              <a:ext cx="140200" cy="295000"/>
            </a:xfrm>
            <a:custGeom>
              <a:rect b="b" l="l" r="r" t="t"/>
              <a:pathLst>
                <a:path extrusionOk="0" h="11800" w="5608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-22845575" y="3504075"/>
              <a:ext cx="139425" cy="294250"/>
            </a:xfrm>
            <a:custGeom>
              <a:rect b="b" l="l" r="r" t="t"/>
              <a:pathLst>
                <a:path extrusionOk="0" h="11770" w="5577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0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Balance</a:t>
            </a:r>
            <a:endParaRPr sz="3100"/>
          </a:p>
        </p:txBody>
      </p:sp>
      <p:sp>
        <p:nvSpPr>
          <p:cNvPr id="1187" name="Google Shape;1187;p50"/>
          <p:cNvSpPr txBox="1"/>
          <p:nvPr>
            <p:ph idx="4294967295" type="subTitle"/>
          </p:nvPr>
        </p:nvSpPr>
        <p:spPr>
          <a:xfrm>
            <a:off x="728100" y="1498300"/>
            <a:ext cx="4476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challenges should not bore the player because they're too easy, nor frustrate them because they're unfairly hard.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Gradual Progression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Enemy &amp; Player Leveling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Pacing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Skill Mastery:</a:t>
            </a:r>
            <a:r>
              <a:rPr lang="en" sz="1200">
                <a:solidFill>
                  <a:schemeClr val="accent4"/>
                </a:solidFill>
              </a:rPr>
              <a:t>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Skill trees and corresponding challenges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Advanced mechanics/moves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Feedback Mechanisms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Rewards / unique animations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Hints through dialogue or level design</a:t>
            </a:r>
            <a:endParaRPr sz="1200"/>
          </a:p>
        </p:txBody>
      </p:sp>
      <p:pic>
        <p:nvPicPr>
          <p:cNvPr id="1188" name="Google Shape;11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150" y="1536700"/>
            <a:ext cx="3577693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1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Variety</a:t>
            </a:r>
            <a:endParaRPr sz="3100"/>
          </a:p>
        </p:txBody>
      </p:sp>
      <p:sp>
        <p:nvSpPr>
          <p:cNvPr id="1194" name="Google Shape;1194;p51"/>
          <p:cNvSpPr txBox="1"/>
          <p:nvPr>
            <p:ph idx="4294967295" type="subTitle"/>
          </p:nvPr>
        </p:nvSpPr>
        <p:spPr>
          <a:xfrm>
            <a:off x="728100" y="1498300"/>
            <a:ext cx="41808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introduce new scenarios, mechanics, and challenges to ensure the gameplay remains fresh and engaging.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Alternating Challenge Types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Break combat sequences with puzzles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Environment Dynamics</a:t>
            </a:r>
            <a:r>
              <a:rPr lang="en" sz="1200">
                <a:solidFill>
                  <a:schemeClr val="accent4"/>
                </a:solidFill>
              </a:rPr>
              <a:t>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Environmental interactions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Traversal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New Tools and Skills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Introduce new gadgets or enemies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Encourages player to adjust play-style</a:t>
            </a:r>
            <a:endParaRPr sz="1200"/>
          </a:p>
        </p:txBody>
      </p:sp>
      <p:pic>
        <p:nvPicPr>
          <p:cNvPr id="1195" name="Google Shape;1195;p51"/>
          <p:cNvPicPr preferRelativeResize="0"/>
          <p:nvPr/>
        </p:nvPicPr>
        <p:blipFill rotWithShape="1">
          <a:blip r:embed="rId3">
            <a:alphaModFix/>
          </a:blip>
          <a:srcRect b="0" l="15366" r="25531" t="0"/>
          <a:stretch/>
        </p:blipFill>
        <p:spPr>
          <a:xfrm>
            <a:off x="4968025" y="1536700"/>
            <a:ext cx="3577693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2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Fairness</a:t>
            </a:r>
            <a:endParaRPr sz="3100"/>
          </a:p>
        </p:txBody>
      </p:sp>
      <p:sp>
        <p:nvSpPr>
          <p:cNvPr id="1201" name="Google Shape;1201;p52"/>
          <p:cNvSpPr txBox="1"/>
          <p:nvPr>
            <p:ph idx="4294967295" type="subTitle"/>
          </p:nvPr>
        </p:nvSpPr>
        <p:spPr>
          <a:xfrm>
            <a:off x="728100" y="1498300"/>
            <a:ext cx="41808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Players should always feel that failures are due to their mistakes and not because the game is unfair.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Clear signposting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Ensure players understand the objective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Introduce new enemies with a training scenario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Hint System</a:t>
            </a:r>
            <a:r>
              <a:rPr lang="en" sz="1200">
                <a:solidFill>
                  <a:schemeClr val="accent4"/>
                </a:solidFill>
              </a:rPr>
              <a:t>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Offer hints on difficult sections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Adaptive Difficulty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Quests recommended levels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Enemy scaling.</a:t>
            </a:r>
            <a:endParaRPr sz="1200"/>
          </a:p>
        </p:txBody>
      </p:sp>
      <p:pic>
        <p:nvPicPr>
          <p:cNvPr id="1202" name="Google Shape;1202;p52"/>
          <p:cNvPicPr preferRelativeResize="0"/>
          <p:nvPr/>
        </p:nvPicPr>
        <p:blipFill rotWithShape="1">
          <a:blip r:embed="rId3">
            <a:alphaModFix/>
          </a:blip>
          <a:srcRect b="0" l="16835" r="16829" t="0"/>
          <a:stretch/>
        </p:blipFill>
        <p:spPr>
          <a:xfrm>
            <a:off x="4968025" y="1536700"/>
            <a:ext cx="3577693" cy="30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7" name="Google Shape;1207;p53"/>
          <p:cNvPicPr preferRelativeResize="0"/>
          <p:nvPr/>
        </p:nvPicPr>
        <p:blipFill rotWithShape="1">
          <a:blip r:embed="rId3">
            <a:alphaModFix/>
          </a:blip>
          <a:srcRect b="22660" l="0" r="0" t="0"/>
          <a:stretch/>
        </p:blipFill>
        <p:spPr>
          <a:xfrm>
            <a:off x="4968025" y="1536700"/>
            <a:ext cx="3577701" cy="30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53"/>
          <p:cNvSpPr txBox="1"/>
          <p:nvPr>
            <p:ph type="title"/>
          </p:nvPr>
        </p:nvSpPr>
        <p:spPr>
          <a:xfrm>
            <a:off x="632000" y="8095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Challenge Through Game Elements</a:t>
            </a:r>
            <a:endParaRPr sz="3100"/>
          </a:p>
        </p:txBody>
      </p:sp>
      <p:sp>
        <p:nvSpPr>
          <p:cNvPr id="1209" name="Google Shape;1209;p53"/>
          <p:cNvSpPr txBox="1"/>
          <p:nvPr>
            <p:ph idx="4294967295" type="subTitle"/>
          </p:nvPr>
        </p:nvSpPr>
        <p:spPr>
          <a:xfrm>
            <a:off x="728100" y="1498300"/>
            <a:ext cx="41808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Game Economy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Serves as reward mechanism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Can be adjusted to tone of game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Boosts/Hints</a:t>
            </a:r>
            <a:r>
              <a:rPr b="1" lang="en" sz="1200">
                <a:solidFill>
                  <a:schemeClr val="accent4"/>
                </a:solidFill>
              </a:rPr>
              <a:t>:</a:t>
            </a:r>
            <a:r>
              <a:rPr lang="en" sz="1200">
                <a:solidFill>
                  <a:schemeClr val="accent4"/>
                </a:solidFill>
              </a:rPr>
              <a:t>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Frequency of health drops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Catch-Up mechanic in racing games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AI Behaviour</a:t>
            </a:r>
            <a:r>
              <a:rPr lang="en" sz="1200">
                <a:solidFill>
                  <a:schemeClr val="accent4"/>
                </a:solidFill>
              </a:rPr>
              <a:t>: </a:t>
            </a:r>
            <a:endParaRPr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Adjusting enemy vigilance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Morality and Decision Making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Making players face consequences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Moral decision making can be hard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