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8" r:id="rId4"/>
    <p:sldId id="313" r:id="rId5"/>
    <p:sldId id="314" r:id="rId6"/>
    <p:sldId id="315" r:id="rId7"/>
    <p:sldId id="316" r:id="rId8"/>
    <p:sldId id="317" r:id="rId9"/>
    <p:sldId id="257" r:id="rId1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B8"/>
    <a:srgbClr val="EDEEEF"/>
    <a:srgbClr val="00F9FB"/>
    <a:srgbClr val="00BAC1"/>
    <a:srgbClr val="000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692" y="420"/>
      </p:cViewPr>
      <p:guideLst>
        <p:guide orient="horz" pos="2238"/>
        <p:guide pos="290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158F6-F74B-4D46-AA42-4F86F55BF1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base"/>
            <a:fld id="{263DB197-84B0-484E-9C0F-88358ECCB797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base"/>
            <a:fld id="{E077DA78-E013-4A8C-AD75-63A150561B10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3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2" name="组合 1"/>
          <p:cNvGrpSpPr/>
          <p:nvPr/>
        </p:nvGrpSpPr>
        <p:grpSpPr>
          <a:xfrm>
            <a:off x="1367473" y="395923"/>
            <a:ext cx="7275512" cy="4888407"/>
            <a:chOff x="1461999" y="238479"/>
            <a:chExt cx="7273476" cy="4888939"/>
          </a:xfrm>
        </p:grpSpPr>
        <p:sp>
          <p:nvSpPr>
            <p:cNvPr id="5123" name="文本框 4"/>
            <p:cNvSpPr txBox="1"/>
            <p:nvPr/>
          </p:nvSpPr>
          <p:spPr>
            <a:xfrm>
              <a:off x="1461999" y="3628181"/>
              <a:ext cx="7273476" cy="922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endParaRPr lang="zh-CN" altLang="en-US" sz="54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5124" name="文本框 5"/>
            <p:cNvSpPr txBox="1"/>
            <p:nvPr/>
          </p:nvSpPr>
          <p:spPr>
            <a:xfrm>
              <a:off x="3023317" y="4420586"/>
              <a:ext cx="3559175" cy="7068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000" dirty="0">
                  <a:solidFill>
                    <a:schemeClr val="bg1"/>
                  </a:solidFill>
                  <a:ea typeface="Calibri" panose="020F0502020204030204" pitchFamily="34" charset="0"/>
                </a:rPr>
                <a:t>By Onerhime Moses</a:t>
              </a:r>
              <a:endParaRPr lang="en-US" altLang="zh-CN" sz="2000" dirty="0">
                <a:solidFill>
                  <a:schemeClr val="bg1"/>
                </a:solidFill>
                <a:ea typeface="Calibri" panose="020F0502020204030204" pitchFamily="34" charset="0"/>
              </a:endParaRPr>
            </a:p>
            <a:p>
              <a:r>
                <a:rPr lang="en-US" altLang="zh-CN" sz="2000" dirty="0">
                  <a:solidFill>
                    <a:schemeClr val="bg1"/>
                  </a:solidFill>
                  <a:ea typeface="Calibri" panose="020F0502020204030204" pitchFamily="34" charset="0"/>
                </a:rPr>
                <a:t>Stream 2</a:t>
              </a:r>
              <a:endParaRPr lang="en-US" altLang="zh-CN" sz="2000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5125" name="文本框 6"/>
            <p:cNvSpPr txBox="1"/>
            <p:nvPr/>
          </p:nvSpPr>
          <p:spPr>
            <a:xfrm>
              <a:off x="4219696" y="4662743"/>
              <a:ext cx="892175" cy="3682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endParaRPr lang="zh-CN" altLang="en-US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5126" name="文本框 7"/>
            <p:cNvSpPr txBox="1"/>
            <p:nvPr/>
          </p:nvSpPr>
          <p:spPr>
            <a:xfrm>
              <a:off x="2413598" y="238479"/>
              <a:ext cx="4778307" cy="30464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dist"/>
              <a:r>
                <a:rPr lang="en-US" altLang="zh-CN" sz="9600" b="1" dirty="0">
                  <a:solidFill>
                    <a:schemeClr val="bg1"/>
                  </a:solidFill>
                  <a:ea typeface="Calibri" panose="020F0502020204030204" pitchFamily="34" charset="0"/>
                </a:rPr>
                <a:t>PROJECT 1</a:t>
              </a:r>
              <a:endParaRPr lang="zh-CN" altLang="en-US" sz="96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8" name="图片 85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Flowchart: Alternate Process 3"/>
          <p:cNvSpPr/>
          <p:nvPr/>
        </p:nvSpPr>
        <p:spPr>
          <a:xfrm>
            <a:off x="138430" y="85090"/>
            <a:ext cx="1265555" cy="4660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73430" y="551180"/>
            <a:ext cx="5715" cy="31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0" y="865505"/>
            <a:ext cx="1948180" cy="723265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Alarm rings to go for shopping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871855" y="1588770"/>
            <a:ext cx="5715" cy="31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0" y="1903095"/>
            <a:ext cx="1750060" cy="112649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Is the store open?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31390" y="2463800"/>
            <a:ext cx="34798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750060" y="2282190"/>
            <a:ext cx="481330" cy="3683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/>
              <a:t>NO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21030" y="3063875"/>
            <a:ext cx="508000" cy="368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/>
              <a:t>YES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66140" y="3432810"/>
            <a:ext cx="5715" cy="31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2579370" y="2100580"/>
            <a:ext cx="1397635" cy="730885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Abort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78105" y="3747135"/>
            <a:ext cx="1993900" cy="53276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Walk into store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0425" y="4279900"/>
            <a:ext cx="5715" cy="31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78105" y="4594860"/>
            <a:ext cx="1993900" cy="53276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a basket or trolley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66140" y="5128260"/>
            <a:ext cx="5715" cy="31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54710" y="5975350"/>
            <a:ext cx="5715" cy="31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78105" y="5443220"/>
            <a:ext cx="1993900" cy="53276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list of things to buy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78105" y="6290310"/>
            <a:ext cx="1993900" cy="53276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Move around store and pick the items on the list</a:t>
            </a:r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72005" y="6554470"/>
            <a:ext cx="34798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2419985" y="6289675"/>
            <a:ext cx="1993900" cy="53276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 items in basket and cross check</a:t>
            </a:r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420110" y="6000750"/>
            <a:ext cx="635" cy="2889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Flowchart: Process 26"/>
          <p:cNvSpPr/>
          <p:nvPr/>
        </p:nvSpPr>
        <p:spPr>
          <a:xfrm>
            <a:off x="2423795" y="5467985"/>
            <a:ext cx="1993900" cy="53276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 to cashier to pay for items</a:t>
            </a:r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416300" y="5179060"/>
            <a:ext cx="635" cy="2889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2419350" y="4646295"/>
            <a:ext cx="1993900" cy="53276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 to cashier to pay for items</a:t>
            </a:r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Flowchart: Process 29"/>
          <p:cNvSpPr/>
          <p:nvPr/>
        </p:nvSpPr>
        <p:spPr>
          <a:xfrm>
            <a:off x="2419985" y="3824605"/>
            <a:ext cx="1993900" cy="53276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 to cashier to pay for items</a:t>
            </a:r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415665" y="4357370"/>
            <a:ext cx="635" cy="2889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0" idx="0"/>
          </p:cNvCxnSpPr>
          <p:nvPr/>
        </p:nvCxnSpPr>
        <p:spPr>
          <a:xfrm flipH="1" flipV="1">
            <a:off x="3411855" y="3281680"/>
            <a:ext cx="5080" cy="5429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02965" y="3307715"/>
            <a:ext cx="1082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4485640" y="3029585"/>
            <a:ext cx="1993900" cy="53276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 items on cashier’s desk</a:t>
            </a:r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479540" y="3307715"/>
            <a:ext cx="34798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Flowchart: Data 36"/>
          <p:cNvSpPr/>
          <p:nvPr/>
        </p:nvSpPr>
        <p:spPr>
          <a:xfrm>
            <a:off x="6642100" y="2948940"/>
            <a:ext cx="2018030" cy="613410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Cashier checks items and asks for ATM card for payment</a:t>
            </a:r>
            <a:endParaRPr 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767955" y="2660015"/>
            <a:ext cx="635" cy="2889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Flowchart: Process 40"/>
          <p:cNvSpPr/>
          <p:nvPr/>
        </p:nvSpPr>
        <p:spPr>
          <a:xfrm>
            <a:off x="6771640" y="2127250"/>
            <a:ext cx="1993900" cy="53276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 for items</a:t>
            </a:r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768590" y="1811655"/>
            <a:ext cx="635" cy="2889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Flowchart: Data 42"/>
          <p:cNvSpPr/>
          <p:nvPr/>
        </p:nvSpPr>
        <p:spPr>
          <a:xfrm>
            <a:off x="6760210" y="1224915"/>
            <a:ext cx="2018030" cy="613410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Cashier gives items back after payment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7769225" y="935990"/>
            <a:ext cx="635" cy="2889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6772910" y="430530"/>
            <a:ext cx="1993900" cy="53276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Leave store</a:t>
            </a:r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Straight Arrow Connector 45"/>
          <p:cNvCxnSpPr>
            <a:stCxn id="45" idx="1"/>
          </p:cNvCxnSpPr>
          <p:nvPr/>
        </p:nvCxnSpPr>
        <p:spPr>
          <a:xfrm flipH="1">
            <a:off x="6494145" y="697230"/>
            <a:ext cx="27876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Flowchart: Alternate Process 46"/>
          <p:cNvSpPr/>
          <p:nvPr/>
        </p:nvSpPr>
        <p:spPr>
          <a:xfrm>
            <a:off x="5228590" y="475615"/>
            <a:ext cx="1265555" cy="4660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2840355" y="276860"/>
            <a:ext cx="2000885" cy="922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5400"/>
              <a:t>  </a:t>
            </a:r>
            <a:r>
              <a:rPr lang="en-US" sz="540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1A</a:t>
            </a:r>
            <a:endParaRPr lang="en-US" sz="540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8" name="图片 85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Flowchart: Alternate Process 3"/>
          <p:cNvSpPr/>
          <p:nvPr/>
        </p:nvSpPr>
        <p:spPr>
          <a:xfrm>
            <a:off x="138430" y="85090"/>
            <a:ext cx="1265555" cy="4660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73430" y="551180"/>
            <a:ext cx="5715" cy="31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0" y="865505"/>
            <a:ext cx="1948180" cy="723265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Alarm rings by 7:00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767715" y="1588770"/>
            <a:ext cx="5715" cy="31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69850" y="1903095"/>
            <a:ext cx="1993900" cy="53276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Wake up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63625" y="2435860"/>
            <a:ext cx="5715" cy="31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191135" y="2750185"/>
            <a:ext cx="1750060" cy="112649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Do I still feel sleepy?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1948180" y="3129280"/>
            <a:ext cx="508000" cy="36830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p>
            <a:r>
              <a:rPr lang="en-US"/>
              <a:t>YES</a:t>
            </a:r>
            <a:endParaRPr lang="en-US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2456180" y="3307715"/>
            <a:ext cx="236855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2693035" y="3047365"/>
            <a:ext cx="1257935" cy="53276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Sleep for 30 more minutes</a:t>
            </a:r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>
            <a:off x="3316605" y="3580130"/>
            <a:ext cx="5715" cy="4203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905000" y="4000500"/>
            <a:ext cx="1417320" cy="88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65530" y="3876675"/>
            <a:ext cx="3810" cy="5480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69850" y="4429760"/>
            <a:ext cx="2037080" cy="109474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up, arrange the bed, brush, shower, cream, comb my hair, dress up, and eat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896745" y="4000500"/>
            <a:ext cx="8255" cy="4152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2"/>
          </p:cNvCxnSpPr>
          <p:nvPr/>
        </p:nvCxnSpPr>
        <p:spPr>
          <a:xfrm flipH="1">
            <a:off x="1073785" y="5524500"/>
            <a:ext cx="14605" cy="787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065530" y="6320790"/>
            <a:ext cx="12814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2346960" y="5761990"/>
            <a:ext cx="1750060" cy="112649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Is the time 30 minutes before class?</a:t>
            </a:r>
            <a:endParaRPr lang="en-US" sz="1200"/>
          </a:p>
        </p:txBody>
      </p:sp>
      <p:sp>
        <p:nvSpPr>
          <p:cNvPr id="21" name="Text Box 20"/>
          <p:cNvSpPr txBox="1"/>
          <p:nvPr/>
        </p:nvSpPr>
        <p:spPr>
          <a:xfrm>
            <a:off x="2981325" y="5393690"/>
            <a:ext cx="481330" cy="36830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p>
            <a:r>
              <a:rPr lang="en-US"/>
              <a:t>NO</a:t>
            </a:r>
            <a:endParaRPr lang="en-US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3221990" y="5151755"/>
            <a:ext cx="8255" cy="2419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2592705" y="4618990"/>
            <a:ext cx="1257935" cy="53276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Wait till 30 minutes before class 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097020" y="6140450"/>
            <a:ext cx="508000" cy="36830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p>
            <a:r>
              <a:rPr lang="en-US"/>
              <a:t>YES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05020" y="6334760"/>
            <a:ext cx="54737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Flowchart: Process 25"/>
          <p:cNvSpPr/>
          <p:nvPr/>
        </p:nvSpPr>
        <p:spPr>
          <a:xfrm>
            <a:off x="5152390" y="6057900"/>
            <a:ext cx="1257935" cy="53276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 for class</a:t>
            </a:r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410325" y="6337935"/>
            <a:ext cx="54737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Flowchart: Alternate Process 27"/>
          <p:cNvSpPr/>
          <p:nvPr/>
        </p:nvSpPr>
        <p:spPr>
          <a:xfrm>
            <a:off x="6957695" y="6102985"/>
            <a:ext cx="1265555" cy="4660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Straight Connector 28"/>
          <p:cNvCxnSpPr>
            <a:stCxn id="23" idx="3"/>
          </p:cNvCxnSpPr>
          <p:nvPr/>
        </p:nvCxnSpPr>
        <p:spPr>
          <a:xfrm>
            <a:off x="3850640" y="4885690"/>
            <a:ext cx="1908175" cy="63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6" idx="0"/>
          </p:cNvCxnSpPr>
          <p:nvPr/>
        </p:nvCxnSpPr>
        <p:spPr>
          <a:xfrm>
            <a:off x="5758815" y="4883150"/>
            <a:ext cx="22860" cy="1174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2840355" y="276860"/>
            <a:ext cx="2000885" cy="922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5400"/>
              <a:t>  </a:t>
            </a:r>
            <a:r>
              <a:rPr lang="en-US" sz="540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1B</a:t>
            </a:r>
            <a:endParaRPr lang="en-US" sz="540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85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Flowchart: Alternate Process 3"/>
          <p:cNvSpPr/>
          <p:nvPr/>
        </p:nvSpPr>
        <p:spPr>
          <a:xfrm>
            <a:off x="540385" y="85090"/>
            <a:ext cx="1265555" cy="4660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70940" y="551180"/>
            <a:ext cx="5715" cy="31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0" y="865505"/>
            <a:ext cx="2744470" cy="1000125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name1(string), name2(string), age1(integer), age2(integer)</a:t>
            </a:r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1170940" y="1865630"/>
            <a:ext cx="5715" cy="31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69850" y="2179955"/>
            <a:ext cx="1993900" cy="53276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 swap1 = name1 + age2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70305" y="2712720"/>
            <a:ext cx="5715" cy="31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2840355" y="276860"/>
            <a:ext cx="2000885" cy="922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5400"/>
              <a:t>  </a:t>
            </a:r>
            <a:r>
              <a:rPr lang="en-US" sz="540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1C</a:t>
            </a:r>
            <a:endParaRPr lang="en-US" sz="540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69850" y="3027045"/>
            <a:ext cx="1993900" cy="53276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 swap2 = name2 + age1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4" name="Straight Arrow Connector 33"/>
          <p:cNvCxnSpPr>
            <a:stCxn id="17" idx="3"/>
          </p:cNvCxnSpPr>
          <p:nvPr/>
        </p:nvCxnSpPr>
        <p:spPr>
          <a:xfrm>
            <a:off x="2063750" y="3293745"/>
            <a:ext cx="134747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Flowchart: Data 35"/>
          <p:cNvSpPr/>
          <p:nvPr/>
        </p:nvSpPr>
        <p:spPr>
          <a:xfrm>
            <a:off x="3071495" y="2862580"/>
            <a:ext cx="2744470" cy="1000125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swap1, swap2</a:t>
            </a:r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Straight Arrow Connector 36"/>
          <p:cNvCxnSpPr>
            <a:stCxn id="36" idx="4"/>
          </p:cNvCxnSpPr>
          <p:nvPr/>
        </p:nvCxnSpPr>
        <p:spPr>
          <a:xfrm>
            <a:off x="4443730" y="3862705"/>
            <a:ext cx="6985" cy="665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Flowchart: Alternate Process 37"/>
          <p:cNvSpPr/>
          <p:nvPr/>
        </p:nvSpPr>
        <p:spPr>
          <a:xfrm>
            <a:off x="3814445" y="4528185"/>
            <a:ext cx="1265555" cy="4660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3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2" name="组合 1"/>
          <p:cNvGrpSpPr/>
          <p:nvPr/>
        </p:nvGrpSpPr>
        <p:grpSpPr>
          <a:xfrm>
            <a:off x="2293303" y="2015808"/>
            <a:ext cx="4779645" cy="4439462"/>
            <a:chOff x="2413598" y="1061529"/>
            <a:chExt cx="4778307" cy="4439945"/>
          </a:xfrm>
        </p:grpSpPr>
        <p:sp>
          <p:nvSpPr>
            <p:cNvPr id="5124" name="文本框 5"/>
            <p:cNvSpPr txBox="1"/>
            <p:nvPr/>
          </p:nvSpPr>
          <p:spPr>
            <a:xfrm>
              <a:off x="3023317" y="5225854"/>
              <a:ext cx="3559175" cy="2756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endParaRPr lang="zh-CN" altLang="en-US" sz="1200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5125" name="文本框 6"/>
            <p:cNvSpPr txBox="1"/>
            <p:nvPr/>
          </p:nvSpPr>
          <p:spPr>
            <a:xfrm>
              <a:off x="4219696" y="4662743"/>
              <a:ext cx="892175" cy="3682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endParaRPr lang="zh-CN" altLang="en-US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5126" name="文本框 7"/>
            <p:cNvSpPr txBox="1"/>
            <p:nvPr/>
          </p:nvSpPr>
          <p:spPr>
            <a:xfrm>
              <a:off x="2413598" y="1061529"/>
              <a:ext cx="4778307" cy="30464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dist"/>
              <a:r>
                <a:rPr lang="en-US" altLang="zh-CN" sz="9600" b="1" dirty="0">
                  <a:solidFill>
                    <a:schemeClr val="bg1"/>
                  </a:solidFill>
                  <a:ea typeface="Calibri" panose="020F0502020204030204" pitchFamily="34" charset="0"/>
                </a:rPr>
                <a:t>PROJECT 2</a:t>
              </a:r>
              <a:endParaRPr lang="zh-CN" altLang="en-US" sz="96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3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Flowchart: Alternate Process 3"/>
          <p:cNvSpPr/>
          <p:nvPr/>
        </p:nvSpPr>
        <p:spPr>
          <a:xfrm>
            <a:off x="540385" y="85090"/>
            <a:ext cx="1265555" cy="4660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70940" y="551180"/>
            <a:ext cx="5715" cy="31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0" y="865505"/>
            <a:ext cx="2744470" cy="1000125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A(integer), B(integer), C(integer), D(integer).</a:t>
            </a:r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1170940" y="2812415"/>
            <a:ext cx="13970" cy="5848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2965450" y="85090"/>
            <a:ext cx="1569720" cy="829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4800"/>
              <a:t>  </a:t>
            </a:r>
            <a:r>
              <a:rPr lang="en-US" sz="480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2A</a:t>
            </a:r>
            <a:endParaRPr lang="en-US" sz="480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104775" y="2179955"/>
            <a:ext cx="2988945" cy="62547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= B/A, b = C/A, c = D/A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169670" y="4278630"/>
            <a:ext cx="6985" cy="2495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104775" y="4511040"/>
            <a:ext cx="3862705" cy="62674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 Q = ((3*b) - (a**2))/9</a:t>
            </a:r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 R = ((9*a*b) - (27*c) - (2*(a**3)))/54</a:t>
            </a:r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104775" y="5399405"/>
            <a:ext cx="4138930" cy="61023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 S = (R + (((Q**3) + (R**2))**(1/2)))**(1/3)</a:t>
            </a:r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 T = </a:t>
            </a:r>
            <a:r>
              <a: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(R - (((Q**3) + (R**2))**(1/2)))**(1/3)</a:t>
            </a:r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176655" y="5137785"/>
            <a:ext cx="6985" cy="2495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104775" y="6259195"/>
            <a:ext cx="4138930" cy="61023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 x1 = S  + T - ((1/3)*a) </a:t>
            </a:r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153160" y="6009640"/>
            <a:ext cx="6985" cy="2495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6" idx="1"/>
          </p:cNvCxnSpPr>
          <p:nvPr/>
        </p:nvCxnSpPr>
        <p:spPr>
          <a:xfrm flipV="1">
            <a:off x="1186180" y="3154680"/>
            <a:ext cx="1092200" cy="101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lowchart: Process 25"/>
          <p:cNvSpPr/>
          <p:nvPr/>
        </p:nvSpPr>
        <p:spPr>
          <a:xfrm>
            <a:off x="2278380" y="2855595"/>
            <a:ext cx="2329180" cy="50228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‘’’ Check for the nature of the roots ‘’’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-65405" y="3387090"/>
            <a:ext cx="4032885" cy="86233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nature = ((a**2)*(b**2)) + (18*a*b*c) - (4*(b**3)) - (4*(a**3)*c) - (27*(c**2))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47445" y="1849120"/>
            <a:ext cx="5715" cy="31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3"/>
          </p:cNvCxnSpPr>
          <p:nvPr/>
        </p:nvCxnSpPr>
        <p:spPr>
          <a:xfrm flipV="1">
            <a:off x="4243705" y="6553835"/>
            <a:ext cx="454025" cy="107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689475" y="542925"/>
            <a:ext cx="17145" cy="60204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Flowchart: Decision 31"/>
          <p:cNvSpPr/>
          <p:nvPr/>
        </p:nvSpPr>
        <p:spPr>
          <a:xfrm>
            <a:off x="4956175" y="-10795"/>
            <a:ext cx="1160145" cy="1143000"/>
          </a:xfrm>
          <a:prstGeom prst="flowChartDecision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bg1"/>
                </a:solidFill>
              </a:rPr>
              <a:t>Is nature greater than or equal to zero?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5362575" y="1132205"/>
            <a:ext cx="347345" cy="22987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p>
            <a:r>
              <a:rPr lang="en-US" sz="900"/>
              <a:t>YES</a:t>
            </a:r>
            <a:endParaRPr lang="en-US" sz="90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90110" y="551180"/>
            <a:ext cx="26606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Flowchart: Or 39"/>
          <p:cNvSpPr/>
          <p:nvPr/>
        </p:nvSpPr>
        <p:spPr>
          <a:xfrm>
            <a:off x="6116320" y="414020"/>
            <a:ext cx="277495" cy="294005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Flowchart: Decision 40"/>
          <p:cNvSpPr/>
          <p:nvPr/>
        </p:nvSpPr>
        <p:spPr>
          <a:xfrm>
            <a:off x="6393815" y="-15875"/>
            <a:ext cx="1160145" cy="1143000"/>
          </a:xfrm>
          <a:prstGeom prst="flowChartDecision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Is nature equal to zero?</a:t>
            </a:r>
            <a:endParaRPr lang="en-US" sz="1000"/>
          </a:p>
        </p:txBody>
      </p:sp>
      <p:sp>
        <p:nvSpPr>
          <p:cNvPr id="42" name="Text Box 41"/>
          <p:cNvSpPr txBox="1"/>
          <p:nvPr/>
        </p:nvSpPr>
        <p:spPr>
          <a:xfrm>
            <a:off x="6800215" y="1127125"/>
            <a:ext cx="347345" cy="22987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p>
            <a:r>
              <a:rPr lang="en-US" sz="900"/>
              <a:t>YES</a:t>
            </a:r>
            <a:endParaRPr lang="en-US" sz="900"/>
          </a:p>
        </p:txBody>
      </p:sp>
      <p:sp>
        <p:nvSpPr>
          <p:cNvPr id="43" name="Flowchart: Decision 42"/>
          <p:cNvSpPr/>
          <p:nvPr/>
        </p:nvSpPr>
        <p:spPr>
          <a:xfrm>
            <a:off x="7831455" y="-10160"/>
            <a:ext cx="1160145" cy="1143000"/>
          </a:xfrm>
          <a:prstGeom prst="flowChartDecision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Is nature less than zero?</a:t>
            </a:r>
            <a:endParaRPr lang="en-US" sz="1000"/>
          </a:p>
        </p:txBody>
      </p:sp>
      <p:sp>
        <p:nvSpPr>
          <p:cNvPr id="44" name="Text Box 43"/>
          <p:cNvSpPr txBox="1"/>
          <p:nvPr/>
        </p:nvSpPr>
        <p:spPr>
          <a:xfrm>
            <a:off x="8237855" y="1132840"/>
            <a:ext cx="347345" cy="22987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p>
            <a:r>
              <a:rPr lang="en-US" sz="900"/>
              <a:t>YES</a:t>
            </a:r>
            <a:endParaRPr lang="en-US" sz="900"/>
          </a:p>
        </p:txBody>
      </p:sp>
      <p:sp>
        <p:nvSpPr>
          <p:cNvPr id="45" name="Flowchart: Or 44"/>
          <p:cNvSpPr/>
          <p:nvPr/>
        </p:nvSpPr>
        <p:spPr>
          <a:xfrm>
            <a:off x="7553960" y="414655"/>
            <a:ext cx="277495" cy="294005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2" idx="2"/>
          </p:cNvCxnSpPr>
          <p:nvPr/>
        </p:nvCxnSpPr>
        <p:spPr>
          <a:xfrm>
            <a:off x="6974205" y="1356995"/>
            <a:ext cx="3175" cy="220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Flowchart: Process 49"/>
          <p:cNvSpPr/>
          <p:nvPr/>
        </p:nvSpPr>
        <p:spPr>
          <a:xfrm>
            <a:off x="6545580" y="1577975"/>
            <a:ext cx="861060" cy="37528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x2, x3 = x1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977380" y="1953260"/>
            <a:ext cx="3175" cy="220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Flowchart: Data 51"/>
          <p:cNvSpPr/>
          <p:nvPr/>
        </p:nvSpPr>
        <p:spPr>
          <a:xfrm>
            <a:off x="6376035" y="2157095"/>
            <a:ext cx="1195070" cy="558800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x1, x2, x3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971030" y="2715895"/>
            <a:ext cx="3175" cy="220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Flowchart: Alternate Process 53"/>
          <p:cNvSpPr/>
          <p:nvPr/>
        </p:nvSpPr>
        <p:spPr>
          <a:xfrm>
            <a:off x="6528435" y="2936875"/>
            <a:ext cx="901700" cy="4660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534660" y="1362075"/>
            <a:ext cx="3175" cy="220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4740910" y="1583055"/>
            <a:ext cx="1600835" cy="78994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Divide the cubic equation by (x1 - (</a:t>
            </a:r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  + T - ((1/3)*a))) and obtain a qudratic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39740" y="2372995"/>
            <a:ext cx="3175" cy="220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Flowchart: Data 58"/>
          <p:cNvSpPr/>
          <p:nvPr/>
        </p:nvSpPr>
        <p:spPr>
          <a:xfrm>
            <a:off x="4926965" y="2593975"/>
            <a:ext cx="1195070" cy="558800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a, b, c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522595" y="3136900"/>
            <a:ext cx="3175" cy="220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Flowchart: Process 60"/>
          <p:cNvSpPr/>
          <p:nvPr/>
        </p:nvSpPr>
        <p:spPr>
          <a:xfrm>
            <a:off x="4788535" y="3346450"/>
            <a:ext cx="1600835" cy="142303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 = ((0-b) + (((b**2) - (4*a*c))**(1/2)))/(2*a)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x3 = ((0-b) - (((b**2) - (4*a*c))**(1/2)))/(2*a)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Flowchart: Data 61"/>
          <p:cNvSpPr/>
          <p:nvPr/>
        </p:nvSpPr>
        <p:spPr>
          <a:xfrm>
            <a:off x="4921250" y="4993005"/>
            <a:ext cx="1195070" cy="558800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x1, x2, x3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542915" y="4770755"/>
            <a:ext cx="3175" cy="220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Flowchart: Alternate Process 63"/>
          <p:cNvSpPr/>
          <p:nvPr/>
        </p:nvSpPr>
        <p:spPr>
          <a:xfrm>
            <a:off x="5067935" y="5793105"/>
            <a:ext cx="901700" cy="4660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5516880" y="5551805"/>
            <a:ext cx="3175" cy="220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409940" y="1362710"/>
            <a:ext cx="3175" cy="220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Flowchart: Process 66"/>
          <p:cNvSpPr/>
          <p:nvPr/>
        </p:nvSpPr>
        <p:spPr>
          <a:xfrm>
            <a:off x="7634605" y="1583690"/>
            <a:ext cx="1207135" cy="5969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x_c = (1/2)*(3**(1/2))*(S - T)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406765" y="2179955"/>
            <a:ext cx="3175" cy="220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Flowchart: Process 68"/>
          <p:cNvSpPr/>
          <p:nvPr/>
        </p:nvSpPr>
        <p:spPr>
          <a:xfrm>
            <a:off x="7784465" y="2400935"/>
            <a:ext cx="1207135" cy="5969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 = (((-1/2)*(S + T)) - ((1/3)*a)) + (x_c*i) 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Flowchart: Process 69"/>
          <p:cNvSpPr/>
          <p:nvPr/>
        </p:nvSpPr>
        <p:spPr>
          <a:xfrm>
            <a:off x="7831455" y="3164840"/>
            <a:ext cx="1207135" cy="5969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x3 = (((-1/2)*(S + T)) - ((1/3)*a)) - (x_c*i) 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433435" y="2943860"/>
            <a:ext cx="3175" cy="220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Flowchart: Data 71"/>
          <p:cNvSpPr/>
          <p:nvPr/>
        </p:nvSpPr>
        <p:spPr>
          <a:xfrm>
            <a:off x="7837170" y="3969385"/>
            <a:ext cx="1195070" cy="558800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x1, x2, x3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458835" y="3747135"/>
            <a:ext cx="3175" cy="220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Flowchart: Alternate Process 73"/>
          <p:cNvSpPr/>
          <p:nvPr/>
        </p:nvSpPr>
        <p:spPr>
          <a:xfrm>
            <a:off x="7983855" y="4769485"/>
            <a:ext cx="901700" cy="4660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432800" y="4528185"/>
            <a:ext cx="3175" cy="220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3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Flowchart: Alternate Process 3"/>
          <p:cNvSpPr/>
          <p:nvPr/>
        </p:nvSpPr>
        <p:spPr>
          <a:xfrm>
            <a:off x="540385" y="85090"/>
            <a:ext cx="1265555" cy="4660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70940" y="551180"/>
            <a:ext cx="5715" cy="31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0" y="865505"/>
            <a:ext cx="2744470" cy="1000125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a(integer), b(integer), c(integer).</a:t>
            </a:r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1170940" y="1865630"/>
            <a:ext cx="5715" cy="31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2840355" y="276860"/>
            <a:ext cx="2000885" cy="922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5400"/>
              <a:t>  </a:t>
            </a:r>
            <a:r>
              <a:rPr lang="en-US" sz="540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2B</a:t>
            </a:r>
            <a:endParaRPr lang="en-US" sz="540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104775" y="2179955"/>
            <a:ext cx="2988945" cy="164782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Let x1 = ((0-b) + (((b**2) - (4*a*c))**(1/2)))/(2*a)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Let x2 = ((0-b) - (((b**2) - (4*a*c))**(1/2)))/(2*a)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Flowchart: Data 61"/>
          <p:cNvSpPr/>
          <p:nvPr/>
        </p:nvSpPr>
        <p:spPr>
          <a:xfrm>
            <a:off x="0" y="4822825"/>
            <a:ext cx="2848610" cy="1104265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x1, x2</a:t>
            </a:r>
            <a:endParaRPr 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65225" y="3827780"/>
            <a:ext cx="12065" cy="9950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2" idx="5"/>
          </p:cNvCxnSpPr>
          <p:nvPr/>
        </p:nvCxnSpPr>
        <p:spPr>
          <a:xfrm>
            <a:off x="2563495" y="5375275"/>
            <a:ext cx="1514475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4077970" y="5141595"/>
            <a:ext cx="1265555" cy="4660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913" name="图片 3"/>
          <p:cNvPicPr>
            <a:picLocks noChangeAspect="1"/>
          </p:cNvPicPr>
          <p:nvPr/>
        </p:nvPicPr>
        <p:blipFill>
          <a:blip r:embed="rId1"/>
          <a:srcRect l="14104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5" name="文本框 7"/>
          <p:cNvSpPr txBox="1"/>
          <p:nvPr/>
        </p:nvSpPr>
        <p:spPr>
          <a:xfrm>
            <a:off x="570230" y="2767965"/>
            <a:ext cx="823023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8000" b="1" dirty="0">
                <a:solidFill>
                  <a:schemeClr val="bg1"/>
                </a:solidFill>
                <a:ea typeface="Calibri" panose="020F0502020204030204" pitchFamily="34" charset="0"/>
              </a:rPr>
              <a:t>THANK YOU</a:t>
            </a:r>
            <a:endParaRPr lang="en-US" altLang="zh-CN" sz="80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1959</Words>
  <Application>WPS Presentation</Application>
  <PresentationFormat>全屏显示(4:3)</PresentationFormat>
  <Paragraphs>170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Microsoft YaHei</vt:lpstr>
      <vt:lpstr>Arial Unicode MS</vt:lpstr>
      <vt:lpstr>等线</vt:lpstr>
      <vt:lpstr>等线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Moses Onerhime</cp:lastModifiedBy>
  <cp:revision>41</cp:revision>
  <dcterms:created xsi:type="dcterms:W3CDTF">2016-01-11T02:21:00Z</dcterms:created>
  <dcterms:modified xsi:type="dcterms:W3CDTF">2023-04-13T00:42:42Z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1033-11.2.0.11219</vt:lpwstr>
  </property>
  <property fmtid="{D5CDD505-2E9C-101B-9397-08002B2CF9AE}" pid="3" name="ICV">
    <vt:lpwstr>B4E10B31CF1347A08C7B3AB43FFEA912</vt:lpwstr>
  </property>
</Properties>
</file>