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"/>
  </p:handoutMasterIdLst>
  <p:sldIdLst>
    <p:sldId id="258" r:id="rId3"/>
    <p:sldId id="260" r:id="rId4"/>
    <p:sldId id="292" r:id="rId5"/>
    <p:sldId id="293" r:id="rId6"/>
    <p:sldId id="270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1A"/>
    <a:srgbClr val="FF0000"/>
    <a:srgbClr val="FF9933"/>
    <a:srgbClr val="04DFF6"/>
    <a:srgbClr val="03ABBF"/>
    <a:srgbClr val="03B3C5"/>
    <a:srgbClr val="3EEAFC"/>
    <a:srgbClr val="6F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57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96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7FAFD">
                <a:alpha val="100000"/>
              </a:srgbClr>
            </a:gs>
            <a:gs pos="74001">
              <a:srgbClr val="B5D2EC">
                <a:alpha val="100000"/>
              </a:srgbClr>
            </a:gs>
            <a:gs pos="83000">
              <a:srgbClr val="B5D2EC">
                <a:alpha val="100000"/>
              </a:srgbClr>
            </a:gs>
            <a:gs pos="100000">
              <a:srgbClr val="CEE1F2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6032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5351463" y="612775"/>
            <a:ext cx="457200" cy="0"/>
          </a:xfrm>
          <a:prstGeom prst="line">
            <a:avLst/>
          </a:prstGeom>
          <a:ln w="12700">
            <a:solidFill>
              <a:srgbClr val="FF50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80163" y="612775"/>
            <a:ext cx="457200" cy="0"/>
          </a:xfrm>
          <a:prstGeom prst="line">
            <a:avLst/>
          </a:prstGeom>
          <a:ln w="12700">
            <a:solidFill>
              <a:srgbClr val="FF50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26722" y="434864"/>
            <a:ext cx="338555" cy="369332"/>
          </a:xfrm>
          <a:prstGeom prst="rect">
            <a:avLst/>
          </a:prstGeom>
          <a:noFill/>
          <a:effectLst>
            <a:glow rad="127000">
              <a:schemeClr val="accent2"/>
            </a:glow>
            <a:outerShdw blurRad="50800" dist="63500" dir="5400000" algn="ctr" rotWithShape="0">
              <a:srgbClr val="000000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FF99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  <a:sym typeface="+mn-ea"/>
              </a:rPr>
              <a:t>A</a:t>
            </a:r>
            <a:endParaRPr kumimoji="0" lang="zh-CN" altLang="en-US" kern="1200" cap="none" spc="0" normalizeH="0" baseline="0" noProof="0" dirty="0">
              <a:solidFill>
                <a:srgbClr val="FF993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张海山锐线体2.0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98544" y="698462"/>
            <a:ext cx="499491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600"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  <a:sym typeface="+mn-ea"/>
              </a:rPr>
              <a:t>FLOWCHART</a:t>
            </a:r>
            <a:endParaRPr kumimoji="0" lang="zh-CN" altLang="en-US" sz="6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100000">
                    <a:srgbClr val="FF0000"/>
                  </a:gs>
                  <a:gs pos="0">
                    <a:srgbClr val="FF9933"/>
                  </a:gs>
                </a:gsLst>
                <a:lin ang="5400000" scaled="1"/>
              </a:gradFill>
              <a:effectLst>
                <a:outerShdw blurRad="50800" dist="1270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张海山锐线体2.0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07129" y="1416971"/>
            <a:ext cx="477774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6600"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  <a:sym typeface="+mn-ea"/>
              </a:rPr>
              <a:t>PROJECT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FF0000"/>
                  </a:gs>
                  <a:gs pos="0">
                    <a:srgbClr val="FF9933"/>
                  </a:gs>
                </a:gsLst>
                <a:lin ang="5400000" scaled="1"/>
              </a:gradFill>
              <a:effectLst>
                <a:outerShdw blurRad="50800" dist="1270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张海山锐线体2.0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36060" y="2692400"/>
            <a:ext cx="28225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 Master Onerhime Moses.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Stream 2 Computer Science.</a:t>
            </a:r>
            <a:endParaRPr 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椭圆 27"/>
          <p:cNvSpPr/>
          <p:nvPr/>
        </p:nvSpPr>
        <p:spPr>
          <a:xfrm flipV="1">
            <a:off x="6562725" y="6351588"/>
            <a:ext cx="142875" cy="141288"/>
          </a:xfrm>
          <a:prstGeom prst="ellipse">
            <a:avLst/>
          </a:prstGeom>
          <a:noFill/>
          <a:ln w="12700">
            <a:solidFill>
              <a:srgbClr val="03ABBF"/>
            </a:solidFill>
          </a:ln>
          <a:effectLst>
            <a:outerShdw blurRad="50800" dist="1016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空心弧 37"/>
          <p:cNvSpPr/>
          <p:nvPr/>
        </p:nvSpPr>
        <p:spPr>
          <a:xfrm rot="4540765">
            <a:off x="3641725" y="1128713"/>
            <a:ext cx="5199063" cy="5453063"/>
          </a:xfrm>
          <a:prstGeom prst="blockArc">
            <a:avLst>
              <a:gd name="adj1" fmla="val 16167028"/>
              <a:gd name="adj2" fmla="val 124344"/>
              <a:gd name="adj3" fmla="val 174"/>
            </a:avLst>
          </a:prstGeom>
          <a:solidFill>
            <a:srgbClr val="03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空心弧 40"/>
          <p:cNvSpPr/>
          <p:nvPr/>
        </p:nvSpPr>
        <p:spPr>
          <a:xfrm rot="4540765">
            <a:off x="3657076" y="1149650"/>
            <a:ext cx="5199764" cy="5453618"/>
          </a:xfrm>
          <a:prstGeom prst="blockArc">
            <a:avLst>
              <a:gd name="adj1" fmla="val 20070115"/>
              <a:gd name="adj2" fmla="val 135408"/>
              <a:gd name="adj3" fmla="val 958"/>
            </a:avLst>
          </a:prstGeom>
          <a:solidFill>
            <a:srgbClr val="03ABBF"/>
          </a:solidFill>
          <a:ln>
            <a:noFill/>
          </a:ln>
          <a:effectLst>
            <a:glow rad="88900">
              <a:srgbClr val="03ABBF">
                <a:alpha val="24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60369" y="6365081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836819" y="3134585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3" name="组合 33"/>
          <p:cNvGrpSpPr/>
          <p:nvPr/>
        </p:nvGrpSpPr>
        <p:grpSpPr>
          <a:xfrm>
            <a:off x="8704263" y="2836863"/>
            <a:ext cx="233362" cy="231775"/>
            <a:chOff x="7867405" y="2989279"/>
            <a:chExt cx="885825" cy="885825"/>
          </a:xfrm>
        </p:grpSpPr>
        <p:sp>
          <p:nvSpPr>
            <p:cNvPr id="35" name="椭圆 13"/>
            <p:cNvSpPr>
              <a:spLocks noChangeArrowheads="1"/>
            </p:cNvSpPr>
            <p:nvPr/>
          </p:nvSpPr>
          <p:spPr bwMode="auto">
            <a:xfrm>
              <a:off x="7867405" y="2989279"/>
              <a:ext cx="885825" cy="885825"/>
            </a:xfrm>
            <a:prstGeom prst="ellipse">
              <a:avLst/>
            </a:prstGeom>
            <a:noFill/>
            <a:ln w="12700">
              <a:solidFill>
                <a:srgbClr val="03ABBF"/>
              </a:solidFill>
            </a:ln>
            <a:effectLst>
              <a:outerShdw blurRad="50800" dist="101600" dir="54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245" name="组合 35"/>
            <p:cNvGrpSpPr/>
            <p:nvPr/>
          </p:nvGrpSpPr>
          <p:grpSpPr>
            <a:xfrm>
              <a:off x="7958650" y="3057939"/>
              <a:ext cx="703334" cy="752703"/>
              <a:chOff x="7948346" y="3034179"/>
              <a:chExt cx="723942" cy="774758"/>
            </a:xfrm>
          </p:grpSpPr>
          <p:sp>
            <p:nvSpPr>
              <p:cNvPr id="37" name="Freeform 9"/>
              <p:cNvSpPr/>
              <p:nvPr/>
            </p:nvSpPr>
            <p:spPr bwMode="auto">
              <a:xfrm>
                <a:off x="7947463" y="3182082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 rot="10800000">
                <a:off x="7947463" y="3032200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650105" y="99060"/>
            <a:ext cx="30492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SIMPLE INTEREST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87855" y="968375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701290" y="1711325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732280" y="2324100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P, R, 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96210" y="3073400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42695" y="3660140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= (1 + (( R * T) / 100))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154805" y="4389755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944110" y="3686175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P * change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56220" y="4417060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8645525" y="3686175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= A - 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10095865" y="2943860"/>
            <a:ext cx="5715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9124315" y="2220595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SI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090150" y="1478280"/>
            <a:ext cx="5715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9274175" y="735330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椭圆 27"/>
          <p:cNvSpPr/>
          <p:nvPr/>
        </p:nvSpPr>
        <p:spPr>
          <a:xfrm flipV="1">
            <a:off x="6562725" y="6351588"/>
            <a:ext cx="142875" cy="141288"/>
          </a:xfrm>
          <a:prstGeom prst="ellipse">
            <a:avLst/>
          </a:prstGeom>
          <a:noFill/>
          <a:ln w="12700">
            <a:solidFill>
              <a:srgbClr val="03ABBF"/>
            </a:solidFill>
          </a:ln>
          <a:effectLst>
            <a:outerShdw blurRad="50800" dist="1016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空心弧 37"/>
          <p:cNvSpPr/>
          <p:nvPr/>
        </p:nvSpPr>
        <p:spPr>
          <a:xfrm rot="4540765">
            <a:off x="3641725" y="1128713"/>
            <a:ext cx="5199063" cy="5453063"/>
          </a:xfrm>
          <a:prstGeom prst="blockArc">
            <a:avLst>
              <a:gd name="adj1" fmla="val 16167028"/>
              <a:gd name="adj2" fmla="val 124344"/>
              <a:gd name="adj3" fmla="val 174"/>
            </a:avLst>
          </a:prstGeom>
          <a:solidFill>
            <a:srgbClr val="03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空心弧 40"/>
          <p:cNvSpPr/>
          <p:nvPr/>
        </p:nvSpPr>
        <p:spPr>
          <a:xfrm rot="4540765">
            <a:off x="3657076" y="1149650"/>
            <a:ext cx="5199764" cy="5453618"/>
          </a:xfrm>
          <a:prstGeom prst="blockArc">
            <a:avLst>
              <a:gd name="adj1" fmla="val 20070115"/>
              <a:gd name="adj2" fmla="val 135408"/>
              <a:gd name="adj3" fmla="val 958"/>
            </a:avLst>
          </a:prstGeom>
          <a:solidFill>
            <a:srgbClr val="03ABBF"/>
          </a:solidFill>
          <a:ln>
            <a:noFill/>
          </a:ln>
          <a:effectLst>
            <a:glow rad="88900">
              <a:srgbClr val="03ABBF">
                <a:alpha val="24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60369" y="6365081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836819" y="3134585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3" name="组合 33"/>
          <p:cNvGrpSpPr/>
          <p:nvPr/>
        </p:nvGrpSpPr>
        <p:grpSpPr>
          <a:xfrm>
            <a:off x="8704263" y="2836863"/>
            <a:ext cx="233362" cy="231775"/>
            <a:chOff x="7867405" y="2989279"/>
            <a:chExt cx="885825" cy="885825"/>
          </a:xfrm>
        </p:grpSpPr>
        <p:sp>
          <p:nvSpPr>
            <p:cNvPr id="35" name="椭圆 13"/>
            <p:cNvSpPr>
              <a:spLocks noChangeArrowheads="1"/>
            </p:cNvSpPr>
            <p:nvPr/>
          </p:nvSpPr>
          <p:spPr bwMode="auto">
            <a:xfrm>
              <a:off x="7867405" y="2989279"/>
              <a:ext cx="885825" cy="885825"/>
            </a:xfrm>
            <a:prstGeom prst="ellipse">
              <a:avLst/>
            </a:prstGeom>
            <a:noFill/>
            <a:ln w="12700">
              <a:solidFill>
                <a:srgbClr val="03ABBF"/>
              </a:solidFill>
            </a:ln>
            <a:effectLst>
              <a:outerShdw blurRad="50800" dist="101600" dir="54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245" name="组合 35"/>
            <p:cNvGrpSpPr/>
            <p:nvPr/>
          </p:nvGrpSpPr>
          <p:grpSpPr>
            <a:xfrm>
              <a:off x="7958650" y="3057939"/>
              <a:ext cx="703334" cy="752703"/>
              <a:chOff x="7948346" y="3034179"/>
              <a:chExt cx="723942" cy="774758"/>
            </a:xfrm>
          </p:grpSpPr>
          <p:sp>
            <p:nvSpPr>
              <p:cNvPr id="37" name="Freeform 9"/>
              <p:cNvSpPr/>
              <p:nvPr/>
            </p:nvSpPr>
            <p:spPr bwMode="auto">
              <a:xfrm>
                <a:off x="7947463" y="3182082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 rot="10800000">
                <a:off x="7947463" y="3032200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650105" y="99060"/>
            <a:ext cx="39154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COMPOUND INTEREST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87855" y="968375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701290" y="1711325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242060" y="2324100"/>
            <a:ext cx="3090545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P, R(in decimal), n, 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96210" y="3073400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1540" y="3660140"/>
            <a:ext cx="3263265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= (1 + ( R / n)) ^ ( n * t)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154805" y="4389755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4944110" y="3686175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P * change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56220" y="4417060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8645525" y="3686175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= A - 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10095865" y="2943860"/>
            <a:ext cx="5715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9124315" y="2220595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CI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090150" y="1478280"/>
            <a:ext cx="5715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9274175" y="735330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椭圆 27"/>
          <p:cNvSpPr/>
          <p:nvPr/>
        </p:nvSpPr>
        <p:spPr>
          <a:xfrm flipV="1">
            <a:off x="6562725" y="6351588"/>
            <a:ext cx="142875" cy="141288"/>
          </a:xfrm>
          <a:prstGeom prst="ellipse">
            <a:avLst/>
          </a:prstGeom>
          <a:noFill/>
          <a:ln w="12700">
            <a:solidFill>
              <a:srgbClr val="03ABBF"/>
            </a:solidFill>
          </a:ln>
          <a:effectLst>
            <a:outerShdw blurRad="50800" dist="101600" dir="54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空心弧 37"/>
          <p:cNvSpPr/>
          <p:nvPr/>
        </p:nvSpPr>
        <p:spPr>
          <a:xfrm rot="4540765">
            <a:off x="3641725" y="1128713"/>
            <a:ext cx="5199063" cy="5453063"/>
          </a:xfrm>
          <a:prstGeom prst="blockArc">
            <a:avLst>
              <a:gd name="adj1" fmla="val 16167028"/>
              <a:gd name="adj2" fmla="val 124344"/>
              <a:gd name="adj3" fmla="val 174"/>
            </a:avLst>
          </a:prstGeom>
          <a:solidFill>
            <a:srgbClr val="03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空心弧 40"/>
          <p:cNvSpPr/>
          <p:nvPr/>
        </p:nvSpPr>
        <p:spPr>
          <a:xfrm rot="4540765">
            <a:off x="3657076" y="1149650"/>
            <a:ext cx="5199764" cy="5453618"/>
          </a:xfrm>
          <a:prstGeom prst="blockArc">
            <a:avLst>
              <a:gd name="adj1" fmla="val 20070115"/>
              <a:gd name="adj2" fmla="val 135408"/>
              <a:gd name="adj3" fmla="val 958"/>
            </a:avLst>
          </a:prstGeom>
          <a:solidFill>
            <a:srgbClr val="03ABBF"/>
          </a:solidFill>
          <a:ln>
            <a:noFill/>
          </a:ln>
          <a:effectLst>
            <a:glow rad="88900">
              <a:srgbClr val="03ABBF">
                <a:alpha val="24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760369" y="6365081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836819" y="3134585"/>
            <a:ext cx="57150" cy="57150"/>
          </a:xfrm>
          <a:prstGeom prst="ellipse">
            <a:avLst/>
          </a:prstGeom>
          <a:solidFill>
            <a:srgbClr val="03ABB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254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43" name="组合 33"/>
          <p:cNvGrpSpPr/>
          <p:nvPr/>
        </p:nvGrpSpPr>
        <p:grpSpPr>
          <a:xfrm>
            <a:off x="8704263" y="2836863"/>
            <a:ext cx="233362" cy="231775"/>
            <a:chOff x="7867405" y="2989279"/>
            <a:chExt cx="885825" cy="885825"/>
          </a:xfrm>
        </p:grpSpPr>
        <p:sp>
          <p:nvSpPr>
            <p:cNvPr id="35" name="椭圆 13"/>
            <p:cNvSpPr>
              <a:spLocks noChangeArrowheads="1"/>
            </p:cNvSpPr>
            <p:nvPr/>
          </p:nvSpPr>
          <p:spPr bwMode="auto">
            <a:xfrm>
              <a:off x="7867405" y="2989279"/>
              <a:ext cx="885825" cy="885825"/>
            </a:xfrm>
            <a:prstGeom prst="ellipse">
              <a:avLst/>
            </a:prstGeom>
            <a:noFill/>
            <a:ln w="12700">
              <a:solidFill>
                <a:srgbClr val="03ABBF"/>
              </a:solidFill>
            </a:ln>
            <a:effectLst>
              <a:outerShdw blurRad="50800" dist="101600" dir="54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245" name="组合 35"/>
            <p:cNvGrpSpPr/>
            <p:nvPr/>
          </p:nvGrpSpPr>
          <p:grpSpPr>
            <a:xfrm>
              <a:off x="7958650" y="3057939"/>
              <a:ext cx="703334" cy="752703"/>
              <a:chOff x="7948346" y="3034179"/>
              <a:chExt cx="723942" cy="774758"/>
            </a:xfrm>
          </p:grpSpPr>
          <p:sp>
            <p:nvSpPr>
              <p:cNvPr id="37" name="Freeform 9"/>
              <p:cNvSpPr/>
              <p:nvPr/>
            </p:nvSpPr>
            <p:spPr bwMode="auto">
              <a:xfrm>
                <a:off x="7947463" y="3182082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 rot="10800000">
                <a:off x="7947463" y="3032200"/>
                <a:ext cx="725704" cy="624507"/>
              </a:xfrm>
              <a:custGeom>
                <a:avLst/>
                <a:gdLst>
                  <a:gd name="T0" fmla="*/ 1400682 w 827"/>
                  <a:gd name="T1" fmla="*/ 0 h 715"/>
                  <a:gd name="T2" fmla="*/ 2312104 w 827"/>
                  <a:gd name="T3" fmla="*/ 0 h 715"/>
                  <a:gd name="T4" fmla="*/ 1160246 w 827"/>
                  <a:gd name="T5" fmla="*/ 1998978 h 715"/>
                  <a:gd name="T6" fmla="*/ 0 w 827"/>
                  <a:gd name="T7" fmla="*/ 0 h 715"/>
                  <a:gd name="T8" fmla="*/ 914218 w 827"/>
                  <a:gd name="T9" fmla="*/ 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27" h="715">
                    <a:moveTo>
                      <a:pt x="501" y="0"/>
                    </a:moveTo>
                    <a:lnTo>
                      <a:pt x="827" y="0"/>
                    </a:lnTo>
                    <a:lnTo>
                      <a:pt x="415" y="715"/>
                    </a:lnTo>
                    <a:lnTo>
                      <a:pt x="0" y="0"/>
                    </a:lnTo>
                    <a:lnTo>
                      <a:pt x="327" y="0"/>
                    </a:lnTo>
                  </a:path>
                </a:pathLst>
              </a:custGeom>
              <a:noFill/>
              <a:ln w="12700">
                <a:solidFill>
                  <a:srgbClr val="03ABBF"/>
                </a:solidFill>
              </a:ln>
              <a:effectLst>
                <a:outerShdw blurRad="50800" dist="101600" dir="5400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650105" y="99060"/>
            <a:ext cx="267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ANNUITY PLAN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887855" y="968375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701290" y="1711325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997585" y="2364105"/>
            <a:ext cx="3408045" cy="167767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PMT, R(in decimal), n, 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99385" y="4041775"/>
            <a:ext cx="5080" cy="6127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1540" y="4654550"/>
            <a:ext cx="3742055" cy="179768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= (((1 + ( R / n)) ^ ( n* t)) - 1) / (R / n)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33595" y="5376545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422900" y="4648835"/>
            <a:ext cx="2912110" cy="146621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PMT * change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35010" y="5380355"/>
            <a:ext cx="78930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8937625" y="5020945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090150" y="4278630"/>
            <a:ext cx="5715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Flowchart: Alternate Process 22"/>
          <p:cNvSpPr/>
          <p:nvPr/>
        </p:nvSpPr>
        <p:spPr>
          <a:xfrm>
            <a:off x="9274175" y="3535680"/>
            <a:ext cx="1637030" cy="7429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00232" y="1831841"/>
            <a:ext cx="8390635" cy="178510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6600"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00000">
                      <a:srgbClr val="FF0000"/>
                    </a:gs>
                    <a:gs pos="0">
                      <a:srgbClr val="FF9933"/>
                    </a:gs>
                  </a:gsLst>
                  <a:lin ang="5400000" scaled="1"/>
                </a:gradFill>
                <a:effectLst>
                  <a:outerShdw blurRad="50800" dist="1270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张海山锐线体2.0" pitchFamily="2" charset="-122"/>
                <a:cs typeface="Arial" panose="020B0604020202020204" pitchFamily="34" charset="0"/>
                <a:sym typeface="+mn-ea"/>
              </a:rPr>
              <a:t>THANK YOU</a:t>
            </a:r>
            <a:endParaRPr kumimoji="0" lang="zh-CN" altLang="en-US" sz="110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100000">
                    <a:srgbClr val="FF0000"/>
                  </a:gs>
                  <a:gs pos="0">
                    <a:srgbClr val="FF9933"/>
                  </a:gs>
                </a:gsLst>
                <a:lin ang="5400000" scaled="1"/>
              </a:gradFill>
              <a:effectLst>
                <a:outerShdw blurRad="50800" dist="1270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张海山锐线体2.0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WPS Presentation</Application>
  <PresentationFormat>自定义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Calibri Light</vt:lpstr>
      <vt:lpstr>张海山锐线体2.0</vt:lpstr>
      <vt:lpstr>Felix Titling</vt:lpstr>
      <vt:lpstr>Arial Narrow</vt:lpstr>
      <vt:lpstr>Segoe Print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Moses Onerhime</cp:lastModifiedBy>
  <cp:revision>110</cp:revision>
  <dcterms:created xsi:type="dcterms:W3CDTF">2014-11-03T08:29:00Z</dcterms:created>
  <dcterms:modified xsi:type="dcterms:W3CDTF">2023-03-31T16:18:06Z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4XcTMlnklC59949.ppt</vt:lpwstr>
  </property>
  <property fmtid="{D5CDD505-2E9C-101B-9397-08002B2CF9AE}" pid="3" name="fileid">
    <vt:lpwstr>518304</vt:lpwstr>
  </property>
  <property fmtid="{D5CDD505-2E9C-101B-9397-08002B2CF9AE}" pid="4" name="KSOProductBuildVer">
    <vt:lpwstr>1033-11.2.0.11219</vt:lpwstr>
  </property>
  <property fmtid="{D5CDD505-2E9C-101B-9397-08002B2CF9AE}" pid="5" name="ICV">
    <vt:lpwstr>00BB6403053247BCBE55EBFFD2CD996B</vt:lpwstr>
  </property>
</Properties>
</file>