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59" r:id="rId4"/>
    <p:sldId id="260" r:id="rId5"/>
    <p:sldId id="299" r:id="rId6"/>
    <p:sldId id="300" r:id="rId7"/>
    <p:sldId id="304" r:id="rId8"/>
    <p:sldId id="262"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263" r:id="rId22"/>
  </p:sldIdLst>
  <p:sldSz cx="9144000" cy="5143500" type="screen16x9"/>
  <p:notesSz cx="6858000" cy="9144000"/>
  <p:embeddedFontLst>
    <p:embeddedFont>
      <p:font typeface="Advent Pro SemiBold" panose="020B0604020202020204" charset="0"/>
      <p:regular r:id="rId24"/>
      <p:bold r:id="rId25"/>
      <p:italic r:id="rId26"/>
      <p:boldItalic r:id="rId27"/>
    </p:embeddedFont>
    <p:embeddedFont>
      <p:font typeface="Arial Narrow" panose="020B0606020202030204" pitchFamily="34" charset="0"/>
      <p:regular r:id="rId28"/>
      <p:bold r:id="rId29"/>
      <p:italic r:id="rId30"/>
      <p:boldItalic r:id="rId31"/>
    </p:embeddedFont>
    <p:embeddedFont>
      <p:font typeface="Arial Rounded MT Bold" panose="020F0704030504030204" pitchFamily="34" charset="0"/>
      <p:regular r:id="rId32"/>
    </p:embeddedFont>
    <p:embeddedFont>
      <p:font typeface="Bahnschrift SemiLight" panose="020B0502040204020203" pitchFamily="34" charset="0"/>
      <p:regular r:id="rId33"/>
    </p:embeddedFont>
    <p:embeddedFont>
      <p:font typeface="Fira Sans Condensed Medium" panose="020B06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Gadugi" panose="020B0502040204020203" pitchFamily="34" charset="0"/>
      <p:regular r:id="rId42"/>
      <p:bold r:id="rId43"/>
    </p:embeddedFont>
    <p:embeddedFont>
      <p:font typeface="Lucida Bright" panose="02040602050505020304" pitchFamily="18" charset="0"/>
      <p:regular r:id="rId44"/>
      <p:bold r:id="rId45"/>
      <p:italic r:id="rId46"/>
      <p:boldItalic r:id="rId47"/>
    </p:embeddedFont>
    <p:embeddedFont>
      <p:font typeface="Maven Pro" panose="020B0604020202020204" charset="0"/>
      <p:regular r:id="rId48"/>
      <p:bold r:id="rId49"/>
    </p:embeddedFont>
    <p:embeddedFont>
      <p:font typeface="Segoe UI Semibold" panose="020B0702040204020203" pitchFamily="34" charset="0"/>
      <p:bold r:id="rId50"/>
      <p:boldItalic r:id="rId51"/>
    </p:embeddedFont>
    <p:embeddedFont>
      <p:font typeface="Share Tech" panose="020B0604020202020204" charset="0"/>
      <p:regular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1F27F-DEBB-413C-BCF7-33AF840715D5}">
  <a:tblStyle styleId="{B531F27F-DEBB-413C-BCF7-33AF840715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snapToGrid="0">
      <p:cViewPr varScale="1">
        <p:scale>
          <a:sx n="111" d="100"/>
          <a:sy n="111" d="100"/>
        </p:scale>
        <p:origin x="95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font" Target="fonts/font3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font" Target="fonts/font30.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font" Target="fonts/font33.fntdata"/><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font" Target="fonts/font3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font" Target="fonts/font29.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CB8C4887-99FA-5F4B-E803-E596CDF289AF}"/>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DCD89245-1635-01D3-8A7B-677F003943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AB86B3A4-4753-DE4B-FEB3-8F50631433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628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A01580C5-A882-9FAB-52FB-3975D58142B0}"/>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E7FBBA42-05C9-6A91-24C5-711B9888B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CC49A6DC-2EE7-A086-8614-4BC839CF1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64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E0BB002-FD11-274F-E785-70DDB5221A04}"/>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85D46A18-3A5F-8BC0-FE67-12CD6A546F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DCF685BC-34D0-1295-CFE7-6B19FC870B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5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D3AB893A-4E19-E4BE-A646-57F6060AD503}"/>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52690B4B-2D79-1956-62F8-BDDA1AA1D6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FFE27554-DCD7-5B0A-DE17-162B26C254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71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6BB88702-6D4A-CAFB-B605-56A30134636B}"/>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4B0280EC-5028-788B-AFB2-C688F1EB29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F03C5F18-5727-7421-70DA-9F47DA2067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225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8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1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83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41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31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62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A5393AB-D787-B5DC-8211-C51727DA0E62}"/>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6B652846-6500-8F1F-7560-E9D368CC96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33BB5A48-CEAE-3B06-E1C1-9A46E2A316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30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A09DE779-81AE-B486-06C1-BD258B0CEDF5}"/>
            </a:ext>
          </a:extLst>
        </p:cNvPr>
        <p:cNvGrpSpPr/>
        <p:nvPr/>
      </p:nvGrpSpPr>
      <p:grpSpPr>
        <a:xfrm>
          <a:off x="0" y="0"/>
          <a:ext cx="0" cy="0"/>
          <a:chOff x="0" y="0"/>
          <a:chExt cx="0" cy="0"/>
        </a:xfrm>
      </p:grpSpPr>
      <p:sp>
        <p:nvSpPr>
          <p:cNvPr id="569" name="Google Shape;569;g6c4305b01e_0_15:notes">
            <a:extLst>
              <a:ext uri="{FF2B5EF4-FFF2-40B4-BE49-F238E27FC236}">
                <a16:creationId xmlns:a16="http://schemas.microsoft.com/office/drawing/2014/main" id="{9E4A0B7D-090B-64F8-39E7-828707EFA1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a:extLst>
              <a:ext uri="{FF2B5EF4-FFF2-40B4-BE49-F238E27FC236}">
                <a16:creationId xmlns:a16="http://schemas.microsoft.com/office/drawing/2014/main" id="{FF85B079-135E-190C-9D63-58241FF5B5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1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FA7BFCB2-E0A7-2636-CD05-20CEC1E517AD}"/>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8C041E16-FB32-91FB-CEDF-68A72C031F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99315CAA-EA87-8738-0ECC-DF715004C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592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a:extLst>
            <a:ext uri="{FF2B5EF4-FFF2-40B4-BE49-F238E27FC236}">
              <a16:creationId xmlns:a16="http://schemas.microsoft.com/office/drawing/2014/main" id="{7DF49D23-0821-D694-A629-855A9051E205}"/>
            </a:ext>
          </a:extLst>
        </p:cNvPr>
        <p:cNvGrpSpPr/>
        <p:nvPr/>
      </p:nvGrpSpPr>
      <p:grpSpPr>
        <a:xfrm>
          <a:off x="0" y="0"/>
          <a:ext cx="0" cy="0"/>
          <a:chOff x="0" y="0"/>
          <a:chExt cx="0" cy="0"/>
        </a:xfrm>
      </p:grpSpPr>
      <p:sp>
        <p:nvSpPr>
          <p:cNvPr id="598" name="Google Shape;598;g6c4305b01e_0_10:notes">
            <a:extLst>
              <a:ext uri="{FF2B5EF4-FFF2-40B4-BE49-F238E27FC236}">
                <a16:creationId xmlns:a16="http://schemas.microsoft.com/office/drawing/2014/main" id="{7C05168B-E9AE-2684-BF73-1382863E5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a:extLst>
              <a:ext uri="{FF2B5EF4-FFF2-40B4-BE49-F238E27FC236}">
                <a16:creationId xmlns:a16="http://schemas.microsoft.com/office/drawing/2014/main" id="{8C502CD6-48D2-0062-9D7F-6A55E8C93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980690" y="2999435"/>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-M.MOSESH PAUL RAJ</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a:t>
            </a:r>
            <a:r>
              <a:rPr lang="en" dirty="0"/>
              <a:t>ASICS IN JAVA</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9"/>
            <a:chOff x="4475150" y="4052605"/>
            <a:chExt cx="199001" cy="867199"/>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FDE5A7EA-201D-A7EB-50E9-F42EA08626F2}"/>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D550F5AD-29D4-204F-379D-9C31C8465823}"/>
              </a:ext>
            </a:extLst>
          </p:cNvPr>
          <p:cNvSpPr txBox="1">
            <a:spLocks noGrp="1"/>
          </p:cNvSpPr>
          <p:nvPr>
            <p:ph type="ctrTitle" idx="8"/>
          </p:nvPr>
        </p:nvSpPr>
        <p:spPr>
          <a:xfrm>
            <a:off x="380998" y="136667"/>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PRIVATE</a:t>
            </a:r>
            <a:endParaRPr sz="2400" dirty="0"/>
          </a:p>
        </p:txBody>
      </p:sp>
      <p:sp>
        <p:nvSpPr>
          <p:cNvPr id="604" name="Google Shape;604;p30">
            <a:extLst>
              <a:ext uri="{FF2B5EF4-FFF2-40B4-BE49-F238E27FC236}">
                <a16:creationId xmlns:a16="http://schemas.microsoft.com/office/drawing/2014/main" id="{509C3F99-49E8-660F-4CF2-04646A92BE79}"/>
              </a:ext>
            </a:extLst>
          </p:cNvPr>
          <p:cNvSpPr txBox="1">
            <a:spLocks noGrp="1"/>
          </p:cNvSpPr>
          <p:nvPr>
            <p:ph type="subTitle" idx="7"/>
          </p:nvPr>
        </p:nvSpPr>
        <p:spPr>
          <a:xfrm>
            <a:off x="610164" y="809789"/>
            <a:ext cx="6850174" cy="32534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b="0" i="0" dirty="0">
                <a:solidFill>
                  <a:schemeClr val="bg1"/>
                </a:solidFill>
                <a:effectLst/>
                <a:latin typeface="inter-regular"/>
              </a:rPr>
              <a:t>The private access modifier is accessible only within the class.</a:t>
            </a:r>
          </a:p>
        </p:txBody>
      </p:sp>
      <p:pic>
        <p:nvPicPr>
          <p:cNvPr id="3" name="Picture 2">
            <a:extLst>
              <a:ext uri="{FF2B5EF4-FFF2-40B4-BE49-F238E27FC236}">
                <a16:creationId xmlns:a16="http://schemas.microsoft.com/office/drawing/2014/main" id="{617B37A7-128E-0E9F-330D-748A0FB8609B}"/>
              </a:ext>
            </a:extLst>
          </p:cNvPr>
          <p:cNvPicPr>
            <a:picLocks noChangeAspect="1"/>
          </p:cNvPicPr>
          <p:nvPr/>
        </p:nvPicPr>
        <p:blipFill>
          <a:blip r:embed="rId3"/>
          <a:stretch>
            <a:fillRect/>
          </a:stretch>
        </p:blipFill>
        <p:spPr>
          <a:xfrm>
            <a:off x="1045975" y="1350006"/>
            <a:ext cx="4558746" cy="2443487"/>
          </a:xfrm>
          <a:prstGeom prst="rect">
            <a:avLst/>
          </a:prstGeom>
        </p:spPr>
      </p:pic>
    </p:spTree>
    <p:extLst>
      <p:ext uri="{BB962C8B-B14F-4D97-AF65-F5344CB8AC3E}">
        <p14:creationId xmlns:p14="http://schemas.microsoft.com/office/powerpoint/2010/main" val="407787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BA93D34A-60B4-68F4-3CCE-4F9913BDB5F4}"/>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6FA42A5E-D4B3-68D6-7B56-F6CAE9B75DCE}"/>
              </a:ext>
            </a:extLst>
          </p:cNvPr>
          <p:cNvSpPr txBox="1">
            <a:spLocks noGrp="1"/>
          </p:cNvSpPr>
          <p:nvPr>
            <p:ph type="ctrTitle" idx="8"/>
          </p:nvPr>
        </p:nvSpPr>
        <p:spPr>
          <a:xfrm>
            <a:off x="380999" y="116042"/>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DEFAULT</a:t>
            </a:r>
            <a:endParaRPr sz="2400" dirty="0"/>
          </a:p>
        </p:txBody>
      </p:sp>
      <p:sp>
        <p:nvSpPr>
          <p:cNvPr id="604" name="Google Shape;604;p30">
            <a:extLst>
              <a:ext uri="{FF2B5EF4-FFF2-40B4-BE49-F238E27FC236}">
                <a16:creationId xmlns:a16="http://schemas.microsoft.com/office/drawing/2014/main" id="{0094C682-D242-F7BC-0170-DB0D7CCC458A}"/>
              </a:ext>
            </a:extLst>
          </p:cNvPr>
          <p:cNvSpPr txBox="1">
            <a:spLocks noGrp="1"/>
          </p:cNvSpPr>
          <p:nvPr>
            <p:ph type="subTitle" idx="7"/>
          </p:nvPr>
        </p:nvSpPr>
        <p:spPr>
          <a:xfrm>
            <a:off x="380999" y="693842"/>
            <a:ext cx="6850174" cy="32534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b="0" i="0" dirty="0">
                <a:solidFill>
                  <a:schemeClr val="bg1"/>
                </a:solidFill>
                <a:effectLst/>
                <a:latin typeface="inter-regular"/>
              </a:rPr>
              <a:t>If you don't use any modifier, it is treated as default by default. The default modifier is accessible only within package. It cannot be accessed from outside the package. It provides more accessibility than private</a:t>
            </a:r>
          </a:p>
        </p:txBody>
      </p:sp>
      <p:pic>
        <p:nvPicPr>
          <p:cNvPr id="4" name="Picture 3">
            <a:extLst>
              <a:ext uri="{FF2B5EF4-FFF2-40B4-BE49-F238E27FC236}">
                <a16:creationId xmlns:a16="http://schemas.microsoft.com/office/drawing/2014/main" id="{FE779EBD-2768-8C35-D71B-559B37744F5D}"/>
              </a:ext>
            </a:extLst>
          </p:cNvPr>
          <p:cNvPicPr>
            <a:picLocks noChangeAspect="1"/>
          </p:cNvPicPr>
          <p:nvPr/>
        </p:nvPicPr>
        <p:blipFill>
          <a:blip r:embed="rId3"/>
          <a:stretch>
            <a:fillRect/>
          </a:stretch>
        </p:blipFill>
        <p:spPr>
          <a:xfrm>
            <a:off x="1551492" y="1581525"/>
            <a:ext cx="3547713" cy="990225"/>
          </a:xfrm>
          <a:prstGeom prst="rect">
            <a:avLst/>
          </a:prstGeom>
        </p:spPr>
      </p:pic>
      <p:pic>
        <p:nvPicPr>
          <p:cNvPr id="6" name="Picture 5">
            <a:extLst>
              <a:ext uri="{FF2B5EF4-FFF2-40B4-BE49-F238E27FC236}">
                <a16:creationId xmlns:a16="http://schemas.microsoft.com/office/drawing/2014/main" id="{6B643B2C-8C19-7B1F-E1F0-2C1E8355ADDA}"/>
              </a:ext>
            </a:extLst>
          </p:cNvPr>
          <p:cNvPicPr>
            <a:picLocks noChangeAspect="1"/>
          </p:cNvPicPr>
          <p:nvPr/>
        </p:nvPicPr>
        <p:blipFill>
          <a:blip r:embed="rId4"/>
          <a:stretch>
            <a:fillRect/>
          </a:stretch>
        </p:blipFill>
        <p:spPr>
          <a:xfrm>
            <a:off x="1549250" y="2692728"/>
            <a:ext cx="3534357" cy="1832361"/>
          </a:xfrm>
          <a:prstGeom prst="rect">
            <a:avLst/>
          </a:prstGeom>
        </p:spPr>
      </p:pic>
    </p:spTree>
    <p:extLst>
      <p:ext uri="{BB962C8B-B14F-4D97-AF65-F5344CB8AC3E}">
        <p14:creationId xmlns:p14="http://schemas.microsoft.com/office/powerpoint/2010/main" val="272999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EC015A12-1854-E288-A06B-E50525D3E8D2}"/>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02292C37-1B20-DC30-0BDB-AA198674814D}"/>
              </a:ext>
            </a:extLst>
          </p:cNvPr>
          <p:cNvSpPr txBox="1">
            <a:spLocks noGrp="1"/>
          </p:cNvSpPr>
          <p:nvPr>
            <p:ph type="ctrTitle" idx="8"/>
          </p:nvPr>
        </p:nvSpPr>
        <p:spPr>
          <a:xfrm>
            <a:off x="380999" y="116042"/>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PROTECTED</a:t>
            </a:r>
            <a:endParaRPr sz="2400" dirty="0"/>
          </a:p>
        </p:txBody>
      </p:sp>
      <p:sp>
        <p:nvSpPr>
          <p:cNvPr id="604" name="Google Shape;604;p30">
            <a:extLst>
              <a:ext uri="{FF2B5EF4-FFF2-40B4-BE49-F238E27FC236}">
                <a16:creationId xmlns:a16="http://schemas.microsoft.com/office/drawing/2014/main" id="{26CB618D-7880-2A4A-9A28-33CCBD61A598}"/>
              </a:ext>
            </a:extLst>
          </p:cNvPr>
          <p:cNvSpPr txBox="1">
            <a:spLocks noGrp="1"/>
          </p:cNvSpPr>
          <p:nvPr>
            <p:ph type="subTitle" idx="7"/>
          </p:nvPr>
        </p:nvSpPr>
        <p:spPr>
          <a:xfrm>
            <a:off x="380999" y="693842"/>
            <a:ext cx="6850174" cy="32534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b="0" i="0" dirty="0">
                <a:solidFill>
                  <a:schemeClr val="bg1"/>
                </a:solidFill>
                <a:effectLst/>
                <a:latin typeface="inter-regular"/>
              </a:rPr>
              <a:t>The protected access modifier is accessible within package and outside the package but through inheritance only.</a:t>
            </a:r>
          </a:p>
        </p:txBody>
      </p:sp>
      <p:pic>
        <p:nvPicPr>
          <p:cNvPr id="3" name="Picture 2">
            <a:extLst>
              <a:ext uri="{FF2B5EF4-FFF2-40B4-BE49-F238E27FC236}">
                <a16:creationId xmlns:a16="http://schemas.microsoft.com/office/drawing/2014/main" id="{89D4E424-C268-5D29-FDD9-63B31A1858FE}"/>
              </a:ext>
            </a:extLst>
          </p:cNvPr>
          <p:cNvPicPr>
            <a:picLocks noChangeAspect="1"/>
          </p:cNvPicPr>
          <p:nvPr/>
        </p:nvPicPr>
        <p:blipFill>
          <a:blip r:embed="rId3"/>
          <a:stretch>
            <a:fillRect/>
          </a:stretch>
        </p:blipFill>
        <p:spPr>
          <a:xfrm>
            <a:off x="1479020" y="1336053"/>
            <a:ext cx="3901735" cy="931556"/>
          </a:xfrm>
          <a:prstGeom prst="rect">
            <a:avLst/>
          </a:prstGeom>
        </p:spPr>
      </p:pic>
      <p:pic>
        <p:nvPicPr>
          <p:cNvPr id="11" name="Picture 10">
            <a:extLst>
              <a:ext uri="{FF2B5EF4-FFF2-40B4-BE49-F238E27FC236}">
                <a16:creationId xmlns:a16="http://schemas.microsoft.com/office/drawing/2014/main" id="{09E7EB55-15B9-BE2A-EF5C-D7FA97F1CF4F}"/>
              </a:ext>
            </a:extLst>
          </p:cNvPr>
          <p:cNvPicPr>
            <a:picLocks noChangeAspect="1"/>
          </p:cNvPicPr>
          <p:nvPr/>
        </p:nvPicPr>
        <p:blipFill>
          <a:blip r:embed="rId4"/>
          <a:stretch>
            <a:fillRect/>
          </a:stretch>
        </p:blipFill>
        <p:spPr>
          <a:xfrm>
            <a:off x="1595900" y="4219377"/>
            <a:ext cx="3692653" cy="305712"/>
          </a:xfrm>
          <a:prstGeom prst="rect">
            <a:avLst/>
          </a:prstGeom>
        </p:spPr>
      </p:pic>
      <p:pic>
        <p:nvPicPr>
          <p:cNvPr id="13" name="Picture 12">
            <a:extLst>
              <a:ext uri="{FF2B5EF4-FFF2-40B4-BE49-F238E27FC236}">
                <a16:creationId xmlns:a16="http://schemas.microsoft.com/office/drawing/2014/main" id="{24282CBB-FBDB-8AF5-D10E-7E2DD823DBC8}"/>
              </a:ext>
            </a:extLst>
          </p:cNvPr>
          <p:cNvPicPr>
            <a:picLocks noChangeAspect="1"/>
          </p:cNvPicPr>
          <p:nvPr/>
        </p:nvPicPr>
        <p:blipFill>
          <a:blip r:embed="rId5"/>
          <a:stretch>
            <a:fillRect/>
          </a:stretch>
        </p:blipFill>
        <p:spPr>
          <a:xfrm>
            <a:off x="1479022" y="2388807"/>
            <a:ext cx="3901733" cy="1689411"/>
          </a:xfrm>
          <a:prstGeom prst="rect">
            <a:avLst/>
          </a:prstGeom>
        </p:spPr>
      </p:pic>
    </p:spTree>
    <p:extLst>
      <p:ext uri="{BB962C8B-B14F-4D97-AF65-F5344CB8AC3E}">
        <p14:creationId xmlns:p14="http://schemas.microsoft.com/office/powerpoint/2010/main" val="154790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A7B4338C-837D-CD8F-6499-A129D9BB0A17}"/>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2DB0BE02-B0C9-224C-1137-D4EB2DC498B7}"/>
              </a:ext>
            </a:extLst>
          </p:cNvPr>
          <p:cNvSpPr txBox="1">
            <a:spLocks noGrp="1"/>
          </p:cNvSpPr>
          <p:nvPr>
            <p:ph type="ctrTitle" idx="8"/>
          </p:nvPr>
        </p:nvSpPr>
        <p:spPr>
          <a:xfrm>
            <a:off x="380999" y="116042"/>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PUBLIC</a:t>
            </a:r>
            <a:endParaRPr sz="2400" dirty="0"/>
          </a:p>
        </p:txBody>
      </p:sp>
      <p:sp>
        <p:nvSpPr>
          <p:cNvPr id="604" name="Google Shape;604;p30">
            <a:extLst>
              <a:ext uri="{FF2B5EF4-FFF2-40B4-BE49-F238E27FC236}">
                <a16:creationId xmlns:a16="http://schemas.microsoft.com/office/drawing/2014/main" id="{BD7C3343-D3ED-258F-74D0-DB7014C68192}"/>
              </a:ext>
            </a:extLst>
          </p:cNvPr>
          <p:cNvSpPr txBox="1">
            <a:spLocks noGrp="1"/>
          </p:cNvSpPr>
          <p:nvPr>
            <p:ph type="subTitle" idx="7"/>
          </p:nvPr>
        </p:nvSpPr>
        <p:spPr>
          <a:xfrm>
            <a:off x="380999" y="693842"/>
            <a:ext cx="6850174" cy="32534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b="0" i="0" dirty="0">
                <a:solidFill>
                  <a:schemeClr val="bg1"/>
                </a:solidFill>
                <a:effectLst/>
                <a:latin typeface="inter-regular"/>
              </a:rPr>
              <a:t>The public access modifier is accessible everywhere. It has the widest scope among all other modifiers.</a:t>
            </a:r>
          </a:p>
        </p:txBody>
      </p:sp>
      <p:pic>
        <p:nvPicPr>
          <p:cNvPr id="3" name="Picture 2">
            <a:extLst>
              <a:ext uri="{FF2B5EF4-FFF2-40B4-BE49-F238E27FC236}">
                <a16:creationId xmlns:a16="http://schemas.microsoft.com/office/drawing/2014/main" id="{9F4C3B2C-F0BD-6019-3176-7035618583CC}"/>
              </a:ext>
            </a:extLst>
          </p:cNvPr>
          <p:cNvPicPr>
            <a:picLocks noChangeAspect="1"/>
          </p:cNvPicPr>
          <p:nvPr/>
        </p:nvPicPr>
        <p:blipFill>
          <a:blip r:embed="rId3"/>
          <a:stretch>
            <a:fillRect/>
          </a:stretch>
        </p:blipFill>
        <p:spPr>
          <a:xfrm>
            <a:off x="1583517" y="1386928"/>
            <a:ext cx="3914607" cy="933637"/>
          </a:xfrm>
          <a:prstGeom prst="rect">
            <a:avLst/>
          </a:prstGeom>
        </p:spPr>
      </p:pic>
      <p:pic>
        <p:nvPicPr>
          <p:cNvPr id="9" name="Picture 8">
            <a:extLst>
              <a:ext uri="{FF2B5EF4-FFF2-40B4-BE49-F238E27FC236}">
                <a16:creationId xmlns:a16="http://schemas.microsoft.com/office/drawing/2014/main" id="{47A58DD9-E791-5080-5448-540F835D54F1}"/>
              </a:ext>
            </a:extLst>
          </p:cNvPr>
          <p:cNvPicPr>
            <a:picLocks noChangeAspect="1"/>
          </p:cNvPicPr>
          <p:nvPr/>
        </p:nvPicPr>
        <p:blipFill>
          <a:blip r:embed="rId4"/>
          <a:stretch>
            <a:fillRect/>
          </a:stretch>
        </p:blipFill>
        <p:spPr>
          <a:xfrm>
            <a:off x="1580833" y="4279730"/>
            <a:ext cx="3914607" cy="280950"/>
          </a:xfrm>
          <a:prstGeom prst="rect">
            <a:avLst/>
          </a:prstGeom>
        </p:spPr>
      </p:pic>
      <p:pic>
        <p:nvPicPr>
          <p:cNvPr id="11" name="Picture 10">
            <a:extLst>
              <a:ext uri="{FF2B5EF4-FFF2-40B4-BE49-F238E27FC236}">
                <a16:creationId xmlns:a16="http://schemas.microsoft.com/office/drawing/2014/main" id="{58BF34F1-9C73-F9F0-29AD-6A2B3FFF0A34}"/>
              </a:ext>
            </a:extLst>
          </p:cNvPr>
          <p:cNvPicPr>
            <a:picLocks noChangeAspect="1"/>
          </p:cNvPicPr>
          <p:nvPr/>
        </p:nvPicPr>
        <p:blipFill>
          <a:blip r:embed="rId5"/>
          <a:stretch>
            <a:fillRect/>
          </a:stretch>
        </p:blipFill>
        <p:spPr>
          <a:xfrm>
            <a:off x="1580833" y="2422323"/>
            <a:ext cx="3917291" cy="1704935"/>
          </a:xfrm>
          <a:prstGeom prst="rect">
            <a:avLst/>
          </a:prstGeom>
        </p:spPr>
      </p:pic>
    </p:spTree>
    <p:extLst>
      <p:ext uri="{BB962C8B-B14F-4D97-AF65-F5344CB8AC3E}">
        <p14:creationId xmlns:p14="http://schemas.microsoft.com/office/powerpoint/2010/main" val="347571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34A849F2-C80C-614C-9D67-77213A216C96}"/>
            </a:ext>
          </a:extLst>
        </p:cNvPr>
        <p:cNvGrpSpPr/>
        <p:nvPr/>
      </p:nvGrpSpPr>
      <p:grpSpPr>
        <a:xfrm>
          <a:off x="0" y="0"/>
          <a:ext cx="0" cy="0"/>
          <a:chOff x="0" y="0"/>
          <a:chExt cx="0" cy="0"/>
        </a:xfrm>
      </p:grpSpPr>
      <p:sp>
        <p:nvSpPr>
          <p:cNvPr id="604" name="Google Shape;604;p30">
            <a:extLst>
              <a:ext uri="{FF2B5EF4-FFF2-40B4-BE49-F238E27FC236}">
                <a16:creationId xmlns:a16="http://schemas.microsoft.com/office/drawing/2014/main" id="{21407659-6D1C-9F33-775C-CBEA9B65FD97}"/>
              </a:ext>
            </a:extLst>
          </p:cNvPr>
          <p:cNvSpPr txBox="1">
            <a:spLocks noGrp="1"/>
          </p:cNvSpPr>
          <p:nvPr>
            <p:ph type="subTitle" idx="7"/>
          </p:nvPr>
        </p:nvSpPr>
        <p:spPr>
          <a:xfrm>
            <a:off x="320647" y="699785"/>
            <a:ext cx="5571389" cy="42087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500" b="0" i="0" dirty="0">
                <a:solidFill>
                  <a:schemeClr val="bg1"/>
                </a:solidFill>
                <a:effectLst/>
                <a:latin typeface="inter-regular"/>
              </a:rPr>
              <a:t>Let's understand the access modifiers in Java by a simple table</a:t>
            </a:r>
          </a:p>
        </p:txBody>
      </p:sp>
      <p:graphicFrame>
        <p:nvGraphicFramePr>
          <p:cNvPr id="4" name="Table 3">
            <a:extLst>
              <a:ext uri="{FF2B5EF4-FFF2-40B4-BE49-F238E27FC236}">
                <a16:creationId xmlns:a16="http://schemas.microsoft.com/office/drawing/2014/main" id="{8F3ED199-BBC2-0681-B6FC-A3FA0FC612AA}"/>
              </a:ext>
            </a:extLst>
          </p:cNvPr>
          <p:cNvGraphicFramePr>
            <a:graphicFrameLocks noGrp="1"/>
          </p:cNvGraphicFramePr>
          <p:nvPr>
            <p:extLst>
              <p:ext uri="{D42A27DB-BD31-4B8C-83A1-F6EECF244321}">
                <p14:modId xmlns:p14="http://schemas.microsoft.com/office/powerpoint/2010/main" val="4236180072"/>
              </p:ext>
            </p:extLst>
          </p:nvPr>
        </p:nvGraphicFramePr>
        <p:xfrm>
          <a:off x="794000" y="1421679"/>
          <a:ext cx="6576199" cy="2507244"/>
        </p:xfrm>
        <a:graphic>
          <a:graphicData uri="http://schemas.openxmlformats.org/drawingml/2006/table">
            <a:tbl>
              <a:tblPr firstRow="1" bandRow="1">
                <a:tableStyleId>{5940675A-B579-460E-94D1-54222C63F5DA}</a:tableStyleId>
              </a:tblPr>
              <a:tblGrid>
                <a:gridCol w="1298447">
                  <a:extLst>
                    <a:ext uri="{9D8B030D-6E8A-4147-A177-3AD203B41FA5}">
                      <a16:colId xmlns:a16="http://schemas.microsoft.com/office/drawing/2014/main" val="3615374102"/>
                    </a:ext>
                  </a:extLst>
                </a:gridCol>
                <a:gridCol w="1319438">
                  <a:extLst>
                    <a:ext uri="{9D8B030D-6E8A-4147-A177-3AD203B41FA5}">
                      <a16:colId xmlns:a16="http://schemas.microsoft.com/office/drawing/2014/main" val="3993076716"/>
                    </a:ext>
                  </a:extLst>
                </a:gridCol>
                <a:gridCol w="1319438">
                  <a:extLst>
                    <a:ext uri="{9D8B030D-6E8A-4147-A177-3AD203B41FA5}">
                      <a16:colId xmlns:a16="http://schemas.microsoft.com/office/drawing/2014/main" val="1425276348"/>
                    </a:ext>
                  </a:extLst>
                </a:gridCol>
                <a:gridCol w="1319438">
                  <a:extLst>
                    <a:ext uri="{9D8B030D-6E8A-4147-A177-3AD203B41FA5}">
                      <a16:colId xmlns:a16="http://schemas.microsoft.com/office/drawing/2014/main" val="1709650060"/>
                    </a:ext>
                  </a:extLst>
                </a:gridCol>
                <a:gridCol w="1319438">
                  <a:extLst>
                    <a:ext uri="{9D8B030D-6E8A-4147-A177-3AD203B41FA5}">
                      <a16:colId xmlns:a16="http://schemas.microsoft.com/office/drawing/2014/main" val="4104005545"/>
                    </a:ext>
                  </a:extLst>
                </a:gridCol>
              </a:tblGrid>
              <a:tr h="809575">
                <a:tc>
                  <a:txBody>
                    <a:bodyPr/>
                    <a:lstStyle/>
                    <a:p>
                      <a:pPr algn="ctr"/>
                      <a:r>
                        <a:rPr lang="en-IN" b="1" dirty="0">
                          <a:solidFill>
                            <a:schemeClr val="tx1">
                              <a:lumMod val="40000"/>
                              <a:lumOff val="60000"/>
                            </a:schemeClr>
                          </a:solidFill>
                        </a:rPr>
                        <a:t>Access Modifier</a:t>
                      </a:r>
                    </a:p>
                  </a:txBody>
                  <a:tcPr/>
                </a:tc>
                <a:tc>
                  <a:txBody>
                    <a:bodyPr/>
                    <a:lstStyle/>
                    <a:p>
                      <a:pPr algn="ctr"/>
                      <a:r>
                        <a:rPr lang="en-IN" b="1" dirty="0">
                          <a:solidFill>
                            <a:schemeClr val="tx1">
                              <a:lumMod val="40000"/>
                              <a:lumOff val="60000"/>
                            </a:schemeClr>
                          </a:solidFill>
                        </a:rPr>
                        <a:t>Within class</a:t>
                      </a:r>
                    </a:p>
                  </a:txBody>
                  <a:tcPr/>
                </a:tc>
                <a:tc>
                  <a:txBody>
                    <a:bodyPr/>
                    <a:lstStyle/>
                    <a:p>
                      <a:pPr algn="ctr"/>
                      <a:r>
                        <a:rPr lang="en-IN" b="1" dirty="0">
                          <a:solidFill>
                            <a:schemeClr val="tx1">
                              <a:lumMod val="40000"/>
                              <a:lumOff val="60000"/>
                            </a:schemeClr>
                          </a:solidFill>
                        </a:rPr>
                        <a:t>Within package</a:t>
                      </a:r>
                    </a:p>
                  </a:txBody>
                  <a:tcPr/>
                </a:tc>
                <a:tc>
                  <a:txBody>
                    <a:bodyPr/>
                    <a:lstStyle/>
                    <a:p>
                      <a:pPr algn="ctr"/>
                      <a:r>
                        <a:rPr lang="en-IN" b="1" dirty="0">
                          <a:solidFill>
                            <a:schemeClr val="tx1">
                              <a:lumMod val="40000"/>
                              <a:lumOff val="60000"/>
                            </a:schemeClr>
                          </a:solidFill>
                        </a:rPr>
                        <a:t>Outside package by subclass only</a:t>
                      </a:r>
                    </a:p>
                  </a:txBody>
                  <a:tcPr/>
                </a:tc>
                <a:tc>
                  <a:txBody>
                    <a:bodyPr/>
                    <a:lstStyle/>
                    <a:p>
                      <a:pPr algn="ctr"/>
                      <a:r>
                        <a:rPr lang="en-IN" b="1" dirty="0">
                          <a:solidFill>
                            <a:schemeClr val="tx1">
                              <a:lumMod val="40000"/>
                              <a:lumOff val="60000"/>
                            </a:schemeClr>
                          </a:solidFill>
                        </a:rPr>
                        <a:t>Outside package</a:t>
                      </a:r>
                    </a:p>
                  </a:txBody>
                  <a:tcPr/>
                </a:tc>
                <a:extLst>
                  <a:ext uri="{0D108BD9-81ED-4DB2-BD59-A6C34878D82A}">
                    <a16:rowId xmlns:a16="http://schemas.microsoft.com/office/drawing/2014/main" val="2311815142"/>
                  </a:ext>
                </a:extLst>
              </a:tr>
              <a:tr h="390591">
                <a:tc>
                  <a:txBody>
                    <a:bodyPr/>
                    <a:lstStyle/>
                    <a:p>
                      <a:pPr algn="ctr"/>
                      <a:r>
                        <a:rPr lang="en-IN" b="1" dirty="0">
                          <a:solidFill>
                            <a:schemeClr val="tx1">
                              <a:lumMod val="40000"/>
                              <a:lumOff val="60000"/>
                            </a:schemeClr>
                          </a:solidFill>
                        </a:rPr>
                        <a:t>private</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rgbClr val="FF1515"/>
                          </a:solidFill>
                          <a:effectLst/>
                        </a:rPr>
                        <a:t>NO</a:t>
                      </a:r>
                    </a:p>
                  </a:txBody>
                  <a:tcPr/>
                </a:tc>
                <a:tc>
                  <a:txBody>
                    <a:bodyPr/>
                    <a:lstStyle/>
                    <a:p>
                      <a:pPr algn="ctr"/>
                      <a:r>
                        <a:rPr lang="en-IN" b="1" i="0" dirty="0">
                          <a:solidFill>
                            <a:srgbClr val="FF1515"/>
                          </a:solidFill>
                          <a:effectLst/>
                        </a:rPr>
                        <a:t>NO</a:t>
                      </a:r>
                    </a:p>
                  </a:txBody>
                  <a:tcPr/>
                </a:tc>
                <a:tc>
                  <a:txBody>
                    <a:bodyPr/>
                    <a:lstStyle/>
                    <a:p>
                      <a:pPr algn="ctr"/>
                      <a:r>
                        <a:rPr lang="en-IN" b="1" i="0" dirty="0">
                          <a:solidFill>
                            <a:srgbClr val="FF1515"/>
                          </a:solidFill>
                          <a:effectLst/>
                        </a:rPr>
                        <a:t>NO</a:t>
                      </a:r>
                    </a:p>
                  </a:txBody>
                  <a:tcPr/>
                </a:tc>
                <a:extLst>
                  <a:ext uri="{0D108BD9-81ED-4DB2-BD59-A6C34878D82A}">
                    <a16:rowId xmlns:a16="http://schemas.microsoft.com/office/drawing/2014/main" val="1454858819"/>
                  </a:ext>
                </a:extLst>
              </a:tr>
              <a:tr h="390591">
                <a:tc>
                  <a:txBody>
                    <a:bodyPr/>
                    <a:lstStyle/>
                    <a:p>
                      <a:pPr algn="ctr"/>
                      <a:r>
                        <a:rPr lang="en-IN" b="1" dirty="0">
                          <a:solidFill>
                            <a:schemeClr val="tx1">
                              <a:lumMod val="40000"/>
                              <a:lumOff val="60000"/>
                            </a:schemeClr>
                          </a:solidFill>
                        </a:rPr>
                        <a:t>default</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rgbClr val="FF1515"/>
                          </a:solidFill>
                          <a:effectLst/>
                        </a:rPr>
                        <a:t>NO</a:t>
                      </a:r>
                    </a:p>
                  </a:txBody>
                  <a:tcPr/>
                </a:tc>
                <a:tc>
                  <a:txBody>
                    <a:bodyPr/>
                    <a:lstStyle/>
                    <a:p>
                      <a:pPr algn="ctr"/>
                      <a:r>
                        <a:rPr lang="en-IN" b="1" i="0" dirty="0">
                          <a:solidFill>
                            <a:srgbClr val="FF1515"/>
                          </a:solidFill>
                          <a:effectLst/>
                        </a:rPr>
                        <a:t>NO</a:t>
                      </a:r>
                    </a:p>
                  </a:txBody>
                  <a:tcPr/>
                </a:tc>
                <a:extLst>
                  <a:ext uri="{0D108BD9-81ED-4DB2-BD59-A6C34878D82A}">
                    <a16:rowId xmlns:a16="http://schemas.microsoft.com/office/drawing/2014/main" val="3018498280"/>
                  </a:ext>
                </a:extLst>
              </a:tr>
              <a:tr h="390591">
                <a:tc>
                  <a:txBody>
                    <a:bodyPr/>
                    <a:lstStyle/>
                    <a:p>
                      <a:pPr algn="ctr"/>
                      <a:r>
                        <a:rPr lang="en-IN" b="1" dirty="0">
                          <a:solidFill>
                            <a:schemeClr val="tx1">
                              <a:lumMod val="40000"/>
                              <a:lumOff val="60000"/>
                            </a:schemeClr>
                          </a:solidFill>
                        </a:rPr>
                        <a:t>protected</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rgbClr val="FF1515"/>
                          </a:solidFill>
                          <a:effectLst/>
                        </a:rPr>
                        <a:t>NO</a:t>
                      </a:r>
                    </a:p>
                  </a:txBody>
                  <a:tcPr/>
                </a:tc>
                <a:extLst>
                  <a:ext uri="{0D108BD9-81ED-4DB2-BD59-A6C34878D82A}">
                    <a16:rowId xmlns:a16="http://schemas.microsoft.com/office/drawing/2014/main" val="1883468297"/>
                  </a:ext>
                </a:extLst>
              </a:tr>
              <a:tr h="390591">
                <a:tc>
                  <a:txBody>
                    <a:bodyPr/>
                    <a:lstStyle/>
                    <a:p>
                      <a:pPr algn="ctr"/>
                      <a:r>
                        <a:rPr lang="en-IN" b="1" dirty="0">
                          <a:solidFill>
                            <a:schemeClr val="tx1">
                              <a:lumMod val="40000"/>
                              <a:lumOff val="60000"/>
                            </a:schemeClr>
                          </a:solidFill>
                        </a:rPr>
                        <a:t>public</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tc>
                  <a:txBody>
                    <a:bodyPr/>
                    <a:lstStyle/>
                    <a:p>
                      <a:pPr algn="ctr"/>
                      <a:r>
                        <a:rPr lang="en-IN" b="1" i="0" dirty="0">
                          <a:solidFill>
                            <a:schemeClr val="accent2">
                              <a:lumMod val="60000"/>
                              <a:lumOff val="40000"/>
                            </a:schemeClr>
                          </a:solidFill>
                          <a:effectLst/>
                        </a:rPr>
                        <a:t>YES</a:t>
                      </a:r>
                    </a:p>
                  </a:txBody>
                  <a:tcPr/>
                </a:tc>
                <a:extLst>
                  <a:ext uri="{0D108BD9-81ED-4DB2-BD59-A6C34878D82A}">
                    <a16:rowId xmlns:a16="http://schemas.microsoft.com/office/drawing/2014/main" val="2997542923"/>
                  </a:ext>
                </a:extLst>
              </a:tr>
            </a:tbl>
          </a:graphicData>
        </a:graphic>
      </p:graphicFrame>
    </p:spTree>
    <p:extLst>
      <p:ext uri="{BB962C8B-B14F-4D97-AF65-F5344CB8AC3E}">
        <p14:creationId xmlns:p14="http://schemas.microsoft.com/office/powerpoint/2010/main" val="185010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idx="4294967295"/>
          </p:nvPr>
        </p:nvSpPr>
        <p:spPr>
          <a:xfrm>
            <a:off x="261257" y="247876"/>
            <a:ext cx="4727575"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T</a:t>
            </a:r>
            <a:r>
              <a:rPr lang="en" dirty="0"/>
              <a:t>YPE CASTING</a:t>
            </a:r>
            <a:r>
              <a:rPr lang="en" sz="3000" dirty="0"/>
              <a:t> </a:t>
            </a:r>
            <a:endParaRPr sz="3000" dirty="0"/>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904087" y="912373"/>
            <a:ext cx="6411113" cy="38512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Type casting is the process of converting a value from one data type to another.</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sz="1400" i="0" dirty="0">
              <a:solidFill>
                <a:schemeClr val="bg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Types of Type Casting  :</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Implicit Casting (Widening Conversion)</a:t>
            </a:r>
            <a:endParaRPr lang="en-US" sz="1400" dirty="0">
              <a:solidFill>
                <a:schemeClr val="bg1"/>
              </a:solidFill>
              <a:latin typeface="Times New Roman" panose="02020603050405020304" pitchFamily="18" charset="0"/>
              <a:cs typeface="Times New Roman" panose="02020603050405020304" pitchFamily="18" charset="0"/>
            </a:endParaRPr>
          </a:p>
          <a:p>
            <a:pPr marL="742950" lvl="1" indent="-285750" algn="l">
              <a:buClr>
                <a:schemeClr val="accent2">
                  <a:lumMod val="20000"/>
                  <a:lumOff val="80000"/>
                </a:schemeClr>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Automatic conversion by Java.</a:t>
            </a:r>
          </a:p>
          <a:p>
            <a:pPr marL="742950" lvl="1" indent="-285750" algn="l">
              <a:buClr>
                <a:schemeClr val="accent2">
                  <a:lumMod val="20000"/>
                  <a:lumOff val="80000"/>
                </a:schemeClr>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From a smaller to a larger data type.</a:t>
            </a:r>
          </a:p>
          <a:p>
            <a:pPr marL="457200" lvl="1" indent="0" algn="l">
              <a:lnSpc>
                <a:spcPct val="0"/>
              </a:lnSpc>
              <a:buClr>
                <a:schemeClr val="accent2">
                  <a:lumMod val="20000"/>
                  <a:lumOff val="80000"/>
                </a:schemeClr>
              </a:buClr>
              <a:buNone/>
            </a:pPr>
            <a:r>
              <a:rPr lang="en-US" dirty="0">
                <a:solidFill>
                  <a:schemeClr val="bg1"/>
                </a:solidFill>
                <a:latin typeface="Times New Roman" panose="02020603050405020304" pitchFamily="18" charset="0"/>
                <a:cs typeface="Times New Roman" panose="02020603050405020304" pitchFamily="18" charset="0"/>
              </a:rPr>
              <a:t>	</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Explicit Casting (Narrowing Conversion)</a:t>
            </a:r>
          </a:p>
          <a:p>
            <a:pPr marL="742950" lvl="1" indent="-285750" algn="l">
              <a:buClr>
                <a:schemeClr val="accent2">
                  <a:lumMod val="20000"/>
                  <a:lumOff val="80000"/>
                </a:schemeClr>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Requires manual intervention using a cast operator.</a:t>
            </a:r>
          </a:p>
          <a:p>
            <a:pPr marL="742950" lvl="1" indent="-285750" algn="l">
              <a:buClr>
                <a:schemeClr val="accent2">
                  <a:lumMod val="20000"/>
                  <a:lumOff val="80000"/>
                </a:schemeClr>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From a larger to a smaller data type.</a:t>
            </a:r>
          </a:p>
        </p:txBody>
      </p:sp>
    </p:spTree>
    <p:extLst>
      <p:ext uri="{BB962C8B-B14F-4D97-AF65-F5344CB8AC3E}">
        <p14:creationId xmlns:p14="http://schemas.microsoft.com/office/powerpoint/2010/main" val="413991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p:nvPr>
        </p:nvSpPr>
        <p:spPr>
          <a:xfrm>
            <a:off x="116936" y="-2833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latin typeface="Arial" panose="020B0604020202020204" pitchFamily="34" charset="0"/>
                <a:cs typeface="Arial" panose="020B0604020202020204" pitchFamily="34" charset="0"/>
              </a:rPr>
              <a:t>Implicit Casting </a:t>
            </a:r>
            <a:endParaRPr sz="2400" dirty="0">
              <a:latin typeface="Arial" panose="020B0604020202020204" pitchFamily="34" charset="0"/>
              <a:cs typeface="Arial" panose="020B0604020202020204" pitchFamily="34" charset="0"/>
            </a:endParaRPr>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500372" y="528287"/>
            <a:ext cx="7969859" cy="385065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Söhne"/>
              </a:rPr>
              <a:t>Happens automatically when storing a value of a smaller data type into a variable of a larger data type.</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sz="1400" b="0" i="0" dirty="0">
              <a:solidFill>
                <a:srgbClr val="ECECEC"/>
              </a:solidFill>
              <a:effectLst/>
              <a:latin typeface="Söhne"/>
            </a:endParaRPr>
          </a:p>
          <a:p>
            <a:pPr marL="0" lvl="0" indent="0" algn="l" rtl="0">
              <a:spcBef>
                <a:spcPts val="0"/>
              </a:spcBef>
              <a:spcAft>
                <a:spcPts val="0"/>
              </a:spcAft>
              <a:buClr>
                <a:schemeClr val="accent2">
                  <a:lumMod val="20000"/>
                  <a:lumOff val="80000"/>
                </a:schemeClr>
              </a:buClr>
              <a:buNone/>
            </a:pPr>
            <a:endParaRPr lang="en-US" sz="1400" dirty="0">
              <a:solidFill>
                <a:srgbClr val="ECECEC"/>
              </a:solidFill>
              <a:latin typeface="Söhne"/>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Söhne"/>
                <a:cs typeface="Times New Roman" panose="02020603050405020304" pitchFamily="18" charset="0"/>
              </a:rPr>
              <a:t>Example :</a:t>
            </a:r>
          </a:p>
        </p:txBody>
      </p:sp>
      <p:pic>
        <p:nvPicPr>
          <p:cNvPr id="5" name="Picture 4">
            <a:extLst>
              <a:ext uri="{FF2B5EF4-FFF2-40B4-BE49-F238E27FC236}">
                <a16:creationId xmlns:a16="http://schemas.microsoft.com/office/drawing/2014/main" id="{4E96CECF-B715-A104-613A-8F4B5FE9EAEF}"/>
              </a:ext>
            </a:extLst>
          </p:cNvPr>
          <p:cNvPicPr>
            <a:picLocks noChangeAspect="1"/>
          </p:cNvPicPr>
          <p:nvPr/>
        </p:nvPicPr>
        <p:blipFill>
          <a:blip r:embed="rId3"/>
          <a:stretch>
            <a:fillRect/>
          </a:stretch>
        </p:blipFill>
        <p:spPr>
          <a:xfrm>
            <a:off x="1681285" y="982934"/>
            <a:ext cx="4520132" cy="240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D91DBF84-7B15-5301-1D25-26D1534AB01B}"/>
              </a:ext>
            </a:extLst>
          </p:cNvPr>
          <p:cNvPicPr>
            <a:picLocks noChangeAspect="1"/>
          </p:cNvPicPr>
          <p:nvPr/>
        </p:nvPicPr>
        <p:blipFill>
          <a:blip r:embed="rId4"/>
          <a:stretch>
            <a:fillRect/>
          </a:stretch>
        </p:blipFill>
        <p:spPr>
          <a:xfrm>
            <a:off x="1681285" y="1394821"/>
            <a:ext cx="4520133" cy="2353858"/>
          </a:xfrm>
          <a:prstGeom prst="rect">
            <a:avLst/>
          </a:prstGeom>
        </p:spPr>
      </p:pic>
      <p:pic>
        <p:nvPicPr>
          <p:cNvPr id="12" name="Picture 11">
            <a:extLst>
              <a:ext uri="{FF2B5EF4-FFF2-40B4-BE49-F238E27FC236}">
                <a16:creationId xmlns:a16="http://schemas.microsoft.com/office/drawing/2014/main" id="{B568AFBE-5948-024A-97DE-5F936F30C555}"/>
              </a:ext>
            </a:extLst>
          </p:cNvPr>
          <p:cNvPicPr>
            <a:picLocks noChangeAspect="1"/>
          </p:cNvPicPr>
          <p:nvPr/>
        </p:nvPicPr>
        <p:blipFill>
          <a:blip r:embed="rId5"/>
          <a:stretch>
            <a:fillRect/>
          </a:stretch>
        </p:blipFill>
        <p:spPr>
          <a:xfrm>
            <a:off x="1681285" y="3920013"/>
            <a:ext cx="4520133" cy="918127"/>
          </a:xfrm>
          <a:prstGeom prst="rect">
            <a:avLst/>
          </a:prstGeom>
        </p:spPr>
      </p:pic>
    </p:spTree>
    <p:extLst>
      <p:ext uri="{BB962C8B-B14F-4D97-AF65-F5344CB8AC3E}">
        <p14:creationId xmlns:p14="http://schemas.microsoft.com/office/powerpoint/2010/main" val="376831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p:nvPr>
        </p:nvSpPr>
        <p:spPr>
          <a:xfrm>
            <a:off x="103185" y="-3934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dirty="0">
                <a:latin typeface="Arial" panose="020B0604020202020204" pitchFamily="34" charset="0"/>
                <a:cs typeface="Arial" panose="020B0604020202020204" pitchFamily="34" charset="0"/>
              </a:rPr>
              <a:t>Explicit Casting </a:t>
            </a:r>
            <a:endParaRPr sz="2000" dirty="0">
              <a:latin typeface="Arial" panose="020B0604020202020204" pitchFamily="34" charset="0"/>
              <a:cs typeface="Arial" panose="020B0604020202020204" pitchFamily="34" charset="0"/>
            </a:endParaRPr>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507247" y="466411"/>
            <a:ext cx="7969859" cy="141051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Söhne"/>
              </a:rPr>
              <a:t> Must be done manually by placing the target type in parentheses in front of the value to be converted.</a:t>
            </a:r>
          </a:p>
          <a:p>
            <a:pPr marL="0" lvl="0" indent="0" algn="l" rtl="0">
              <a:spcBef>
                <a:spcPts val="0"/>
              </a:spcBef>
              <a:spcAft>
                <a:spcPts val="0"/>
              </a:spcAft>
              <a:buClr>
                <a:schemeClr val="accent2">
                  <a:lumMod val="20000"/>
                  <a:lumOff val="80000"/>
                </a:schemeClr>
              </a:buClr>
              <a:buNone/>
            </a:pPr>
            <a:endParaRPr lang="en-US" sz="1400" dirty="0">
              <a:solidFill>
                <a:srgbClr val="ECECEC"/>
              </a:solidFill>
              <a:latin typeface="Söhne"/>
              <a:cs typeface="Times New Roman" panose="02020603050405020304" pitchFamily="18" charset="0"/>
            </a:endParaRPr>
          </a:p>
          <a:p>
            <a:pPr marL="0" lvl="0" indent="0" algn="l" rtl="0">
              <a:spcBef>
                <a:spcPts val="0"/>
              </a:spcBef>
              <a:spcAft>
                <a:spcPts val="0"/>
              </a:spcAft>
              <a:buClr>
                <a:schemeClr val="accent2">
                  <a:lumMod val="20000"/>
                  <a:lumOff val="80000"/>
                </a:schemeClr>
              </a:buClr>
              <a:buNone/>
            </a:pPr>
            <a:endParaRPr lang="en-US" sz="1400" dirty="0">
              <a:solidFill>
                <a:srgbClr val="ECECEC"/>
              </a:solidFill>
              <a:latin typeface="Söhne"/>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Söhne"/>
                <a:cs typeface="Times New Roman" panose="02020603050405020304" pitchFamily="18" charset="0"/>
              </a:rPr>
              <a:t>Example :</a:t>
            </a:r>
          </a:p>
        </p:txBody>
      </p:sp>
      <p:pic>
        <p:nvPicPr>
          <p:cNvPr id="3" name="Picture 2">
            <a:extLst>
              <a:ext uri="{FF2B5EF4-FFF2-40B4-BE49-F238E27FC236}">
                <a16:creationId xmlns:a16="http://schemas.microsoft.com/office/drawing/2014/main" id="{12944B4E-6FF1-35F2-8235-AA64CB61F5AE}"/>
              </a:ext>
            </a:extLst>
          </p:cNvPr>
          <p:cNvPicPr>
            <a:picLocks noChangeAspect="1"/>
          </p:cNvPicPr>
          <p:nvPr/>
        </p:nvPicPr>
        <p:blipFill>
          <a:blip r:embed="rId3"/>
          <a:stretch>
            <a:fillRect/>
          </a:stretch>
        </p:blipFill>
        <p:spPr>
          <a:xfrm>
            <a:off x="1820780" y="904486"/>
            <a:ext cx="3817966" cy="272226"/>
          </a:xfrm>
          <a:prstGeom prst="rect">
            <a:avLst/>
          </a:prstGeom>
        </p:spPr>
      </p:pic>
      <p:pic>
        <p:nvPicPr>
          <p:cNvPr id="6" name="Picture 5">
            <a:extLst>
              <a:ext uri="{FF2B5EF4-FFF2-40B4-BE49-F238E27FC236}">
                <a16:creationId xmlns:a16="http://schemas.microsoft.com/office/drawing/2014/main" id="{448A84FB-299F-F580-AEB4-6390E5BF1845}"/>
              </a:ext>
            </a:extLst>
          </p:cNvPr>
          <p:cNvPicPr>
            <a:picLocks noChangeAspect="1"/>
          </p:cNvPicPr>
          <p:nvPr/>
        </p:nvPicPr>
        <p:blipFill>
          <a:blip r:embed="rId4"/>
          <a:stretch>
            <a:fillRect/>
          </a:stretch>
        </p:blipFill>
        <p:spPr>
          <a:xfrm>
            <a:off x="1820780" y="1378967"/>
            <a:ext cx="3817966" cy="2650048"/>
          </a:xfrm>
          <a:prstGeom prst="rect">
            <a:avLst/>
          </a:prstGeom>
        </p:spPr>
      </p:pic>
      <p:pic>
        <p:nvPicPr>
          <p:cNvPr id="8" name="Picture 7">
            <a:extLst>
              <a:ext uri="{FF2B5EF4-FFF2-40B4-BE49-F238E27FC236}">
                <a16:creationId xmlns:a16="http://schemas.microsoft.com/office/drawing/2014/main" id="{83A2CB07-9765-0B64-CD41-D94A157DFA78}"/>
              </a:ext>
            </a:extLst>
          </p:cNvPr>
          <p:cNvPicPr>
            <a:picLocks noChangeAspect="1"/>
          </p:cNvPicPr>
          <p:nvPr/>
        </p:nvPicPr>
        <p:blipFill>
          <a:blip r:embed="rId5"/>
          <a:stretch>
            <a:fillRect/>
          </a:stretch>
        </p:blipFill>
        <p:spPr>
          <a:xfrm>
            <a:off x="1820780" y="4171476"/>
            <a:ext cx="3817966" cy="722469"/>
          </a:xfrm>
          <a:prstGeom prst="rect">
            <a:avLst/>
          </a:prstGeom>
        </p:spPr>
      </p:pic>
    </p:spTree>
    <p:extLst>
      <p:ext uri="{BB962C8B-B14F-4D97-AF65-F5344CB8AC3E}">
        <p14:creationId xmlns:p14="http://schemas.microsoft.com/office/powerpoint/2010/main" val="368542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idx="4294967295"/>
          </p:nvPr>
        </p:nvSpPr>
        <p:spPr>
          <a:xfrm>
            <a:off x="323133" y="268501"/>
            <a:ext cx="4727575"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RECURSION</a:t>
            </a:r>
            <a:r>
              <a:rPr lang="en" sz="3000" dirty="0"/>
              <a:t> </a:t>
            </a:r>
            <a:endParaRPr sz="3000" dirty="0"/>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945338" y="939874"/>
            <a:ext cx="6919877" cy="38512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Recursion in Java is the process in which a method calls itself directly or indirectly. It's a powerful technique used to solve problems that can be broken down into smaller, similar subproblems. </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sz="1400" i="0" dirty="0">
              <a:solidFill>
                <a:schemeClr val="bg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Syntax :</a:t>
            </a:r>
          </a:p>
          <a:p>
            <a:pPr marL="914400" lvl="2" indent="0">
              <a:spcBef>
                <a:spcPts val="0"/>
              </a:spcBef>
              <a:buClr>
                <a:schemeClr val="accent2">
                  <a:lumMod val="20000"/>
                  <a:lumOff val="80000"/>
                </a:schemeClr>
              </a:buClr>
              <a:buNone/>
            </a:pPr>
            <a:r>
              <a:rPr lang="en-US" i="0" dirty="0">
                <a:solidFill>
                  <a:schemeClr val="bg1"/>
                </a:solidFill>
                <a:effectLst/>
                <a:latin typeface="Times New Roman" panose="02020603050405020304" pitchFamily="18" charset="0"/>
                <a:cs typeface="Times New Roman" panose="02020603050405020304" pitchFamily="18" charset="0"/>
              </a:rPr>
              <a:t>returntype methodname(){  </a:t>
            </a:r>
          </a:p>
          <a:p>
            <a:pPr marL="914400" lvl="2" indent="0">
              <a:spcBef>
                <a:spcPts val="0"/>
              </a:spcBef>
              <a:buClr>
                <a:schemeClr val="accent2">
                  <a:lumMod val="20000"/>
                  <a:lumOff val="80000"/>
                </a:schemeClr>
              </a:buClr>
              <a:buNone/>
            </a:pPr>
            <a:r>
              <a:rPr lang="en-US" i="0" dirty="0">
                <a:solidFill>
                  <a:schemeClr val="bg1"/>
                </a:solidFill>
                <a:effectLst/>
                <a:latin typeface="Times New Roman" panose="02020603050405020304" pitchFamily="18" charset="0"/>
                <a:cs typeface="Times New Roman" panose="02020603050405020304" pitchFamily="18" charset="0"/>
              </a:rPr>
              <a:t>//code to be executed  </a:t>
            </a:r>
          </a:p>
          <a:p>
            <a:pPr marL="914400" lvl="2" indent="0">
              <a:spcBef>
                <a:spcPts val="0"/>
              </a:spcBef>
              <a:buClr>
                <a:schemeClr val="accent2">
                  <a:lumMod val="20000"/>
                  <a:lumOff val="80000"/>
                </a:schemeClr>
              </a:buClr>
              <a:buNone/>
            </a:pPr>
            <a:r>
              <a:rPr lang="en-US" i="0" dirty="0">
                <a:solidFill>
                  <a:schemeClr val="bg1"/>
                </a:solidFill>
                <a:effectLst/>
                <a:latin typeface="Times New Roman" panose="02020603050405020304" pitchFamily="18" charset="0"/>
                <a:cs typeface="Times New Roman" panose="02020603050405020304" pitchFamily="18" charset="0"/>
              </a:rPr>
              <a:t>methodname();//calling same method  </a:t>
            </a:r>
          </a:p>
          <a:p>
            <a:pPr marL="914400" lvl="2" indent="0">
              <a:spcBef>
                <a:spcPts val="0"/>
              </a:spcBef>
              <a:buClr>
                <a:schemeClr val="accent2">
                  <a:lumMod val="20000"/>
                  <a:lumOff val="80000"/>
                </a:schemeClr>
              </a:buClr>
              <a:buNone/>
            </a:pPr>
            <a:r>
              <a:rPr lang="en-US" i="0" dirty="0">
                <a:solidFill>
                  <a:schemeClr val="bg1"/>
                </a:solidFill>
                <a:effectLst/>
                <a:latin typeface="Times New Roman" panose="02020603050405020304" pitchFamily="18" charset="0"/>
                <a:cs typeface="Times New Roman" panose="02020603050405020304" pitchFamily="18" charset="0"/>
              </a:rPr>
              <a:t>}</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i="0" dirty="0">
                <a:solidFill>
                  <a:schemeClr val="bg1"/>
                </a:solidFill>
                <a:effectLst/>
                <a:latin typeface="Times New Roman" panose="02020603050405020304" pitchFamily="18" charset="0"/>
                <a:cs typeface="Times New Roman" panose="02020603050405020304" pitchFamily="18" charset="0"/>
              </a:rPr>
              <a:t>recursion in Java can be broadly categorized into two types based on how the method calls itself,</a:t>
            </a:r>
          </a:p>
          <a:p>
            <a:pPr marL="1200150" lvl="2" indent="-285750">
              <a:spcBef>
                <a:spcPts val="0"/>
              </a:spcBef>
              <a:buClr>
                <a:schemeClr val="accent2">
                  <a:lumMod val="20000"/>
                  <a:lumOff val="80000"/>
                </a:schemeClr>
              </a:buClr>
              <a:buFont typeface="Wingdings" panose="05000000000000000000" pitchFamily="2" charset="2"/>
              <a:buChar char="v"/>
            </a:pPr>
            <a:r>
              <a:rPr lang="en-IN" i="0" dirty="0">
                <a:solidFill>
                  <a:srgbClr val="ECECEC"/>
                </a:solidFill>
                <a:effectLst/>
                <a:latin typeface="Times New Roman" panose="02020603050405020304" pitchFamily="18" charset="0"/>
                <a:cs typeface="Times New Roman" panose="02020603050405020304" pitchFamily="18" charset="0"/>
              </a:rPr>
              <a:t>Direct Recursion</a:t>
            </a:r>
          </a:p>
          <a:p>
            <a:pPr marL="1200150" lvl="2" indent="-285750">
              <a:spcBef>
                <a:spcPts val="0"/>
              </a:spcBef>
              <a:buClr>
                <a:schemeClr val="accent2">
                  <a:lumMod val="20000"/>
                  <a:lumOff val="80000"/>
                </a:schemeClr>
              </a:buClr>
              <a:buFont typeface="Wingdings" panose="05000000000000000000" pitchFamily="2" charset="2"/>
              <a:buChar char="v"/>
            </a:pPr>
            <a:r>
              <a:rPr lang="en-IN" dirty="0">
                <a:solidFill>
                  <a:srgbClr val="ECECEC"/>
                </a:solidFill>
                <a:latin typeface="Times New Roman" panose="02020603050405020304" pitchFamily="18" charset="0"/>
                <a:cs typeface="Times New Roman" panose="02020603050405020304" pitchFamily="18" charset="0"/>
              </a:rPr>
              <a:t>Indirect recursion</a:t>
            </a:r>
            <a:endParaRPr lang="en-US" dirty="0">
              <a:solidFill>
                <a:schemeClr val="bg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accent2">
                  <a:lumMod val="20000"/>
                  <a:lumOff val="80000"/>
                </a:schemeClr>
              </a:buClr>
              <a:buNone/>
            </a:pPr>
            <a:endParaRPr lang="en-US"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54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idx="4294967295"/>
          </p:nvPr>
        </p:nvSpPr>
        <p:spPr>
          <a:xfrm>
            <a:off x="89378" y="-23998"/>
            <a:ext cx="4727575" cy="577851"/>
          </a:xfrm>
          <a:prstGeom prst="rect">
            <a:avLst/>
          </a:prstGeom>
        </p:spPr>
        <p:txBody>
          <a:bodyPr spcFirstLastPara="1" wrap="square" lIns="91425" tIns="91425" rIns="91425" bIns="91425" anchor="b" anchorCtr="0">
            <a:noAutofit/>
          </a:bodyPr>
          <a:lstStyle/>
          <a:p>
            <a:r>
              <a:rPr lang="en-IN" sz="2000" i="0" dirty="0">
                <a:solidFill>
                  <a:srgbClr val="ECECEC"/>
                </a:solidFill>
                <a:effectLst/>
                <a:latin typeface="Times New Roman" panose="02020603050405020304" pitchFamily="18" charset="0"/>
                <a:cs typeface="Times New Roman" panose="02020603050405020304" pitchFamily="18" charset="0"/>
              </a:rPr>
              <a:t>Direct Recursion</a:t>
            </a:r>
            <a:endParaRPr sz="2000" dirty="0">
              <a:latin typeface="Arial" panose="020B0604020202020204" pitchFamily="34" charset="0"/>
              <a:cs typeface="Arial" panose="020B0604020202020204" pitchFamily="34" charset="0"/>
            </a:endParaRPr>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385010" y="553853"/>
            <a:ext cx="7970838" cy="1409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Times New Roman" panose="02020603050405020304" pitchFamily="18" charset="0"/>
                <a:cs typeface="Times New Roman" panose="02020603050405020304" pitchFamily="18" charset="0"/>
              </a:rPr>
              <a:t>In direct recursion, a function calls itself directly.</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Times New Roman" panose="02020603050405020304" pitchFamily="18" charset="0"/>
                <a:cs typeface="Times New Roman" panose="02020603050405020304" pitchFamily="18" charset="0"/>
              </a:rPr>
              <a:t>It's the most common form of recursion.</a:t>
            </a:r>
            <a:endParaRPr lang="en-US" sz="1400" dirty="0">
              <a:solidFill>
                <a:srgbClr val="ECECEC"/>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Times New Roman" panose="02020603050405020304" pitchFamily="18" charset="0"/>
                <a:cs typeface="Times New Roman" panose="02020603050405020304" pitchFamily="18" charset="0"/>
              </a:rPr>
              <a:t>Example :</a:t>
            </a:r>
          </a:p>
        </p:txBody>
      </p:sp>
      <p:pic>
        <p:nvPicPr>
          <p:cNvPr id="4" name="Picture 3">
            <a:extLst>
              <a:ext uri="{FF2B5EF4-FFF2-40B4-BE49-F238E27FC236}">
                <a16:creationId xmlns:a16="http://schemas.microsoft.com/office/drawing/2014/main" id="{3946ABB1-453A-3712-3320-60D41A5E2D35}"/>
              </a:ext>
            </a:extLst>
          </p:cNvPr>
          <p:cNvPicPr>
            <a:picLocks noChangeAspect="1"/>
          </p:cNvPicPr>
          <p:nvPr/>
        </p:nvPicPr>
        <p:blipFill>
          <a:blip r:embed="rId3"/>
          <a:stretch>
            <a:fillRect/>
          </a:stretch>
        </p:blipFill>
        <p:spPr>
          <a:xfrm>
            <a:off x="1727631" y="1499823"/>
            <a:ext cx="5285596" cy="2143854"/>
          </a:xfrm>
          <a:prstGeom prst="rect">
            <a:avLst/>
          </a:prstGeom>
        </p:spPr>
      </p:pic>
      <p:pic>
        <p:nvPicPr>
          <p:cNvPr id="7" name="Picture 6">
            <a:extLst>
              <a:ext uri="{FF2B5EF4-FFF2-40B4-BE49-F238E27FC236}">
                <a16:creationId xmlns:a16="http://schemas.microsoft.com/office/drawing/2014/main" id="{DF5E0BA8-6349-7C23-61F8-8ECFE8D1C173}"/>
              </a:ext>
            </a:extLst>
          </p:cNvPr>
          <p:cNvPicPr>
            <a:picLocks noChangeAspect="1"/>
          </p:cNvPicPr>
          <p:nvPr/>
        </p:nvPicPr>
        <p:blipFill>
          <a:blip r:embed="rId4"/>
          <a:stretch>
            <a:fillRect/>
          </a:stretch>
        </p:blipFill>
        <p:spPr>
          <a:xfrm>
            <a:off x="1727631" y="3962273"/>
            <a:ext cx="5285596" cy="714475"/>
          </a:xfrm>
          <a:prstGeom prst="rect">
            <a:avLst/>
          </a:prstGeom>
        </p:spPr>
      </p:pic>
    </p:spTree>
    <p:extLst>
      <p:ext uri="{BB962C8B-B14F-4D97-AF65-F5344CB8AC3E}">
        <p14:creationId xmlns:p14="http://schemas.microsoft.com/office/powerpoint/2010/main" val="307271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685419" y="885573"/>
            <a:ext cx="4576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6">
                    <a:lumMod val="60000"/>
                    <a:lumOff val="40000"/>
                  </a:schemeClr>
                </a:solidFill>
                <a:latin typeface="Segoe UI Semibold" panose="020B0702040204020203" pitchFamily="34" charset="0"/>
                <a:cs typeface="Segoe UI Semibold" panose="020B0702040204020203" pitchFamily="34" charset="0"/>
              </a:rPr>
              <a:t>TABLE OF CONTENTS</a:t>
            </a:r>
            <a:endParaRPr dirty="0">
              <a:solidFill>
                <a:schemeClr val="accent6">
                  <a:lumMod val="60000"/>
                  <a:lumOff val="40000"/>
                </a:schemeClr>
              </a:solidFill>
              <a:latin typeface="Segoe UI Semibold" panose="020B0702040204020203" pitchFamily="34" charset="0"/>
              <a:cs typeface="Segoe UI Semibold" panose="020B0702040204020203" pitchFamily="34" charset="0"/>
            </a:endParaRPr>
          </a:p>
        </p:txBody>
      </p:sp>
      <p:sp>
        <p:nvSpPr>
          <p:cNvPr id="17" name="TextBox 16">
            <a:extLst>
              <a:ext uri="{FF2B5EF4-FFF2-40B4-BE49-F238E27FC236}">
                <a16:creationId xmlns:a16="http://schemas.microsoft.com/office/drawing/2014/main" id="{BA661662-4322-18EE-3524-BF0F0149871A}"/>
              </a:ext>
            </a:extLst>
          </p:cNvPr>
          <p:cNvSpPr txBox="1"/>
          <p:nvPr/>
        </p:nvSpPr>
        <p:spPr>
          <a:xfrm>
            <a:off x="1677546" y="1726103"/>
            <a:ext cx="3526971" cy="2369880"/>
          </a:xfrm>
          <a:prstGeom prst="rect">
            <a:avLst/>
          </a:prstGeom>
          <a:noFill/>
        </p:spPr>
        <p:txBody>
          <a:bodyPr wrap="square" rtlCol="0">
            <a:spAutoFit/>
          </a:bodyPr>
          <a:lstStyle/>
          <a:p>
            <a:pPr marL="285750" indent="-285750">
              <a:buClr>
                <a:schemeClr val="bg2">
                  <a:lumMod val="50000"/>
                  <a:lumOff val="50000"/>
                </a:schemeClr>
              </a:buClr>
              <a:buFont typeface="Wingdings" panose="05000000000000000000" pitchFamily="2" charset="2"/>
              <a:buChar char="ü"/>
            </a:pPr>
            <a:r>
              <a:rPr lang="en-US" sz="1600" dirty="0">
                <a:solidFill>
                  <a:schemeClr val="bg1"/>
                </a:solidFill>
                <a:latin typeface="Arial Rounded MT Bold" panose="020F0704030504030204" pitchFamily="34" charset="0"/>
              </a:rPr>
              <a:t>DATA TYPES</a:t>
            </a:r>
          </a:p>
          <a:p>
            <a:pPr marL="285750" indent="-285750">
              <a:buClr>
                <a:schemeClr val="bg2">
                  <a:lumMod val="50000"/>
                  <a:lumOff val="50000"/>
                </a:schemeClr>
              </a:buClr>
              <a:buFont typeface="Wingdings" panose="05000000000000000000" pitchFamily="2" charset="2"/>
              <a:buChar char="ü"/>
            </a:pPr>
            <a:endParaRPr lang="en-US" sz="1600" dirty="0">
              <a:solidFill>
                <a:schemeClr val="bg1"/>
              </a:solidFill>
              <a:latin typeface="Arial Rounded MT Bold" panose="020F0704030504030204" pitchFamily="34" charset="0"/>
            </a:endParaRPr>
          </a:p>
          <a:p>
            <a:pPr marL="285750" indent="-285750">
              <a:buClr>
                <a:schemeClr val="bg2">
                  <a:lumMod val="50000"/>
                  <a:lumOff val="50000"/>
                </a:schemeClr>
              </a:buClr>
              <a:buFont typeface="Wingdings" panose="05000000000000000000" pitchFamily="2" charset="2"/>
              <a:buChar char="ü"/>
            </a:pPr>
            <a:r>
              <a:rPr lang="en-US" sz="1600" dirty="0">
                <a:solidFill>
                  <a:schemeClr val="bg1"/>
                </a:solidFill>
                <a:latin typeface="Arial Rounded MT Bold" panose="020F0704030504030204" pitchFamily="34" charset="0"/>
              </a:rPr>
              <a:t>OBJECT</a:t>
            </a:r>
            <a:br>
              <a:rPr lang="en-US" sz="1600" dirty="0">
                <a:solidFill>
                  <a:schemeClr val="bg1"/>
                </a:solidFill>
                <a:latin typeface="Arial Rounded MT Bold" panose="020F0704030504030204" pitchFamily="34" charset="0"/>
              </a:rPr>
            </a:br>
            <a:endParaRPr lang="en-US" sz="1600" dirty="0">
              <a:solidFill>
                <a:schemeClr val="bg1"/>
              </a:solidFill>
              <a:latin typeface="Arial Rounded MT Bold" panose="020F0704030504030204" pitchFamily="34" charset="0"/>
            </a:endParaRPr>
          </a:p>
          <a:p>
            <a:pPr marL="285750" indent="-285750">
              <a:buClr>
                <a:schemeClr val="bg2">
                  <a:lumMod val="50000"/>
                  <a:lumOff val="50000"/>
                </a:schemeClr>
              </a:buClr>
              <a:buFont typeface="Wingdings" panose="05000000000000000000" pitchFamily="2" charset="2"/>
              <a:buChar char="ü"/>
            </a:pPr>
            <a:r>
              <a:rPr lang="en-US" sz="1600" dirty="0">
                <a:solidFill>
                  <a:schemeClr val="bg1"/>
                </a:solidFill>
                <a:latin typeface="Arial Rounded MT Bold" panose="020F0704030504030204" pitchFamily="34" charset="0"/>
              </a:rPr>
              <a:t>ACCESS MODIFIERS</a:t>
            </a:r>
          </a:p>
          <a:p>
            <a:pPr marL="285750" indent="-285750">
              <a:buClr>
                <a:schemeClr val="bg2">
                  <a:lumMod val="50000"/>
                  <a:lumOff val="50000"/>
                </a:schemeClr>
              </a:buClr>
              <a:buFont typeface="Wingdings" panose="05000000000000000000" pitchFamily="2" charset="2"/>
              <a:buChar char="ü"/>
            </a:pPr>
            <a:endParaRPr lang="en-US" sz="1600" dirty="0">
              <a:solidFill>
                <a:schemeClr val="bg1"/>
              </a:solidFill>
              <a:latin typeface="Arial Rounded MT Bold" panose="020F0704030504030204" pitchFamily="34" charset="0"/>
            </a:endParaRPr>
          </a:p>
          <a:p>
            <a:pPr marL="285750" indent="-285750">
              <a:buClr>
                <a:schemeClr val="bg2">
                  <a:lumMod val="50000"/>
                  <a:lumOff val="50000"/>
                </a:schemeClr>
              </a:buClr>
              <a:buFont typeface="Wingdings" panose="05000000000000000000" pitchFamily="2" charset="2"/>
              <a:buChar char="ü"/>
            </a:pPr>
            <a:r>
              <a:rPr lang="en-US" sz="1600" dirty="0">
                <a:solidFill>
                  <a:schemeClr val="bg1"/>
                </a:solidFill>
                <a:latin typeface="Arial Rounded MT Bold" panose="020F0704030504030204" pitchFamily="34" charset="0"/>
              </a:rPr>
              <a:t>TYPE CASTING</a:t>
            </a:r>
          </a:p>
          <a:p>
            <a:pPr marL="285750" indent="-285750">
              <a:buClr>
                <a:schemeClr val="bg2">
                  <a:lumMod val="50000"/>
                  <a:lumOff val="50000"/>
                </a:schemeClr>
              </a:buClr>
              <a:buFont typeface="Wingdings" panose="05000000000000000000" pitchFamily="2" charset="2"/>
              <a:buChar char="ü"/>
            </a:pPr>
            <a:endParaRPr lang="en-US" sz="1600" dirty="0">
              <a:solidFill>
                <a:schemeClr val="bg1"/>
              </a:solidFill>
              <a:latin typeface="Arial Rounded MT Bold" panose="020F0704030504030204" pitchFamily="34" charset="0"/>
            </a:endParaRPr>
          </a:p>
          <a:p>
            <a:pPr marL="285750" indent="-285750">
              <a:buClr>
                <a:schemeClr val="bg2">
                  <a:lumMod val="50000"/>
                  <a:lumOff val="50000"/>
                </a:schemeClr>
              </a:buClr>
              <a:buFont typeface="Wingdings" panose="05000000000000000000" pitchFamily="2" charset="2"/>
              <a:buChar char="ü"/>
            </a:pPr>
            <a:r>
              <a:rPr lang="en-US" sz="1600" dirty="0">
                <a:solidFill>
                  <a:schemeClr val="bg1"/>
                </a:solidFill>
                <a:latin typeface="Arial Rounded MT Bold" panose="020F0704030504030204" pitchFamily="34" charset="0"/>
              </a:rPr>
              <a:t>RECURSION</a:t>
            </a:r>
            <a:endParaRPr lang="en-IN" sz="1600" dirty="0">
              <a:solidFill>
                <a:schemeClr val="bg1"/>
              </a:solidFill>
              <a:latin typeface="Arial Rounded MT Bold" panose="020F07040305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idx="4294967295"/>
          </p:nvPr>
        </p:nvSpPr>
        <p:spPr>
          <a:xfrm>
            <a:off x="0" y="-119063"/>
            <a:ext cx="4727575" cy="577851"/>
          </a:xfrm>
          <a:prstGeom prst="rect">
            <a:avLst/>
          </a:prstGeom>
        </p:spPr>
        <p:txBody>
          <a:bodyPr spcFirstLastPara="1" wrap="square" lIns="91425" tIns="91425" rIns="91425" bIns="91425" anchor="b" anchorCtr="0">
            <a:noAutofit/>
          </a:bodyPr>
          <a:lstStyle/>
          <a:p>
            <a:r>
              <a:rPr lang="en-IN" sz="2000" dirty="0">
                <a:solidFill>
                  <a:srgbClr val="ECECEC"/>
                </a:solidFill>
                <a:latin typeface="Times New Roman" panose="02020603050405020304" pitchFamily="18" charset="0"/>
                <a:cs typeface="Times New Roman" panose="02020603050405020304" pitchFamily="18" charset="0"/>
              </a:rPr>
              <a:t>Ind</a:t>
            </a:r>
            <a:r>
              <a:rPr lang="en-IN" sz="2000" i="0" dirty="0">
                <a:solidFill>
                  <a:srgbClr val="ECECEC"/>
                </a:solidFill>
                <a:effectLst/>
                <a:latin typeface="Times New Roman" panose="02020603050405020304" pitchFamily="18" charset="0"/>
                <a:cs typeface="Times New Roman" panose="02020603050405020304" pitchFamily="18" charset="0"/>
              </a:rPr>
              <a:t>irect Recursion</a:t>
            </a:r>
            <a:endParaRPr sz="2000" dirty="0">
              <a:latin typeface="Arial" panose="020B0604020202020204" pitchFamily="34" charset="0"/>
              <a:cs typeface="Arial" panose="020B0604020202020204" pitchFamily="34" charset="0"/>
            </a:endParaRPr>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4294967295"/>
          </p:nvPr>
        </p:nvSpPr>
        <p:spPr>
          <a:xfrm>
            <a:off x="433137" y="328160"/>
            <a:ext cx="7969250" cy="14112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Times New Roman" panose="02020603050405020304" pitchFamily="18" charset="0"/>
                <a:cs typeface="Times New Roman" panose="02020603050405020304" pitchFamily="18" charset="0"/>
              </a:rPr>
              <a:t>In indirect recursion, function A calls function B, and function B calls function A (either directly or indirectly). It involves multiple functions calling each other in a circular manner.</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rgbClr val="ECECEC"/>
                </a:solidFill>
                <a:effectLst/>
                <a:latin typeface="Times New Roman" panose="02020603050405020304" pitchFamily="18" charset="0"/>
                <a:cs typeface="Times New Roman" panose="02020603050405020304" pitchFamily="18" charset="0"/>
              </a:rPr>
              <a:t>Example :</a:t>
            </a:r>
          </a:p>
        </p:txBody>
      </p:sp>
      <p:pic>
        <p:nvPicPr>
          <p:cNvPr id="3" name="Picture 2">
            <a:extLst>
              <a:ext uri="{FF2B5EF4-FFF2-40B4-BE49-F238E27FC236}">
                <a16:creationId xmlns:a16="http://schemas.microsoft.com/office/drawing/2014/main" id="{1CBB5F5A-C17A-1608-D56F-9BFFF797981A}"/>
              </a:ext>
            </a:extLst>
          </p:cNvPr>
          <p:cNvPicPr>
            <a:picLocks noChangeAspect="1"/>
          </p:cNvPicPr>
          <p:nvPr/>
        </p:nvPicPr>
        <p:blipFill>
          <a:blip r:embed="rId3"/>
          <a:stretch>
            <a:fillRect/>
          </a:stretch>
        </p:blipFill>
        <p:spPr>
          <a:xfrm>
            <a:off x="1614382" y="1033803"/>
            <a:ext cx="5219555" cy="3202954"/>
          </a:xfrm>
          <a:prstGeom prst="rect">
            <a:avLst/>
          </a:prstGeom>
        </p:spPr>
      </p:pic>
      <p:pic>
        <p:nvPicPr>
          <p:cNvPr id="6" name="Picture 5">
            <a:extLst>
              <a:ext uri="{FF2B5EF4-FFF2-40B4-BE49-F238E27FC236}">
                <a16:creationId xmlns:a16="http://schemas.microsoft.com/office/drawing/2014/main" id="{F3499857-D117-64FE-6C75-211875A63D0B}"/>
              </a:ext>
            </a:extLst>
          </p:cNvPr>
          <p:cNvPicPr>
            <a:picLocks noChangeAspect="1"/>
          </p:cNvPicPr>
          <p:nvPr/>
        </p:nvPicPr>
        <p:blipFill>
          <a:blip r:embed="rId4"/>
          <a:stretch>
            <a:fillRect/>
          </a:stretch>
        </p:blipFill>
        <p:spPr>
          <a:xfrm>
            <a:off x="1614382" y="4333186"/>
            <a:ext cx="5219555" cy="810314"/>
          </a:xfrm>
          <a:prstGeom prst="rect">
            <a:avLst/>
          </a:prstGeom>
        </p:spPr>
      </p:pic>
    </p:spTree>
    <p:extLst>
      <p:ext uri="{BB962C8B-B14F-4D97-AF65-F5344CB8AC3E}">
        <p14:creationId xmlns:p14="http://schemas.microsoft.com/office/powerpoint/2010/main" val="224740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916786" y="2052158"/>
            <a:ext cx="452764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endParaRPr dirty="0"/>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4294967295"/>
          </p:nvPr>
        </p:nvSpPr>
        <p:spPr>
          <a:xfrm>
            <a:off x="258366" y="647134"/>
            <a:ext cx="8558212" cy="950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hnschrift SemiLight" panose="020B0502040204020203" pitchFamily="34" charset="0"/>
              </a:rPr>
              <a:t>A primitive data type specifies the size and type of variable values, and it has no additional methods.</a:t>
            </a:r>
            <a:endParaRPr dirty="0">
              <a:latin typeface="Bahnschrift SemiLight" panose="020B0502040204020203" pitchFamily="34" charset="0"/>
            </a:endParaRPr>
          </a:p>
        </p:txBody>
      </p:sp>
      <p:sp>
        <p:nvSpPr>
          <p:cNvPr id="508" name="Google Shape;508;p28"/>
          <p:cNvSpPr txBox="1">
            <a:spLocks noGrp="1"/>
          </p:cNvSpPr>
          <p:nvPr>
            <p:ph type="ctrTitle" idx="4294967295"/>
          </p:nvPr>
        </p:nvSpPr>
        <p:spPr>
          <a:xfrm>
            <a:off x="0" y="127000"/>
            <a:ext cx="2686050"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Primitive </a:t>
            </a:r>
            <a:endParaRPr dirty="0"/>
          </a:p>
        </p:txBody>
      </p:sp>
      <p:graphicFrame>
        <p:nvGraphicFramePr>
          <p:cNvPr id="3" name="Table 2">
            <a:extLst>
              <a:ext uri="{FF2B5EF4-FFF2-40B4-BE49-F238E27FC236}">
                <a16:creationId xmlns:a16="http://schemas.microsoft.com/office/drawing/2014/main" id="{51D6AB37-5A78-1C9E-1464-2E97EF7AB955}"/>
              </a:ext>
            </a:extLst>
          </p:cNvPr>
          <p:cNvGraphicFramePr>
            <a:graphicFrameLocks noGrp="1"/>
          </p:cNvGraphicFramePr>
          <p:nvPr>
            <p:extLst>
              <p:ext uri="{D42A27DB-BD31-4B8C-83A1-F6EECF244321}">
                <p14:modId xmlns:p14="http://schemas.microsoft.com/office/powerpoint/2010/main" val="1741758453"/>
              </p:ext>
            </p:extLst>
          </p:nvPr>
        </p:nvGraphicFramePr>
        <p:xfrm>
          <a:off x="191059" y="1546915"/>
          <a:ext cx="8761881" cy="3114462"/>
        </p:xfrm>
        <a:graphic>
          <a:graphicData uri="http://schemas.openxmlformats.org/drawingml/2006/table">
            <a:tbl>
              <a:tblPr firstRow="1" bandRow="1">
                <a:tableStyleId>{E8034E78-7F5D-4C2E-B375-FC64B27BC917}</a:tableStyleId>
              </a:tblPr>
              <a:tblGrid>
                <a:gridCol w="1240236">
                  <a:extLst>
                    <a:ext uri="{9D8B030D-6E8A-4147-A177-3AD203B41FA5}">
                      <a16:colId xmlns:a16="http://schemas.microsoft.com/office/drawing/2014/main" val="1331878143"/>
                    </a:ext>
                  </a:extLst>
                </a:gridCol>
                <a:gridCol w="1544874">
                  <a:extLst>
                    <a:ext uri="{9D8B030D-6E8A-4147-A177-3AD203B41FA5}">
                      <a16:colId xmlns:a16="http://schemas.microsoft.com/office/drawing/2014/main" val="1651934362"/>
                    </a:ext>
                  </a:extLst>
                </a:gridCol>
                <a:gridCol w="5976771">
                  <a:extLst>
                    <a:ext uri="{9D8B030D-6E8A-4147-A177-3AD203B41FA5}">
                      <a16:colId xmlns:a16="http://schemas.microsoft.com/office/drawing/2014/main" val="51537984"/>
                    </a:ext>
                  </a:extLst>
                </a:gridCol>
              </a:tblGrid>
              <a:tr h="346651">
                <a:tc>
                  <a:txBody>
                    <a:bodyPr/>
                    <a:lstStyle/>
                    <a:p>
                      <a:pPr algn="ctr"/>
                      <a:r>
                        <a:rPr lang="en-US" dirty="0"/>
                        <a:t>DATA TYPE </a:t>
                      </a:r>
                      <a:endParaRPr lang="en-IN" dirty="0"/>
                    </a:p>
                  </a:txBody>
                  <a:tcPr/>
                </a:tc>
                <a:tc>
                  <a:txBody>
                    <a:bodyPr/>
                    <a:lstStyle/>
                    <a:p>
                      <a:pPr algn="ctr"/>
                      <a:r>
                        <a:rPr lang="en-US" dirty="0"/>
                        <a:t>DEFAULT  SIZE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242931454"/>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boolean</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1 bit</a:t>
                      </a:r>
                      <a:endParaRPr lang="en-IN" dirty="0">
                        <a:solidFill>
                          <a:srgbClr val="000000"/>
                        </a:solidFill>
                        <a:latin typeface="Arial Narrow" panose="020B0606020202030204" pitchFamily="34" charset="0"/>
                      </a:endParaRPr>
                    </a:p>
                  </a:txBody>
                  <a:tcPr/>
                </a:tc>
                <a:tc>
                  <a:txBody>
                    <a:bodyPr/>
                    <a:lstStyle/>
                    <a:p>
                      <a:r>
                        <a:rPr lang="en-IN" sz="1400" b="0" i="0" u="none" strike="noStrike" cap="none" dirty="0">
                          <a:solidFill>
                            <a:srgbClr val="000000"/>
                          </a:solidFill>
                          <a:effectLst/>
                          <a:latin typeface="Arial Narrow" panose="020B0606020202030204" pitchFamily="34" charset="0"/>
                          <a:ea typeface="+mn-ea"/>
                          <a:cs typeface="+mn-cs"/>
                          <a:sym typeface="Arial"/>
                        </a:rPr>
                        <a:t>Stores true or false values</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1746969807"/>
                  </a:ext>
                </a:extLst>
              </a:tr>
              <a:tr h="341254">
                <a:tc>
                  <a:txBody>
                    <a:bodyPr/>
                    <a:lstStyle/>
                    <a:p>
                      <a:pPr algn="ctr"/>
                      <a:r>
                        <a:rPr lang="en-US" dirty="0">
                          <a:solidFill>
                            <a:srgbClr val="000000"/>
                          </a:solidFill>
                          <a:latin typeface="Arial" panose="020B0604020202020204" pitchFamily="34" charset="0"/>
                          <a:cs typeface="Arial" panose="020B0604020202020204" pitchFamily="34" charset="0"/>
                        </a:rPr>
                        <a:t>char</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2 byte</a:t>
                      </a:r>
                      <a:endParaRPr lang="en-IN" dirty="0">
                        <a:solidFill>
                          <a:srgbClr val="000000"/>
                        </a:solidFill>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Narrow" panose="020B0606020202030204" pitchFamily="34" charset="0"/>
                          <a:ea typeface="+mn-ea"/>
                          <a:cs typeface="+mn-cs"/>
                          <a:sym typeface="Arial"/>
                        </a:rPr>
                        <a:t>Stores a single character/letter or ASCII values</a:t>
                      </a:r>
                      <a:r>
                        <a:rPr lang="en-IN" sz="1400" b="0" i="0" u="none" strike="noStrike" cap="none" dirty="0">
                          <a:solidFill>
                            <a:srgbClr val="000000"/>
                          </a:solidFill>
                          <a:effectLst/>
                          <a:latin typeface="Arial Narrow" panose="020B0606020202030204" pitchFamily="34" charset="0"/>
                          <a:ea typeface="+mn-ea"/>
                          <a:cs typeface="+mn-cs"/>
                          <a:sym typeface="Arial"/>
                        </a:rPr>
                        <a:t> </a:t>
                      </a:r>
                    </a:p>
                  </a:txBody>
                  <a:tcPr/>
                </a:tc>
                <a:extLst>
                  <a:ext uri="{0D108BD9-81ED-4DB2-BD59-A6C34878D82A}">
                    <a16:rowId xmlns:a16="http://schemas.microsoft.com/office/drawing/2014/main" val="2981393037"/>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byte</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1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whole numbers from -128 to 127</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2805391097"/>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short</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2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whole numbers from -32,768 to 32,767</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1603441660"/>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int</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4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whole numbers from -2,147,483,648 to 2,147,483,647</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459172078"/>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long</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8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whole numbers from -9,223,372,036,854,775,808 to 9,223,372,036,854,775,807</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603859676"/>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float</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4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fractional numbers. Sufficient for storing 6 to 7 decimal digits</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403916226"/>
                  </a:ext>
                </a:extLst>
              </a:tr>
              <a:tr h="346651">
                <a:tc>
                  <a:txBody>
                    <a:bodyPr/>
                    <a:lstStyle/>
                    <a:p>
                      <a:pPr algn="ctr"/>
                      <a:r>
                        <a:rPr lang="en-US" dirty="0">
                          <a:solidFill>
                            <a:srgbClr val="000000"/>
                          </a:solidFill>
                          <a:latin typeface="Arial" panose="020B0604020202020204" pitchFamily="34" charset="0"/>
                          <a:cs typeface="Arial" panose="020B0604020202020204" pitchFamily="34" charset="0"/>
                        </a:rPr>
                        <a:t>double</a:t>
                      </a:r>
                      <a:endParaRPr lang="en-IN"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solidFill>
                            <a:srgbClr val="000000"/>
                          </a:solidFill>
                          <a:latin typeface="Arial Narrow" panose="020B0606020202030204" pitchFamily="34" charset="0"/>
                        </a:rPr>
                        <a:t>8 byte</a:t>
                      </a:r>
                      <a:endParaRPr lang="en-IN" dirty="0">
                        <a:solidFill>
                          <a:srgbClr val="000000"/>
                        </a:solidFill>
                        <a:latin typeface="Arial Narrow" panose="020B0606020202030204" pitchFamily="34" charset="0"/>
                      </a:endParaRPr>
                    </a:p>
                  </a:txBody>
                  <a:tcPr/>
                </a:tc>
                <a:tc>
                  <a:txBody>
                    <a:bodyPr/>
                    <a:lstStyle/>
                    <a:p>
                      <a:r>
                        <a:rPr lang="en-US" sz="1400" b="0" i="0" u="none" strike="noStrike" cap="none" dirty="0">
                          <a:solidFill>
                            <a:srgbClr val="000000"/>
                          </a:solidFill>
                          <a:effectLst/>
                          <a:latin typeface="Arial Narrow" panose="020B0606020202030204" pitchFamily="34" charset="0"/>
                          <a:ea typeface="+mn-ea"/>
                          <a:cs typeface="+mn-cs"/>
                          <a:sym typeface="Arial"/>
                        </a:rPr>
                        <a:t>Stores fractional numbers. Sufficient for storing 15 decimal digits</a:t>
                      </a:r>
                      <a:endParaRPr lang="en-IN" b="0" dirty="0">
                        <a:solidFill>
                          <a:srgbClr val="000000"/>
                        </a:solidFill>
                        <a:latin typeface="Arial Narrow" panose="020B0606020202030204" pitchFamily="34" charset="0"/>
                      </a:endParaRPr>
                    </a:p>
                  </a:txBody>
                  <a:tcPr/>
                </a:tc>
                <a:extLst>
                  <a:ext uri="{0D108BD9-81ED-4DB2-BD59-A6C34878D82A}">
                    <a16:rowId xmlns:a16="http://schemas.microsoft.com/office/drawing/2014/main" val="253463719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3" name="Google Shape;508;p28">
            <a:extLst>
              <a:ext uri="{FF2B5EF4-FFF2-40B4-BE49-F238E27FC236}">
                <a16:creationId xmlns:a16="http://schemas.microsoft.com/office/drawing/2014/main" id="{67BF9AD2-3FC1-EED9-840E-7D241AEB2AEE}"/>
              </a:ext>
            </a:extLst>
          </p:cNvPr>
          <p:cNvSpPr txBox="1">
            <a:spLocks noGrp="1"/>
          </p:cNvSpPr>
          <p:nvPr>
            <p:ph type="ctrTitle"/>
          </p:nvPr>
        </p:nvSpPr>
        <p:spPr>
          <a:xfrm>
            <a:off x="453821" y="359693"/>
            <a:ext cx="2688140" cy="3445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Primitive Example</a:t>
            </a:r>
            <a:endParaRPr dirty="0"/>
          </a:p>
        </p:txBody>
      </p:sp>
      <p:sp>
        <p:nvSpPr>
          <p:cNvPr id="14" name="Google Shape;679;p31">
            <a:extLst>
              <a:ext uri="{FF2B5EF4-FFF2-40B4-BE49-F238E27FC236}">
                <a16:creationId xmlns:a16="http://schemas.microsoft.com/office/drawing/2014/main" id="{54094F83-AA16-C2A8-E9ED-400DFBCAD243}"/>
              </a:ext>
            </a:extLst>
          </p:cNvPr>
          <p:cNvSpPr txBox="1">
            <a:spLocks/>
          </p:cNvSpPr>
          <p:nvPr/>
        </p:nvSpPr>
        <p:spPr>
          <a:xfrm>
            <a:off x="1458801" y="704289"/>
            <a:ext cx="4770120" cy="2857040"/>
          </a:xfrm>
          <a:prstGeom prst="rect">
            <a:avLst/>
          </a:prstGeom>
          <a:solidFill>
            <a:schemeClr val="bg2">
              <a:lumMod val="90000"/>
              <a:lumOff val="1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class Primitive{</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public static void main(String[] args){</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int a = 10;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int b = a;</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System.out.println(b);</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a=5;</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System.out.println(b);</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a:t>
            </a:r>
            <a:endParaRPr lang="en-US" sz="1400" dirty="0">
              <a:latin typeface="Lucida Bright" panose="02040602050505020304" pitchFamily="18" charset="0"/>
            </a:endParaRPr>
          </a:p>
        </p:txBody>
      </p:sp>
      <p:sp>
        <p:nvSpPr>
          <p:cNvPr id="16" name="Google Shape;508;p28">
            <a:extLst>
              <a:ext uri="{FF2B5EF4-FFF2-40B4-BE49-F238E27FC236}">
                <a16:creationId xmlns:a16="http://schemas.microsoft.com/office/drawing/2014/main" id="{9D7224CC-4C33-03D4-E0B7-09D158540C02}"/>
              </a:ext>
            </a:extLst>
          </p:cNvPr>
          <p:cNvSpPr txBox="1">
            <a:spLocks/>
          </p:cNvSpPr>
          <p:nvPr/>
        </p:nvSpPr>
        <p:spPr>
          <a:xfrm>
            <a:off x="453821" y="3802002"/>
            <a:ext cx="2688140" cy="3445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IN" dirty="0"/>
              <a:t>Output</a:t>
            </a:r>
          </a:p>
        </p:txBody>
      </p:sp>
      <p:sp>
        <p:nvSpPr>
          <p:cNvPr id="17" name="Google Shape;508;p28">
            <a:extLst>
              <a:ext uri="{FF2B5EF4-FFF2-40B4-BE49-F238E27FC236}">
                <a16:creationId xmlns:a16="http://schemas.microsoft.com/office/drawing/2014/main" id="{D0D21D84-9F49-4073-8815-1E170F80EE0C}"/>
              </a:ext>
            </a:extLst>
          </p:cNvPr>
          <p:cNvSpPr txBox="1">
            <a:spLocks/>
          </p:cNvSpPr>
          <p:nvPr/>
        </p:nvSpPr>
        <p:spPr>
          <a:xfrm>
            <a:off x="1458801" y="4035735"/>
            <a:ext cx="4770120" cy="1012373"/>
          </a:xfrm>
          <a:prstGeom prst="rect">
            <a:avLst/>
          </a:prstGeom>
          <a:solidFill>
            <a:schemeClr val="bg2">
              <a:lumMod val="90000"/>
              <a:lumOff val="10000"/>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just"/>
            <a:r>
              <a:rPr lang="en-IN" sz="1400" dirty="0"/>
              <a:t>10</a:t>
            </a:r>
          </a:p>
          <a:p>
            <a:pPr algn="just"/>
            <a:r>
              <a:rPr lang="en-IN" sz="1400" dirty="0"/>
              <a:t>10</a:t>
            </a:r>
          </a:p>
          <a:p>
            <a:pPr algn="just"/>
            <a:r>
              <a:rPr lang="en-IN" sz="1400" dirty="0"/>
              <a:t>5</a:t>
            </a:r>
          </a:p>
          <a:p>
            <a:pPr algn="just"/>
            <a:r>
              <a:rPr lang="en-IN" sz="1400" dirty="0"/>
              <a:t>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6E7E5BD8-A396-11C1-E4C7-66153C13FEF8}"/>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CBE0F80A-71B6-4E22-0228-5A0D2A6E12AC}"/>
              </a:ext>
            </a:extLst>
          </p:cNvPr>
          <p:cNvSpPr txBox="1">
            <a:spLocks noGrp="1"/>
          </p:cNvSpPr>
          <p:nvPr>
            <p:ph type="body" idx="4294967295"/>
          </p:nvPr>
        </p:nvSpPr>
        <p:spPr>
          <a:xfrm>
            <a:off x="405636" y="765175"/>
            <a:ext cx="7446963" cy="1320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500" dirty="0">
                <a:solidFill>
                  <a:srgbClr val="ECECEC"/>
                </a:solidFill>
                <a:latin typeface="+mn-lt"/>
              </a:rPr>
              <a:t>N</a:t>
            </a:r>
            <a:r>
              <a:rPr lang="en-US" sz="1500" b="0" i="0" dirty="0">
                <a:solidFill>
                  <a:srgbClr val="ECECEC"/>
                </a:solidFill>
                <a:effectLst/>
                <a:latin typeface="+mn-lt"/>
              </a:rPr>
              <a:t>on-primitive types store references to the memory locations where the actual data is held</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500" b="0" i="0" dirty="0">
                <a:solidFill>
                  <a:schemeClr val="bg1"/>
                </a:solidFill>
                <a:effectLst/>
                <a:latin typeface="+mn-lt"/>
              </a:rPr>
              <a:t>Primitive types are predefined (already defined) in Java. Non-primitive types are created by the programmer and is not defined by Java (except for </a:t>
            </a:r>
            <a:r>
              <a:rPr lang="en-US" sz="1500" dirty="0">
                <a:solidFill>
                  <a:schemeClr val="bg1"/>
                </a:solidFill>
                <a:latin typeface="+mn-lt"/>
              </a:rPr>
              <a:t>s</a:t>
            </a:r>
            <a:r>
              <a:rPr lang="en-US" sz="1500" b="0" i="0" dirty="0">
                <a:solidFill>
                  <a:schemeClr val="bg1"/>
                </a:solidFill>
                <a:effectLst/>
                <a:latin typeface="+mn-lt"/>
              </a:rPr>
              <a:t>tring).</a:t>
            </a:r>
          </a:p>
          <a:p>
            <a:pPr marL="285750" indent="-285750">
              <a:buFont typeface="Arial" panose="020B0604020202020204" pitchFamily="34" charset="0"/>
              <a:buChar char="•"/>
            </a:pPr>
            <a:endParaRPr lang="en-US" b="0" i="0" dirty="0">
              <a:solidFill>
                <a:schemeClr val="bg1"/>
              </a:solidFill>
              <a:effectLst/>
              <a:latin typeface="Verdana" panose="020B0604030504040204" pitchFamily="34" charset="0"/>
            </a:endParaRPr>
          </a:p>
          <a:p>
            <a:pPr marL="285750" indent="-285750">
              <a:buFont typeface="Arial" panose="020B0604020202020204" pitchFamily="34" charset="0"/>
              <a:buChar char="•"/>
            </a:pPr>
            <a:r>
              <a:rPr lang="en-IN" sz="1500" b="0" i="0" dirty="0">
                <a:solidFill>
                  <a:schemeClr val="bg1"/>
                </a:solidFill>
                <a:effectLst/>
                <a:latin typeface="+mn-lt"/>
              </a:rPr>
              <a:t>Examples of non-primitive types are String, </a:t>
            </a:r>
            <a:r>
              <a:rPr lang="en-IN" sz="1500" dirty="0">
                <a:solidFill>
                  <a:schemeClr val="bg1"/>
                </a:solidFill>
                <a:latin typeface="+mn-lt"/>
              </a:rPr>
              <a:t>Arrays</a:t>
            </a:r>
            <a:r>
              <a:rPr lang="en-IN" sz="1500" b="0" i="0" dirty="0">
                <a:solidFill>
                  <a:schemeClr val="bg1"/>
                </a:solidFill>
                <a:effectLst/>
                <a:latin typeface="+mn-lt"/>
              </a:rPr>
              <a:t>, </a:t>
            </a:r>
            <a:r>
              <a:rPr lang="en-IN" sz="1500" dirty="0">
                <a:solidFill>
                  <a:schemeClr val="bg1"/>
                </a:solidFill>
                <a:latin typeface="+mn-lt"/>
              </a:rPr>
              <a:t>Classes,Interface</a:t>
            </a:r>
            <a:r>
              <a:rPr lang="en-IN" sz="1500" b="0" i="0" dirty="0">
                <a:solidFill>
                  <a:schemeClr val="bg1"/>
                </a:solidFill>
                <a:effectLst/>
                <a:latin typeface="+mn-lt"/>
              </a:rPr>
              <a:t>, etc.</a:t>
            </a:r>
          </a:p>
          <a:p>
            <a:pPr marL="285750" indent="-285750">
              <a:buFont typeface="Arial" panose="020B0604020202020204" pitchFamily="34" charset="0"/>
              <a:buChar char="•"/>
            </a:pPr>
            <a:endParaRPr lang="en-IN" sz="1500" b="0" i="0" dirty="0">
              <a:solidFill>
                <a:schemeClr val="bg1"/>
              </a:solidFill>
              <a:effectLst/>
              <a:latin typeface="+mn-lt"/>
            </a:endParaRPr>
          </a:p>
          <a:p>
            <a:pPr marL="285750" indent="-285750">
              <a:buFont typeface="Arial" panose="020B0604020202020204" pitchFamily="34" charset="0"/>
              <a:buChar char="•"/>
            </a:pPr>
            <a:r>
              <a:rPr lang="en-US" sz="1500" dirty="0">
                <a:solidFill>
                  <a:schemeClr val="bg1"/>
                </a:solidFill>
                <a:latin typeface="+mn-lt"/>
              </a:rPr>
              <a:t>wrapper classes in Java are also considered as non-primitive types.</a:t>
            </a:r>
          </a:p>
        </p:txBody>
      </p:sp>
      <p:sp>
        <p:nvSpPr>
          <p:cNvPr id="508" name="Google Shape;508;p28">
            <a:extLst>
              <a:ext uri="{FF2B5EF4-FFF2-40B4-BE49-F238E27FC236}">
                <a16:creationId xmlns:a16="http://schemas.microsoft.com/office/drawing/2014/main" id="{2E15F693-8452-658C-285A-4900B7C12F0C}"/>
              </a:ext>
            </a:extLst>
          </p:cNvPr>
          <p:cNvSpPr txBox="1">
            <a:spLocks noGrp="1"/>
          </p:cNvSpPr>
          <p:nvPr>
            <p:ph type="ctrTitle" idx="4294967295"/>
          </p:nvPr>
        </p:nvSpPr>
        <p:spPr>
          <a:xfrm>
            <a:off x="0" y="187325"/>
            <a:ext cx="2686050"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Non-Primitive </a:t>
            </a:r>
            <a:endParaRPr dirty="0"/>
          </a:p>
        </p:txBody>
      </p:sp>
      <p:sp>
        <p:nvSpPr>
          <p:cNvPr id="13" name="TextBox 12">
            <a:extLst>
              <a:ext uri="{FF2B5EF4-FFF2-40B4-BE49-F238E27FC236}">
                <a16:creationId xmlns:a16="http://schemas.microsoft.com/office/drawing/2014/main" id="{CBE89BFD-1F75-A7B8-0FA9-3EC26DEA90C6}"/>
              </a:ext>
            </a:extLst>
          </p:cNvPr>
          <p:cNvSpPr txBox="1"/>
          <p:nvPr/>
        </p:nvSpPr>
        <p:spPr>
          <a:xfrm>
            <a:off x="1732548" y="3424218"/>
            <a:ext cx="1436914" cy="954107"/>
          </a:xfrm>
          <a:prstGeom prst="rect">
            <a:avLst/>
          </a:prstGeom>
          <a:noFill/>
        </p:spPr>
        <p:txBody>
          <a:bodyPr wrap="square">
            <a:spAutoFit/>
          </a:bodyPr>
          <a:lstStyle/>
          <a:p>
            <a:r>
              <a:rPr lang="en-US" dirty="0">
                <a:solidFill>
                  <a:schemeClr val="bg1">
                    <a:lumMod val="95000"/>
                  </a:schemeClr>
                </a:solidFill>
              </a:rPr>
              <a:t>byte   - Byte </a:t>
            </a:r>
          </a:p>
          <a:p>
            <a:r>
              <a:rPr lang="en-US" dirty="0">
                <a:solidFill>
                  <a:schemeClr val="bg1">
                    <a:lumMod val="95000"/>
                  </a:schemeClr>
                </a:solidFill>
              </a:rPr>
              <a:t>short  - Short</a:t>
            </a:r>
          </a:p>
          <a:p>
            <a:r>
              <a:rPr lang="en-US" dirty="0">
                <a:solidFill>
                  <a:schemeClr val="bg1">
                    <a:lumMod val="95000"/>
                  </a:schemeClr>
                </a:solidFill>
              </a:rPr>
              <a:t>int      - Integer</a:t>
            </a:r>
          </a:p>
          <a:p>
            <a:r>
              <a:rPr lang="en-US" dirty="0">
                <a:solidFill>
                  <a:schemeClr val="bg1">
                    <a:lumMod val="95000"/>
                  </a:schemeClr>
                </a:solidFill>
              </a:rPr>
              <a:t>long   - Long</a:t>
            </a:r>
          </a:p>
        </p:txBody>
      </p:sp>
      <p:sp>
        <p:nvSpPr>
          <p:cNvPr id="15" name="TextBox 14">
            <a:extLst>
              <a:ext uri="{FF2B5EF4-FFF2-40B4-BE49-F238E27FC236}">
                <a16:creationId xmlns:a16="http://schemas.microsoft.com/office/drawing/2014/main" id="{40024B62-BBF8-38F6-546D-C5109C529A5F}"/>
              </a:ext>
            </a:extLst>
          </p:cNvPr>
          <p:cNvSpPr txBox="1"/>
          <p:nvPr/>
        </p:nvSpPr>
        <p:spPr>
          <a:xfrm>
            <a:off x="3543760" y="3424218"/>
            <a:ext cx="1938803" cy="954107"/>
          </a:xfrm>
          <a:prstGeom prst="rect">
            <a:avLst/>
          </a:prstGeom>
          <a:noFill/>
        </p:spPr>
        <p:txBody>
          <a:bodyPr wrap="square">
            <a:spAutoFit/>
          </a:bodyPr>
          <a:lstStyle/>
          <a:p>
            <a:r>
              <a:rPr lang="en-US" dirty="0">
                <a:solidFill>
                  <a:schemeClr val="bg1">
                    <a:lumMod val="95000"/>
                  </a:schemeClr>
                </a:solidFill>
              </a:rPr>
              <a:t>float       - Float</a:t>
            </a:r>
          </a:p>
          <a:p>
            <a:r>
              <a:rPr lang="en-US" dirty="0">
                <a:solidFill>
                  <a:schemeClr val="bg1">
                    <a:lumMod val="95000"/>
                  </a:schemeClr>
                </a:solidFill>
              </a:rPr>
              <a:t>double   - Double</a:t>
            </a:r>
          </a:p>
          <a:p>
            <a:r>
              <a:rPr lang="en-US" dirty="0">
                <a:solidFill>
                  <a:schemeClr val="bg1">
                    <a:lumMod val="95000"/>
                  </a:schemeClr>
                </a:solidFill>
              </a:rPr>
              <a:t>char       - Character</a:t>
            </a:r>
          </a:p>
          <a:p>
            <a:r>
              <a:rPr lang="en-US" dirty="0">
                <a:solidFill>
                  <a:schemeClr val="bg1">
                    <a:lumMod val="95000"/>
                  </a:schemeClr>
                </a:solidFill>
              </a:rPr>
              <a:t>boolean - Boolean</a:t>
            </a:r>
            <a:endParaRPr lang="en-IN" dirty="0">
              <a:solidFill>
                <a:schemeClr val="bg1">
                  <a:lumMod val="95000"/>
                </a:schemeClr>
              </a:solidFill>
            </a:endParaRPr>
          </a:p>
        </p:txBody>
      </p:sp>
    </p:spTree>
    <p:extLst>
      <p:ext uri="{BB962C8B-B14F-4D97-AF65-F5344CB8AC3E}">
        <p14:creationId xmlns:p14="http://schemas.microsoft.com/office/powerpoint/2010/main" val="209642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28631C86-230A-9990-9A79-A190A0B0C3ED}"/>
            </a:ext>
          </a:extLst>
        </p:cNvPr>
        <p:cNvGrpSpPr/>
        <p:nvPr/>
      </p:nvGrpSpPr>
      <p:grpSpPr>
        <a:xfrm>
          <a:off x="0" y="0"/>
          <a:ext cx="0" cy="0"/>
          <a:chOff x="0" y="0"/>
          <a:chExt cx="0" cy="0"/>
        </a:xfrm>
      </p:grpSpPr>
      <p:sp>
        <p:nvSpPr>
          <p:cNvPr id="13" name="Google Shape;508;p28">
            <a:extLst>
              <a:ext uri="{FF2B5EF4-FFF2-40B4-BE49-F238E27FC236}">
                <a16:creationId xmlns:a16="http://schemas.microsoft.com/office/drawing/2014/main" id="{CCAB3AA1-18FE-7034-05ED-61D87F65F2E4}"/>
              </a:ext>
            </a:extLst>
          </p:cNvPr>
          <p:cNvSpPr txBox="1">
            <a:spLocks noGrp="1"/>
          </p:cNvSpPr>
          <p:nvPr>
            <p:ph type="ctrTitle"/>
          </p:nvPr>
        </p:nvSpPr>
        <p:spPr>
          <a:xfrm>
            <a:off x="213188" y="294788"/>
            <a:ext cx="3355033" cy="3445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a:t>
            </a:r>
            <a:r>
              <a:rPr lang="en" dirty="0"/>
              <a:t>on-Primitive Example</a:t>
            </a:r>
            <a:endParaRPr dirty="0"/>
          </a:p>
        </p:txBody>
      </p:sp>
      <p:sp>
        <p:nvSpPr>
          <p:cNvPr id="14" name="Google Shape;679;p31">
            <a:extLst>
              <a:ext uri="{FF2B5EF4-FFF2-40B4-BE49-F238E27FC236}">
                <a16:creationId xmlns:a16="http://schemas.microsoft.com/office/drawing/2014/main" id="{44571509-1DF7-D6EA-7780-9A6A03F333C0}"/>
              </a:ext>
            </a:extLst>
          </p:cNvPr>
          <p:cNvSpPr txBox="1">
            <a:spLocks/>
          </p:cNvSpPr>
          <p:nvPr/>
        </p:nvSpPr>
        <p:spPr>
          <a:xfrm>
            <a:off x="1418811" y="639384"/>
            <a:ext cx="4770120" cy="2857040"/>
          </a:xfrm>
          <a:prstGeom prst="rect">
            <a:avLst/>
          </a:prstGeom>
          <a:solidFill>
            <a:schemeClr val="bg2">
              <a:lumMod val="90000"/>
              <a:lumOff val="1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public class ReferenceExample{</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public static void main(String[] args){</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int[] array1 = {10,20,30};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int[] array2 = array1;</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System.out.println(array1[0]);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System.out.println(array2[0]);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array1[0]=50;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System.out.println(array1[0]);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System.out.println(array2[0]);</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	}</a:t>
            </a:r>
          </a:p>
          <a:p>
            <a:pPr marL="114300" indent="0">
              <a:buFont typeface="Maven Pro"/>
              <a:buNone/>
            </a:pPr>
            <a:r>
              <a:rPr lang="en-US" sz="1400" dirty="0">
                <a:solidFill>
                  <a:schemeClr val="bg1"/>
                </a:solidFill>
                <a:latin typeface="Gadugi" panose="020B0502040204020203" pitchFamily="34" charset="0"/>
                <a:ea typeface="Gadugi" panose="020B0502040204020203" pitchFamily="34" charset="0"/>
              </a:rPr>
              <a:t>}</a:t>
            </a:r>
            <a:endParaRPr lang="en-US" sz="1400" dirty="0">
              <a:latin typeface="Lucida Bright" panose="02040602050505020304" pitchFamily="18" charset="0"/>
            </a:endParaRPr>
          </a:p>
        </p:txBody>
      </p:sp>
      <p:sp>
        <p:nvSpPr>
          <p:cNvPr id="16" name="Google Shape;508;p28">
            <a:extLst>
              <a:ext uri="{FF2B5EF4-FFF2-40B4-BE49-F238E27FC236}">
                <a16:creationId xmlns:a16="http://schemas.microsoft.com/office/drawing/2014/main" id="{04CE025C-07E9-90A5-04C0-3A2D52280166}"/>
              </a:ext>
            </a:extLst>
          </p:cNvPr>
          <p:cNvSpPr txBox="1">
            <a:spLocks/>
          </p:cNvSpPr>
          <p:nvPr/>
        </p:nvSpPr>
        <p:spPr>
          <a:xfrm>
            <a:off x="453820" y="3733627"/>
            <a:ext cx="2688140" cy="3445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IN" dirty="0"/>
              <a:t>Output</a:t>
            </a:r>
          </a:p>
        </p:txBody>
      </p:sp>
      <p:sp>
        <p:nvSpPr>
          <p:cNvPr id="17" name="Google Shape;508;p28">
            <a:extLst>
              <a:ext uri="{FF2B5EF4-FFF2-40B4-BE49-F238E27FC236}">
                <a16:creationId xmlns:a16="http://schemas.microsoft.com/office/drawing/2014/main" id="{6E51CC27-CC33-D401-447B-61B96B65409A}"/>
              </a:ext>
            </a:extLst>
          </p:cNvPr>
          <p:cNvSpPr txBox="1">
            <a:spLocks/>
          </p:cNvSpPr>
          <p:nvPr/>
        </p:nvSpPr>
        <p:spPr>
          <a:xfrm>
            <a:off x="1458801" y="4035735"/>
            <a:ext cx="4770120" cy="1012373"/>
          </a:xfrm>
          <a:prstGeom prst="rect">
            <a:avLst/>
          </a:prstGeom>
          <a:solidFill>
            <a:schemeClr val="bg2">
              <a:lumMod val="90000"/>
              <a:lumOff val="10000"/>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just"/>
            <a:r>
              <a:rPr lang="en-IN" sz="1400" dirty="0"/>
              <a:t>10</a:t>
            </a:r>
          </a:p>
          <a:p>
            <a:pPr algn="just"/>
            <a:r>
              <a:rPr lang="en-IN" sz="1400" dirty="0"/>
              <a:t>10</a:t>
            </a:r>
          </a:p>
          <a:p>
            <a:pPr algn="just"/>
            <a:r>
              <a:rPr lang="en-IN" sz="1400" dirty="0"/>
              <a:t>50</a:t>
            </a:r>
          </a:p>
          <a:p>
            <a:pPr algn="just"/>
            <a:r>
              <a:rPr lang="en-IN" sz="1400" dirty="0"/>
              <a:t>50</a:t>
            </a:r>
          </a:p>
        </p:txBody>
      </p:sp>
    </p:spTree>
    <p:extLst>
      <p:ext uri="{BB962C8B-B14F-4D97-AF65-F5344CB8AC3E}">
        <p14:creationId xmlns:p14="http://schemas.microsoft.com/office/powerpoint/2010/main" val="103724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EA999648-1565-6D5F-870F-5E25916C252D}"/>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06589D1D-CAAA-7809-F1F5-1C53F5B5B87E}"/>
              </a:ext>
            </a:extLst>
          </p:cNvPr>
          <p:cNvSpPr txBox="1">
            <a:spLocks noGrp="1"/>
          </p:cNvSpPr>
          <p:nvPr>
            <p:ph type="ctrTitle" idx="4294967295"/>
          </p:nvPr>
        </p:nvSpPr>
        <p:spPr>
          <a:xfrm>
            <a:off x="281883" y="190821"/>
            <a:ext cx="5888038"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latin typeface="Times New Roman" panose="02020603050405020304" pitchFamily="18" charset="0"/>
                <a:cs typeface="Times New Roman" panose="02020603050405020304" pitchFamily="18" charset="0"/>
              </a:rPr>
              <a:t>OBJECT </a:t>
            </a:r>
            <a:endParaRPr sz="2500" dirty="0">
              <a:latin typeface="Times New Roman" panose="02020603050405020304" pitchFamily="18" charset="0"/>
              <a:cs typeface="Times New Roman" panose="02020603050405020304" pitchFamily="18" charset="0"/>
            </a:endParaRPr>
          </a:p>
        </p:txBody>
      </p:sp>
      <p:sp>
        <p:nvSpPr>
          <p:cNvPr id="604" name="Google Shape;604;p30">
            <a:extLst>
              <a:ext uri="{FF2B5EF4-FFF2-40B4-BE49-F238E27FC236}">
                <a16:creationId xmlns:a16="http://schemas.microsoft.com/office/drawing/2014/main" id="{8DF4FFCD-F2F3-5674-15AD-280927C00016}"/>
              </a:ext>
            </a:extLst>
          </p:cNvPr>
          <p:cNvSpPr txBox="1">
            <a:spLocks noGrp="1"/>
          </p:cNvSpPr>
          <p:nvPr>
            <p:ph type="subTitle" idx="4294967295"/>
          </p:nvPr>
        </p:nvSpPr>
        <p:spPr>
          <a:xfrm>
            <a:off x="568264" y="815448"/>
            <a:ext cx="8115098" cy="3961458"/>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An entity that has state and behavior is known as an object e.g., chair, bike, marker, pen, table, car, etc. </a:t>
            </a:r>
          </a:p>
          <a:p>
            <a:pPr marL="0" lvl="0" indent="0" rtl="0">
              <a:spcBef>
                <a:spcPts val="0"/>
              </a:spcBef>
              <a:spcAft>
                <a:spcPts val="0"/>
              </a:spcAft>
              <a:buClr>
                <a:schemeClr val="accent2">
                  <a:lumMod val="20000"/>
                  <a:lumOff val="80000"/>
                </a:schemeClr>
              </a:buClr>
              <a:buNone/>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There are three steps when creating an object from a class:</a:t>
            </a: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742950" lvl="1" indent="-285750">
              <a:spcBef>
                <a:spcPts val="0"/>
              </a:spcBef>
              <a:buClr>
                <a:schemeClr val="accent2">
                  <a:lumMod val="20000"/>
                  <a:lumOff val="80000"/>
                </a:schemeClr>
              </a:buClr>
              <a:buFont typeface="Wingdings" panose="05000000000000000000" pitchFamily="2" charset="2"/>
              <a:buChar char="v"/>
            </a:pPr>
            <a:r>
              <a:rPr lang="en-US" b="0" i="0" dirty="0">
                <a:solidFill>
                  <a:schemeClr val="bg1"/>
                </a:solidFill>
                <a:effectLst/>
                <a:latin typeface="Times New Roman" panose="02020603050405020304" pitchFamily="18" charset="0"/>
                <a:cs typeface="Times New Roman" panose="02020603050405020304" pitchFamily="18" charset="0"/>
              </a:rPr>
              <a:t>Declaration: A variable declaration with a variable name with an object type.</a:t>
            </a:r>
          </a:p>
          <a:p>
            <a:pPr marL="742950" lvl="1" indent="-285750">
              <a:spcBef>
                <a:spcPts val="0"/>
              </a:spcBef>
              <a:buClr>
                <a:schemeClr val="accent2">
                  <a:lumMod val="20000"/>
                  <a:lumOff val="80000"/>
                </a:schemeClr>
              </a:buClr>
              <a:buFont typeface="Wingdings" panose="05000000000000000000" pitchFamily="2" charset="2"/>
              <a:buChar char="v"/>
            </a:pPr>
            <a:endParaRPr lang="en-US" b="0" i="0" dirty="0">
              <a:solidFill>
                <a:schemeClr val="bg1"/>
              </a:solidFill>
              <a:effectLst/>
              <a:latin typeface="Times New Roman" panose="02020603050405020304" pitchFamily="18" charset="0"/>
              <a:cs typeface="Times New Roman" panose="02020603050405020304" pitchFamily="18" charset="0"/>
            </a:endParaRPr>
          </a:p>
          <a:p>
            <a:pPr marL="742950" lvl="1" indent="-285750">
              <a:spcBef>
                <a:spcPts val="0"/>
              </a:spcBef>
              <a:buClr>
                <a:schemeClr val="accent2">
                  <a:lumMod val="20000"/>
                  <a:lumOff val="80000"/>
                </a:schemeClr>
              </a:buClr>
              <a:buFont typeface="Wingdings" panose="05000000000000000000" pitchFamily="2" charset="2"/>
              <a:buChar char="v"/>
            </a:pPr>
            <a:r>
              <a:rPr lang="en-US" b="0" i="0" dirty="0">
                <a:solidFill>
                  <a:schemeClr val="bg1"/>
                </a:solidFill>
                <a:effectLst/>
                <a:latin typeface="Times New Roman" panose="02020603050405020304" pitchFamily="18" charset="0"/>
                <a:cs typeface="Times New Roman" panose="02020603050405020304" pitchFamily="18" charset="0"/>
              </a:rPr>
              <a:t>Instantiation: The 'new' key word is used to create the object.</a:t>
            </a:r>
          </a:p>
          <a:p>
            <a:pPr marL="742950" lvl="1" indent="-285750">
              <a:spcBef>
                <a:spcPts val="0"/>
              </a:spcBef>
              <a:buClr>
                <a:schemeClr val="accent2">
                  <a:lumMod val="20000"/>
                  <a:lumOff val="80000"/>
                </a:schemeClr>
              </a:buClr>
              <a:buFont typeface="Wingdings" panose="05000000000000000000" pitchFamily="2" charset="2"/>
              <a:buChar char="v"/>
            </a:pPr>
            <a:endParaRPr lang="en-US" b="0" i="0" dirty="0">
              <a:solidFill>
                <a:schemeClr val="bg1"/>
              </a:solidFill>
              <a:effectLst/>
              <a:latin typeface="Times New Roman" panose="02020603050405020304" pitchFamily="18" charset="0"/>
              <a:cs typeface="Times New Roman" panose="02020603050405020304" pitchFamily="18" charset="0"/>
            </a:endParaRPr>
          </a:p>
          <a:p>
            <a:pPr marL="742950" lvl="1" indent="-285750">
              <a:spcBef>
                <a:spcPts val="0"/>
              </a:spcBef>
              <a:buClr>
                <a:schemeClr val="accent2">
                  <a:lumMod val="20000"/>
                  <a:lumOff val="80000"/>
                </a:schemeClr>
              </a:buClr>
              <a:buFont typeface="Wingdings" panose="05000000000000000000" pitchFamily="2" charset="2"/>
              <a:buChar char="v"/>
            </a:pPr>
            <a:r>
              <a:rPr lang="en-US" b="0" i="0" dirty="0">
                <a:solidFill>
                  <a:schemeClr val="bg1"/>
                </a:solidFill>
                <a:effectLst/>
                <a:latin typeface="Times New Roman" panose="02020603050405020304" pitchFamily="18" charset="0"/>
                <a:cs typeface="Times New Roman" panose="02020603050405020304" pitchFamily="18" charset="0"/>
              </a:rPr>
              <a:t>Initialization: The 'new' keyword is followed by a call to a constructor. This call initializes the new object.</a:t>
            </a:r>
          </a:p>
          <a:p>
            <a:pPr marL="457200" lvl="1" indent="0">
              <a:spcBef>
                <a:spcPts val="0"/>
              </a:spcBef>
              <a:buClr>
                <a:schemeClr val="accent2">
                  <a:lumMod val="20000"/>
                  <a:lumOff val="80000"/>
                </a:schemeClr>
              </a:buClr>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buClr>
                <a:schemeClr val="accent2">
                  <a:lumMod val="20000"/>
                  <a:lumOff val="80000"/>
                </a:schemeClr>
              </a:buClr>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General syntax : ClassName  objectName  =  new  ClassName();</a:t>
            </a: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Clr>
                <a:schemeClr val="accent2">
                  <a:lumMod val="20000"/>
                  <a:lumOff val="80000"/>
                </a:schemeClr>
              </a:buClr>
              <a:buFont typeface="Wingdings" panose="05000000000000000000" pitchFamily="2" charset="2"/>
              <a:buChar char="Ø"/>
            </a:pPr>
            <a:r>
              <a:rPr lang="en-US" sz="1400" b="0" i="0" dirty="0">
                <a:solidFill>
                  <a:schemeClr val="bg1"/>
                </a:solidFill>
                <a:effectLst/>
                <a:latin typeface="Times New Roman" panose="02020603050405020304" pitchFamily="18" charset="0"/>
                <a:cs typeface="Times New Roman" panose="02020603050405020304" pitchFamily="18" charset="0"/>
              </a:rPr>
              <a:t>For Example, Pen is an object. Its name is Reynolds; color is white, known as its state. It is used to write, so writing is its behavior.</a:t>
            </a: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endParaRPr lang="en-US" sz="1400" dirty="0">
              <a:solidFill>
                <a:schemeClr val="bg1"/>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endParaRPr lang="en-US" sz="1400" b="0" i="0" dirty="0">
              <a:solidFill>
                <a:schemeClr val="bg1"/>
              </a:solidFill>
              <a:effectLst/>
              <a:latin typeface="Times New Roman" panose="02020603050405020304" pitchFamily="18" charset="0"/>
              <a:cs typeface="Times New Roman" panose="02020603050405020304" pitchFamily="18" charset="0"/>
            </a:endParaRPr>
          </a:p>
          <a:p>
            <a:pPr marL="285750" lvl="0" indent="-285750" rtl="0">
              <a:spcBef>
                <a:spcPts val="0"/>
              </a:spcBef>
              <a:spcAft>
                <a:spcPts val="0"/>
              </a:spcAft>
              <a:buClr>
                <a:schemeClr val="accent2">
                  <a:lumMod val="20000"/>
                  <a:lumOff val="80000"/>
                </a:schemeClr>
              </a:buClr>
              <a:buFont typeface="Wingdings" panose="05000000000000000000" pitchFamily="2" charset="2"/>
              <a:buChar char="Ø"/>
            </a:pPr>
            <a:endParaRPr lang="en" sz="1400" b="0" i="0" dirty="0">
              <a:solidFill>
                <a:schemeClr val="bg1"/>
              </a:solidFill>
              <a:effectLst/>
              <a:latin typeface="inter-regular"/>
            </a:endParaRPr>
          </a:p>
        </p:txBody>
      </p:sp>
    </p:spTree>
    <p:extLst>
      <p:ext uri="{BB962C8B-B14F-4D97-AF65-F5344CB8AC3E}">
        <p14:creationId xmlns:p14="http://schemas.microsoft.com/office/powerpoint/2010/main" val="12595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177276" y="-30896"/>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EXAMPLE  </a:t>
            </a:r>
            <a:endParaRPr sz="1800" dirty="0"/>
          </a:p>
        </p:txBody>
      </p:sp>
      <p:pic>
        <p:nvPicPr>
          <p:cNvPr id="3" name="Picture 2">
            <a:extLst>
              <a:ext uri="{FF2B5EF4-FFF2-40B4-BE49-F238E27FC236}">
                <a16:creationId xmlns:a16="http://schemas.microsoft.com/office/drawing/2014/main" id="{AE92497C-FB70-1FC4-4040-0FD1BCBE2A4B}"/>
              </a:ext>
            </a:extLst>
          </p:cNvPr>
          <p:cNvPicPr>
            <a:picLocks noChangeAspect="1"/>
          </p:cNvPicPr>
          <p:nvPr/>
        </p:nvPicPr>
        <p:blipFill>
          <a:blip r:embed="rId3"/>
          <a:stretch>
            <a:fillRect/>
          </a:stretch>
        </p:blipFill>
        <p:spPr>
          <a:xfrm>
            <a:off x="1049744" y="546904"/>
            <a:ext cx="5361367" cy="3806028"/>
          </a:xfrm>
          <a:prstGeom prst="rect">
            <a:avLst/>
          </a:prstGeom>
        </p:spPr>
      </p:pic>
      <p:pic>
        <p:nvPicPr>
          <p:cNvPr id="6" name="Picture 5">
            <a:extLst>
              <a:ext uri="{FF2B5EF4-FFF2-40B4-BE49-F238E27FC236}">
                <a16:creationId xmlns:a16="http://schemas.microsoft.com/office/drawing/2014/main" id="{8A8176DC-A7AD-81EC-44E5-C526FB2245B7}"/>
              </a:ext>
            </a:extLst>
          </p:cNvPr>
          <p:cNvPicPr>
            <a:picLocks noChangeAspect="1"/>
          </p:cNvPicPr>
          <p:nvPr/>
        </p:nvPicPr>
        <p:blipFill>
          <a:blip r:embed="rId4"/>
          <a:stretch>
            <a:fillRect/>
          </a:stretch>
        </p:blipFill>
        <p:spPr>
          <a:xfrm>
            <a:off x="1974458" y="4482720"/>
            <a:ext cx="3663195" cy="4451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a:extLst>
            <a:ext uri="{FF2B5EF4-FFF2-40B4-BE49-F238E27FC236}">
              <a16:creationId xmlns:a16="http://schemas.microsoft.com/office/drawing/2014/main" id="{590A6E73-F0C6-6225-06A7-47D5600862FC}"/>
            </a:ext>
          </a:extLst>
        </p:cNvPr>
        <p:cNvGrpSpPr/>
        <p:nvPr/>
      </p:nvGrpSpPr>
      <p:grpSpPr>
        <a:xfrm>
          <a:off x="0" y="0"/>
          <a:ext cx="0" cy="0"/>
          <a:chOff x="0" y="0"/>
          <a:chExt cx="0" cy="0"/>
        </a:xfrm>
      </p:grpSpPr>
      <p:sp>
        <p:nvSpPr>
          <p:cNvPr id="601" name="Google Shape;601;p30">
            <a:extLst>
              <a:ext uri="{FF2B5EF4-FFF2-40B4-BE49-F238E27FC236}">
                <a16:creationId xmlns:a16="http://schemas.microsoft.com/office/drawing/2014/main" id="{91B93A02-C257-566D-F0E1-7E9B51A6CD62}"/>
              </a:ext>
            </a:extLst>
          </p:cNvPr>
          <p:cNvSpPr txBox="1">
            <a:spLocks noGrp="1"/>
          </p:cNvSpPr>
          <p:nvPr>
            <p:ph type="ctrTitle" idx="8"/>
          </p:nvPr>
        </p:nvSpPr>
        <p:spPr>
          <a:xfrm>
            <a:off x="621630" y="542303"/>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ACCESS MODIFIERS</a:t>
            </a:r>
            <a:r>
              <a:rPr lang="en" sz="3000" dirty="0"/>
              <a:t> </a:t>
            </a:r>
            <a:endParaRPr sz="3000" dirty="0"/>
          </a:p>
        </p:txBody>
      </p:sp>
      <p:sp>
        <p:nvSpPr>
          <p:cNvPr id="604" name="Google Shape;604;p30">
            <a:extLst>
              <a:ext uri="{FF2B5EF4-FFF2-40B4-BE49-F238E27FC236}">
                <a16:creationId xmlns:a16="http://schemas.microsoft.com/office/drawing/2014/main" id="{AF482822-897C-CC76-6D9E-1590D66EC443}"/>
              </a:ext>
            </a:extLst>
          </p:cNvPr>
          <p:cNvSpPr txBox="1">
            <a:spLocks noGrp="1"/>
          </p:cNvSpPr>
          <p:nvPr>
            <p:ph type="subTitle" idx="7"/>
          </p:nvPr>
        </p:nvSpPr>
        <p:spPr>
          <a:xfrm>
            <a:off x="1146913" y="1194799"/>
            <a:ext cx="6850174" cy="32534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r>
              <a:rPr lang="en-US" b="0" i="0" dirty="0">
                <a:solidFill>
                  <a:schemeClr val="bg1"/>
                </a:solidFill>
                <a:effectLst/>
                <a:latin typeface="inter-regular"/>
              </a:rPr>
              <a:t>The access modifiers in Java specifies the accessibility or scope of a field, method, constructor, or class.</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b="0" i="0" dirty="0">
              <a:solidFill>
                <a:schemeClr val="bg1"/>
              </a:solidFill>
              <a:effectLst/>
              <a:latin typeface="inter-regular"/>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v"/>
            </a:pPr>
            <a:r>
              <a:rPr lang="en-US" b="0" i="0" dirty="0">
                <a:solidFill>
                  <a:schemeClr val="bg1"/>
                </a:solidFill>
                <a:effectLst/>
                <a:latin typeface="inter-regular"/>
              </a:rPr>
              <a:t>Private : Class only</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b="0" i="0" dirty="0">
              <a:solidFill>
                <a:schemeClr val="bg1"/>
              </a:solidFill>
              <a:effectLst/>
              <a:latin typeface="inter-regular"/>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v"/>
            </a:pPr>
            <a:r>
              <a:rPr lang="en-US" b="0" i="0" dirty="0">
                <a:solidFill>
                  <a:schemeClr val="bg1"/>
                </a:solidFill>
                <a:effectLst/>
                <a:latin typeface="inter-regular"/>
              </a:rPr>
              <a:t>default : Package only</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b="0" i="0" dirty="0">
              <a:solidFill>
                <a:schemeClr val="bg1"/>
              </a:solidFill>
              <a:effectLst/>
              <a:latin typeface="inter-regular"/>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v"/>
            </a:pPr>
            <a:r>
              <a:rPr lang="en-US" b="0" i="0" dirty="0">
                <a:solidFill>
                  <a:schemeClr val="bg1"/>
                </a:solidFill>
                <a:effectLst/>
                <a:latin typeface="inter-regular"/>
              </a:rPr>
              <a:t>Protected : Package + All subclasses</a:t>
            </a:r>
          </a:p>
          <a:p>
            <a:pPr marL="285750" lvl="0" indent="-285750" algn="l" rtl="0">
              <a:spcBef>
                <a:spcPts val="0"/>
              </a:spcBef>
              <a:spcAft>
                <a:spcPts val="0"/>
              </a:spcAft>
              <a:buClr>
                <a:schemeClr val="accent2">
                  <a:lumMod val="20000"/>
                  <a:lumOff val="80000"/>
                </a:schemeClr>
              </a:buClr>
              <a:buFont typeface="Wingdings" panose="05000000000000000000" pitchFamily="2" charset="2"/>
              <a:buChar char="Ø"/>
            </a:pPr>
            <a:endParaRPr lang="en-US" b="0" i="0" dirty="0">
              <a:solidFill>
                <a:schemeClr val="bg1"/>
              </a:solidFill>
              <a:effectLst/>
              <a:latin typeface="inter-regular"/>
            </a:endParaRPr>
          </a:p>
          <a:p>
            <a:pPr marL="285750" lvl="0" indent="-285750" algn="l" rtl="0">
              <a:spcBef>
                <a:spcPts val="0"/>
              </a:spcBef>
              <a:spcAft>
                <a:spcPts val="0"/>
              </a:spcAft>
              <a:buClr>
                <a:schemeClr val="accent2">
                  <a:lumMod val="20000"/>
                  <a:lumOff val="80000"/>
                </a:schemeClr>
              </a:buClr>
              <a:buFont typeface="Wingdings" panose="05000000000000000000" pitchFamily="2" charset="2"/>
              <a:buChar char="v"/>
            </a:pPr>
            <a:r>
              <a:rPr lang="en-US" b="0" i="0" dirty="0">
                <a:solidFill>
                  <a:schemeClr val="bg1"/>
                </a:solidFill>
                <a:effectLst/>
                <a:latin typeface="inter-regular"/>
              </a:rPr>
              <a:t>public: Everywhere</a:t>
            </a:r>
          </a:p>
        </p:txBody>
      </p:sp>
    </p:spTree>
    <p:extLst>
      <p:ext uri="{BB962C8B-B14F-4D97-AF65-F5344CB8AC3E}">
        <p14:creationId xmlns:p14="http://schemas.microsoft.com/office/powerpoint/2010/main" val="74054506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2354</TotalTime>
  <Words>968</Words>
  <Application>Microsoft Office PowerPoint</Application>
  <PresentationFormat>On-screen Show (16:9)</PresentationFormat>
  <Paragraphs>191</Paragraphs>
  <Slides>21</Slides>
  <Notes>21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vt:i4>
      </vt:variant>
    </vt:vector>
  </HeadingPairs>
  <TitlesOfParts>
    <vt:vector size="39" baseType="lpstr">
      <vt:lpstr>Söhne</vt:lpstr>
      <vt:lpstr>Share Tech</vt:lpstr>
      <vt:lpstr>Advent Pro SemiBold</vt:lpstr>
      <vt:lpstr>inter-regular</vt:lpstr>
      <vt:lpstr>Maven Pro</vt:lpstr>
      <vt:lpstr>Wingdings</vt:lpstr>
      <vt:lpstr>Arial</vt:lpstr>
      <vt:lpstr>Fira Sans Extra Condensed Medium</vt:lpstr>
      <vt:lpstr>Times New Roman</vt:lpstr>
      <vt:lpstr>Segoe UI Semibold</vt:lpstr>
      <vt:lpstr>Verdana</vt:lpstr>
      <vt:lpstr>Arial Rounded MT Bold</vt:lpstr>
      <vt:lpstr>Lucida Bright</vt:lpstr>
      <vt:lpstr>Bahnschrift SemiLight</vt:lpstr>
      <vt:lpstr>Gadugi</vt:lpstr>
      <vt:lpstr>Arial Narrow</vt:lpstr>
      <vt:lpstr>Fira Sans Condensed Medium</vt:lpstr>
      <vt:lpstr>Data Science Consulting by Slidesgo</vt:lpstr>
      <vt:lpstr>BASICS IN JAVA</vt:lpstr>
      <vt:lpstr>TABLE OF CONTENTS</vt:lpstr>
      <vt:lpstr>Primitive </vt:lpstr>
      <vt:lpstr>Primitive Example</vt:lpstr>
      <vt:lpstr>Non-Primitive </vt:lpstr>
      <vt:lpstr>Non-Primitive Example</vt:lpstr>
      <vt:lpstr>OBJECT </vt:lpstr>
      <vt:lpstr>EXAMPLE  </vt:lpstr>
      <vt:lpstr>ACCESS MODIFIERS </vt:lpstr>
      <vt:lpstr>PRIVATE</vt:lpstr>
      <vt:lpstr>DEFAULT</vt:lpstr>
      <vt:lpstr>PROTECTED</vt:lpstr>
      <vt:lpstr>PUBLIC</vt:lpstr>
      <vt:lpstr>PowerPoint Presentation</vt:lpstr>
      <vt:lpstr>TYPE CASTING </vt:lpstr>
      <vt:lpstr>Implicit Casting </vt:lpstr>
      <vt:lpstr>Explicit Casting </vt:lpstr>
      <vt:lpstr>RECURSION </vt:lpstr>
      <vt:lpstr>Direct Recursion</vt:lpstr>
      <vt:lpstr>Indirect Recursion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IN JAVA</dc:title>
  <dc:creator>MOSESH PAULRAJ</dc:creator>
  <cp:lastModifiedBy>MOSESH PAULRAJ</cp:lastModifiedBy>
  <cp:revision>18</cp:revision>
  <dcterms:modified xsi:type="dcterms:W3CDTF">2024-03-12T14:47:47Z</dcterms:modified>
</cp:coreProperties>
</file>