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41158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A02BC8-664B-4330-B0B6-631C6F58CF1F}" type="datetimeFigureOut">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84146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1462644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7286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81289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0923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2425344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199004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90963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88167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73681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A02BC8-664B-4330-B0B6-631C6F58CF1F}" type="datetimeFigureOut">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173068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A02BC8-664B-4330-B0B6-631C6F58CF1F}" type="datetimeFigureOut">
              <a:rPr lang="en-GB" smtClean="0"/>
              <a:t>20/08/2024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61406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251845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97916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DA02BC8-664B-4330-B0B6-631C6F58CF1F}" type="datetimeFigureOut">
              <a:rPr lang="en-GB" smtClean="0"/>
              <a:t>20/08/2024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4737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A02BC8-664B-4330-B0B6-631C6F58CF1F}" type="datetimeFigureOut">
              <a:rPr lang="en-GB" smtClean="0"/>
              <a:t>20/08/2024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9B0791-5B88-4464-98C1-F971E4B77678}" type="slidenum">
              <a:rPr lang="en-GB" smtClean="0"/>
              <a:t>‹#›</a:t>
            </a:fld>
            <a:endParaRPr lang="en-GB"/>
          </a:p>
        </p:txBody>
      </p:sp>
    </p:spTree>
    <p:extLst>
      <p:ext uri="{BB962C8B-B14F-4D97-AF65-F5344CB8AC3E}">
        <p14:creationId xmlns:p14="http://schemas.microsoft.com/office/powerpoint/2010/main" val="367450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A02BC8-664B-4330-B0B6-631C6F58CF1F}" type="datetimeFigureOut">
              <a:rPr lang="en-GB" smtClean="0"/>
              <a:t>20/08/2024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9B0791-5B88-4464-98C1-F971E4B77678}" type="slidenum">
              <a:rPr lang="en-GB" smtClean="0"/>
              <a:t>‹#›</a:t>
            </a:fld>
            <a:endParaRPr lang="en-GB"/>
          </a:p>
        </p:txBody>
      </p:sp>
    </p:spTree>
    <p:extLst>
      <p:ext uri="{BB962C8B-B14F-4D97-AF65-F5344CB8AC3E}">
        <p14:creationId xmlns:p14="http://schemas.microsoft.com/office/powerpoint/2010/main" val="4227392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5162" y="2523197"/>
            <a:ext cx="7189789" cy="1569660"/>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bodyPr>
          <a:lstStyle/>
          <a:p>
            <a:pPr algn="ctr"/>
            <a:r>
              <a:rPr lang="en-US" sz="3200" dirty="0">
                <a:solidFill>
                  <a:schemeClr val="bg2">
                    <a:lumMod val="60000"/>
                    <a:lumOff val="40000"/>
                  </a:schemeClr>
                </a:solidFill>
              </a:rPr>
              <a:t>ACCOUNT PERFORMANCE </a:t>
            </a:r>
            <a:r>
              <a:rPr lang="en-US" sz="3200" dirty="0" smtClean="0">
                <a:solidFill>
                  <a:schemeClr val="bg2">
                    <a:lumMod val="60000"/>
                    <a:lumOff val="40000"/>
                  </a:schemeClr>
                </a:solidFill>
              </a:rPr>
              <a:t>METRICS</a:t>
            </a:r>
          </a:p>
          <a:p>
            <a:pPr algn="ctr"/>
            <a:r>
              <a:rPr lang="en-US" sz="3200" dirty="0" smtClean="0">
                <a:solidFill>
                  <a:schemeClr val="bg2">
                    <a:lumMod val="60000"/>
                    <a:lumOff val="40000"/>
                  </a:schemeClr>
                </a:solidFill>
              </a:rPr>
              <a:t> </a:t>
            </a:r>
            <a:r>
              <a:rPr lang="en-US" sz="3200" dirty="0">
                <a:solidFill>
                  <a:schemeClr val="bg2">
                    <a:lumMod val="60000"/>
                    <a:lumOff val="40000"/>
                  </a:schemeClr>
                </a:solidFill>
              </a:rPr>
              <a:t>AND </a:t>
            </a:r>
          </a:p>
          <a:p>
            <a:pPr algn="ctr"/>
            <a:r>
              <a:rPr lang="en-US" sz="3200" dirty="0">
                <a:solidFill>
                  <a:schemeClr val="bg2">
                    <a:lumMod val="60000"/>
                    <a:lumOff val="40000"/>
                  </a:schemeClr>
                </a:solidFill>
              </a:rPr>
              <a:t>SALES TREND</a:t>
            </a:r>
            <a:endParaRPr lang="en-GB" sz="3200" dirty="0">
              <a:solidFill>
                <a:schemeClr val="bg2">
                  <a:lumMod val="60000"/>
                  <a:lumOff val="40000"/>
                </a:schemeClr>
              </a:solidFill>
            </a:endParaRPr>
          </a:p>
        </p:txBody>
      </p:sp>
      <p:sp>
        <p:nvSpPr>
          <p:cNvPr id="8" name="Rectangle 7"/>
          <p:cNvSpPr/>
          <p:nvPr/>
        </p:nvSpPr>
        <p:spPr>
          <a:xfrm>
            <a:off x="0" y="174562"/>
            <a:ext cx="8425705" cy="64633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spAutoFit/>
          </a:bodyPr>
          <a:lstStyle/>
          <a:p>
            <a:r>
              <a:rPr lang="en-GB" sz="3600" b="1" u="sng" dirty="0">
                <a:solidFill>
                  <a:schemeClr val="bg2">
                    <a:lumMod val="60000"/>
                    <a:lumOff val="40000"/>
                  </a:schemeClr>
                </a:solidFill>
              </a:rPr>
              <a:t>Data-Driven Storytelling Presentation:</a:t>
            </a:r>
          </a:p>
        </p:txBody>
      </p:sp>
      <p:sp>
        <p:nvSpPr>
          <p:cNvPr id="9" name="Rectangle 8"/>
          <p:cNvSpPr/>
          <p:nvPr/>
        </p:nvSpPr>
        <p:spPr>
          <a:xfrm>
            <a:off x="3163387" y="4297681"/>
            <a:ext cx="5473337" cy="101890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sz="3200" dirty="0">
                <a:solidFill>
                  <a:schemeClr val="bg2">
                    <a:lumMod val="60000"/>
                    <a:lumOff val="40000"/>
                  </a:schemeClr>
                </a:solidFill>
              </a:rPr>
              <a:t>BY </a:t>
            </a:r>
          </a:p>
          <a:p>
            <a:pPr algn="ctr"/>
            <a:r>
              <a:rPr lang="en-GB" sz="3200" dirty="0">
                <a:solidFill>
                  <a:schemeClr val="bg2">
                    <a:lumMod val="60000"/>
                    <a:lumOff val="40000"/>
                  </a:schemeClr>
                </a:solidFill>
              </a:rPr>
              <a:t>MOSES </a:t>
            </a:r>
            <a:r>
              <a:rPr lang="en-GB" sz="3200" dirty="0" smtClean="0">
                <a:solidFill>
                  <a:schemeClr val="bg2">
                    <a:lumMod val="60000"/>
                    <a:lumOff val="40000"/>
                  </a:schemeClr>
                </a:solidFill>
              </a:rPr>
              <a:t>ADRIAN INDRIAS</a:t>
            </a:r>
            <a:endParaRPr lang="en-GB" sz="3200" dirty="0">
              <a:solidFill>
                <a:schemeClr val="bg2">
                  <a:lumMod val="60000"/>
                  <a:lumOff val="4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0" y="5884817"/>
            <a:ext cx="2857500"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234009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084"/>
            <a:ext cx="9404723" cy="1400530"/>
          </a:xfrm>
        </p:spPr>
        <p:txBody>
          <a:bodyPr/>
          <a:lstStyle/>
          <a:p>
            <a:r>
              <a:rPr lang="en-GB" b="1" dirty="0" smtClean="0">
                <a:solidFill>
                  <a:schemeClr val="bg2">
                    <a:lumMod val="60000"/>
                    <a:lumOff val="40000"/>
                  </a:schemeClr>
                </a:solidFill>
              </a:rPr>
              <a:t>SUMMARY.</a:t>
            </a:r>
            <a:endParaRPr lang="en-GB" b="1" dirty="0">
              <a:solidFill>
                <a:schemeClr val="bg2">
                  <a:lumMod val="60000"/>
                  <a:lumOff val="40000"/>
                </a:schemeClr>
              </a:solidFill>
            </a:endParaRPr>
          </a:p>
        </p:txBody>
      </p:sp>
      <p:sp>
        <p:nvSpPr>
          <p:cNvPr id="3" name="Content Placeholder 2"/>
          <p:cNvSpPr>
            <a:spLocks noGrp="1"/>
          </p:cNvSpPr>
          <p:nvPr>
            <p:ph idx="1"/>
          </p:nvPr>
        </p:nvSpPr>
        <p:spPr>
          <a:xfrm>
            <a:off x="458182" y="1513614"/>
            <a:ext cx="8946541" cy="4195481"/>
          </a:xfrm>
        </p:spPr>
        <p:txBody>
          <a:bodyPr>
            <a:noAutofit/>
          </a:bodyPr>
          <a:lstStyle/>
          <a:p>
            <a:pPr>
              <a:lnSpc>
                <a:spcPct val="150000"/>
              </a:lnSpc>
            </a:pPr>
            <a:r>
              <a:rPr lang="en-US" sz="1800" b="1" dirty="0" smtClean="0">
                <a:latin typeface="Arial" panose="020B0604020202020204" pitchFamily="34" charset="0"/>
                <a:cs typeface="Arial" panose="020B0604020202020204" pitchFamily="34" charset="0"/>
              </a:rPr>
              <a:t>Efforts </a:t>
            </a:r>
            <a:r>
              <a:rPr lang="en-US" sz="1800" b="1" dirty="0">
                <a:latin typeface="Arial" panose="020B0604020202020204" pitchFamily="34" charset="0"/>
                <a:cs typeface="Arial" panose="020B0604020202020204" pitchFamily="34" charset="0"/>
              </a:rPr>
              <a:t>to increase small business engagement could unlock additional sales potential</a:t>
            </a:r>
            <a:r>
              <a:rPr lang="en-US" sz="1800" b="1" dirty="0" smtClean="0">
                <a:latin typeface="Arial" panose="020B0604020202020204" pitchFamily="34" charset="0"/>
                <a:cs typeface="Arial" panose="020B0604020202020204" pitchFamily="34" charset="0"/>
              </a:rPr>
              <a:t>.</a:t>
            </a:r>
          </a:p>
          <a:p>
            <a:pPr>
              <a:lnSpc>
                <a:spcPct val="150000"/>
              </a:lnSpc>
            </a:pP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Monitoring and supporting high-performing accounts like WDS and SB21 could sustain and increase revenue streams. </a:t>
            </a:r>
            <a:endParaRPr lang="en-US" sz="1800" b="1" dirty="0" smtClean="0">
              <a:latin typeface="Arial" panose="020B0604020202020204" pitchFamily="34" charset="0"/>
              <a:cs typeface="Arial" panose="020B0604020202020204" pitchFamily="34" charset="0"/>
            </a:endParaRPr>
          </a:p>
          <a:p>
            <a:pPr>
              <a:lnSpc>
                <a:spcPct val="150000"/>
              </a:lnSpc>
            </a:pPr>
            <a:r>
              <a:rPr lang="en-US" sz="1800" b="1" dirty="0"/>
              <a:t>The </a:t>
            </a:r>
            <a:r>
              <a:rPr lang="en-US" sz="1800" b="1" dirty="0" smtClean="0"/>
              <a:t>dashboard even </a:t>
            </a:r>
            <a:r>
              <a:rPr lang="en-US" sz="1800" b="1" dirty="0"/>
              <a:t>reveals robust growth trends and highlights the importance of online retailers in the overall sales strategy. By focusing on high-performing accounts and exploring growth opportunities in medium businesses and small businesses, the organization can enhance its market position and drive future sales.</a:t>
            </a:r>
          </a:p>
          <a:p>
            <a:pPr>
              <a:lnSpc>
                <a:spcPct val="150000"/>
              </a:lnSpc>
            </a:pPr>
            <a:endParaRPr lang="en-GB"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513"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28621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8436"/>
          </a:xfrm>
        </p:spPr>
        <p:txBody>
          <a:bodyPr/>
          <a:lstStyle/>
          <a:p>
            <a:r>
              <a:rPr lang="en-GB" sz="3600" b="1" u="sng" dirty="0" smtClean="0">
                <a:solidFill>
                  <a:schemeClr val="bg2">
                    <a:lumMod val="60000"/>
                    <a:lumOff val="40000"/>
                  </a:schemeClr>
                </a:solidFill>
                <a:latin typeface="+mn-lt"/>
                <a:ea typeface="+mn-ea"/>
                <a:cs typeface="+mn-cs"/>
              </a:rPr>
              <a:t>INTRODUCTION:</a:t>
            </a:r>
            <a:endParaRPr lang="en-GB" sz="3600" b="1" u="sng" dirty="0">
              <a:solidFill>
                <a:schemeClr val="bg2">
                  <a:lumMod val="60000"/>
                  <a:lumOff val="40000"/>
                </a:schemeClr>
              </a:solidFill>
              <a:latin typeface="+mn-lt"/>
              <a:ea typeface="+mn-ea"/>
              <a:cs typeface="+mn-cs"/>
            </a:endParaRPr>
          </a:p>
        </p:txBody>
      </p:sp>
      <p:sp>
        <p:nvSpPr>
          <p:cNvPr id="3" name="Content Placeholder 2"/>
          <p:cNvSpPr>
            <a:spLocks noGrp="1"/>
          </p:cNvSpPr>
          <p:nvPr>
            <p:ph idx="1"/>
          </p:nvPr>
        </p:nvSpPr>
        <p:spPr>
          <a:xfrm>
            <a:off x="1103312" y="2052918"/>
            <a:ext cx="8946541" cy="4047436"/>
          </a:xfrm>
        </p:spPr>
        <p:txBody>
          <a:bodyPr>
            <a:normAutofit fontScale="55000" lnSpcReduction="20000"/>
          </a:bodyPr>
          <a:lstStyle/>
          <a:p>
            <a:pPr marL="0" indent="0">
              <a:buNone/>
            </a:pPr>
            <a:r>
              <a:rPr lang="en-US" sz="2400" b="1" dirty="0"/>
              <a:t>Problem Statement </a:t>
            </a:r>
            <a:endParaRPr lang="en-US" sz="2400" b="1" dirty="0" smtClean="0"/>
          </a:p>
          <a:p>
            <a:pPr>
              <a:lnSpc>
                <a:spcPct val="150000"/>
              </a:lnSpc>
            </a:pPr>
            <a:r>
              <a:rPr lang="en-US" dirty="0" smtClean="0"/>
              <a:t>J.P</a:t>
            </a:r>
            <a:r>
              <a:rPr lang="en-US" dirty="0"/>
              <a:t>. Morgan Chase &amp; Co. is a leading global financial services firm that offers services and operates worldwide. </a:t>
            </a:r>
            <a:endParaRPr lang="en-US" dirty="0" smtClean="0"/>
          </a:p>
          <a:p>
            <a:pPr>
              <a:lnSpc>
                <a:spcPct val="150000"/>
              </a:lnSpc>
            </a:pPr>
            <a:r>
              <a:rPr lang="en-US" dirty="0" smtClean="0"/>
              <a:t>The </a:t>
            </a:r>
            <a:r>
              <a:rPr lang="en-US" dirty="0"/>
              <a:t>company aims to analyze the account performance metrics over the last 5 years (2017-2021) and the factors contributing to its compound annual growth rate (CAGR) in unit sales. This includes identifying opportunities for further improvement</a:t>
            </a:r>
            <a:r>
              <a:rPr lang="en-US" dirty="0" smtClean="0"/>
              <a:t>.</a:t>
            </a:r>
          </a:p>
          <a:p>
            <a:pPr marL="0" indent="0">
              <a:buNone/>
            </a:pPr>
            <a:r>
              <a:rPr lang="en-US" sz="2400" b="1" dirty="0"/>
              <a:t>Business Questions </a:t>
            </a:r>
            <a:endParaRPr lang="en-US" sz="2400" b="1" dirty="0"/>
          </a:p>
          <a:p>
            <a:pPr>
              <a:lnSpc>
                <a:spcPct val="150000"/>
              </a:lnSpc>
            </a:pPr>
            <a:r>
              <a:rPr lang="en-US" dirty="0" smtClean="0"/>
              <a:t>• </a:t>
            </a:r>
            <a:r>
              <a:rPr lang="en-US" dirty="0"/>
              <a:t>Examining the total unit sales for each </a:t>
            </a:r>
            <a:r>
              <a:rPr lang="en-US" dirty="0" smtClean="0"/>
              <a:t>account. </a:t>
            </a:r>
          </a:p>
          <a:p>
            <a:pPr>
              <a:lnSpc>
                <a:spcPct val="150000"/>
              </a:lnSpc>
            </a:pPr>
            <a:r>
              <a:rPr lang="en-US" dirty="0"/>
              <a:t>• Sum of Sales by Account Over 5 </a:t>
            </a:r>
            <a:r>
              <a:rPr lang="en-US" dirty="0" smtClean="0"/>
              <a:t>Years</a:t>
            </a:r>
          </a:p>
          <a:p>
            <a:pPr>
              <a:lnSpc>
                <a:spcPct val="150000"/>
              </a:lnSpc>
            </a:pPr>
            <a:r>
              <a:rPr lang="en-US" dirty="0"/>
              <a:t>• Top 5 Yearly Sales by Account </a:t>
            </a:r>
            <a:endParaRPr lang="en-US" dirty="0" smtClean="0"/>
          </a:p>
          <a:p>
            <a:pPr>
              <a:lnSpc>
                <a:spcPct val="150000"/>
              </a:lnSpc>
            </a:pPr>
            <a:r>
              <a:rPr lang="en-US" dirty="0" smtClean="0"/>
              <a:t>• </a:t>
            </a:r>
            <a:r>
              <a:rPr lang="en-GB" dirty="0"/>
              <a:t>Yearly Total Unit </a:t>
            </a:r>
            <a:r>
              <a:rPr lang="en-GB" dirty="0" smtClean="0"/>
              <a:t>Sales</a:t>
            </a:r>
          </a:p>
          <a:p>
            <a:pPr>
              <a:lnSpc>
                <a:spcPct val="150000"/>
              </a:lnSpc>
            </a:pPr>
            <a:r>
              <a:rPr lang="en-US" dirty="0"/>
              <a:t>Average Unit Sales by </a:t>
            </a:r>
            <a:r>
              <a:rPr lang="en-US" dirty="0" smtClean="0"/>
              <a:t>Accounts.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0" y="5884817"/>
            <a:ext cx="2857500"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2444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903113"/>
            <a:ext cx="9449943" cy="1080407"/>
          </a:xfrm>
        </p:spPr>
        <p:txBody>
          <a:bodyPr/>
          <a:lstStyle/>
          <a:p>
            <a:r>
              <a:rPr lang="en-US" sz="2000" dirty="0"/>
              <a:t>Utilizing Power Query in MS-Excel, transformed the data for improved organization, giving a more structured foundation for necessary analysis.</a:t>
            </a:r>
            <a:endParaRPr lang="en-GB" sz="2000" dirty="0"/>
          </a:p>
        </p:txBody>
      </p:sp>
      <p:sp>
        <p:nvSpPr>
          <p:cNvPr id="5" name="Content Placeholder 4"/>
          <p:cNvSpPr>
            <a:spLocks noGrp="1"/>
          </p:cNvSpPr>
          <p:nvPr>
            <p:ph idx="1"/>
          </p:nvPr>
        </p:nvSpPr>
        <p:spPr>
          <a:xfrm>
            <a:off x="-19370" y="386923"/>
            <a:ext cx="8939510" cy="866094"/>
          </a:xfrm>
        </p:spPr>
        <p:txBody>
          <a:bodyPr>
            <a:normAutofit/>
          </a:bodyPr>
          <a:lstStyle/>
          <a:p>
            <a:pPr marL="0" indent="0">
              <a:buNone/>
            </a:pPr>
            <a:r>
              <a:rPr lang="en-GB" sz="2800" u="sng" dirty="0">
                <a:solidFill>
                  <a:schemeClr val="bg2">
                    <a:lumMod val="60000"/>
                    <a:lumOff val="40000"/>
                  </a:schemeClr>
                </a:solidFill>
              </a:rPr>
              <a:t>DATA MODELLING </a:t>
            </a:r>
          </a:p>
        </p:txBody>
      </p:sp>
      <p:pic>
        <p:nvPicPr>
          <p:cNvPr id="6" name="Picture 5"/>
          <p:cNvPicPr>
            <a:picLocks noChangeAspect="1"/>
          </p:cNvPicPr>
          <p:nvPr/>
        </p:nvPicPr>
        <p:blipFill>
          <a:blip r:embed="rId2"/>
          <a:stretch>
            <a:fillRect/>
          </a:stretch>
        </p:blipFill>
        <p:spPr>
          <a:xfrm>
            <a:off x="120943" y="1735740"/>
            <a:ext cx="9730570" cy="48370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1512"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273388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147"/>
            <a:ext cx="9404723" cy="931944"/>
          </a:xfrm>
        </p:spPr>
        <p:txBody>
          <a:bodyPr/>
          <a:lstStyle/>
          <a:p>
            <a:r>
              <a:rPr lang="en-GB" u="sng" dirty="0">
                <a:solidFill>
                  <a:schemeClr val="bg2">
                    <a:lumMod val="60000"/>
                    <a:lumOff val="40000"/>
                  </a:schemeClr>
                </a:solidFill>
              </a:rPr>
              <a:t>DATA ANALYSIS &amp; VISUALIZATION</a:t>
            </a:r>
          </a:p>
        </p:txBody>
      </p:sp>
      <p:sp>
        <p:nvSpPr>
          <p:cNvPr id="3" name="Content Placeholder 2"/>
          <p:cNvSpPr>
            <a:spLocks noGrp="1"/>
          </p:cNvSpPr>
          <p:nvPr>
            <p:ph idx="1"/>
          </p:nvPr>
        </p:nvSpPr>
        <p:spPr>
          <a:xfrm>
            <a:off x="1005840" y="2192257"/>
            <a:ext cx="8946541" cy="2196864"/>
          </a:xfrm>
        </p:spPr>
        <p:txBody>
          <a:bodyPr>
            <a:normAutofit fontScale="55000" lnSpcReduction="20000"/>
          </a:bodyPr>
          <a:lstStyle/>
          <a:p>
            <a:pPr marL="0" indent="0">
              <a:buNone/>
            </a:pPr>
            <a:endParaRPr lang="en-US" sz="2800" b="1" dirty="0">
              <a:solidFill>
                <a:schemeClr val="bg2">
                  <a:lumMod val="60000"/>
                  <a:lumOff val="40000"/>
                </a:schemeClr>
              </a:solidFill>
            </a:endParaRPr>
          </a:p>
          <a:p>
            <a:pPr marL="0" indent="0">
              <a:buNone/>
            </a:pPr>
            <a:r>
              <a:rPr lang="en-US" sz="5100" dirty="0"/>
              <a:t>This sales data dashboard provides an analysis of sales performance across different account types over the past five years. It helps to identify trends and key contributors to sales, providing valuable insights for strategic decision-making.</a:t>
            </a:r>
          </a:p>
          <a:p>
            <a:endParaRPr lang="en-GB" dirty="0"/>
          </a:p>
        </p:txBody>
      </p:sp>
      <p:sp>
        <p:nvSpPr>
          <p:cNvPr id="5" name="Rectangle 4"/>
          <p:cNvSpPr/>
          <p:nvPr/>
        </p:nvSpPr>
        <p:spPr>
          <a:xfrm>
            <a:off x="116499" y="1255842"/>
            <a:ext cx="2548324" cy="584775"/>
          </a:xfrm>
          <a:prstGeom prst="rect">
            <a:avLst/>
          </a:prstGeom>
        </p:spPr>
        <p:txBody>
          <a:bodyPr wrap="square">
            <a:spAutoFit/>
          </a:bodyPr>
          <a:lstStyle/>
          <a:p>
            <a:r>
              <a:rPr lang="en-US" sz="3200" b="1" dirty="0" smtClean="0">
                <a:solidFill>
                  <a:schemeClr val="bg2">
                    <a:lumMod val="60000"/>
                    <a:lumOff val="40000"/>
                  </a:schemeClr>
                </a:solidFill>
              </a:rPr>
              <a:t>Overview:</a:t>
            </a:r>
            <a:endParaRPr lang="en-US" sz="3200" b="1" dirty="0">
              <a:solidFill>
                <a:schemeClr val="bg2">
                  <a:lumMod val="60000"/>
                  <a:lumOff val="4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7009"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96866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GB" dirty="0" smtClean="0">
                <a:solidFill>
                  <a:schemeClr val="bg2">
                    <a:lumMod val="60000"/>
                    <a:lumOff val="40000"/>
                  </a:schemeClr>
                </a:solidFill>
              </a:rPr>
              <a:t>1</a:t>
            </a:r>
            <a:r>
              <a:rPr lang="en-GB" u="sng" dirty="0" smtClean="0">
                <a:solidFill>
                  <a:schemeClr val="bg2">
                    <a:lumMod val="60000"/>
                    <a:lumOff val="40000"/>
                  </a:schemeClr>
                </a:solidFill>
              </a:rPr>
              <a:t>.</a:t>
            </a:r>
            <a:r>
              <a:rPr lang="en-US" u="sng" dirty="0">
                <a:solidFill>
                  <a:schemeClr val="bg2">
                    <a:lumMod val="60000"/>
                    <a:lumOff val="40000"/>
                  </a:schemeClr>
                </a:solidFill>
              </a:rPr>
              <a:t> </a:t>
            </a:r>
            <a:r>
              <a:rPr lang="en-US" b="1" u="sng" dirty="0">
                <a:solidFill>
                  <a:schemeClr val="bg2">
                    <a:lumMod val="60000"/>
                    <a:lumOff val="40000"/>
                  </a:schemeClr>
                </a:solidFill>
              </a:rPr>
              <a:t>Total Unit Sales Per Account</a:t>
            </a:r>
            <a:endParaRPr lang="en-GB" b="1" u="sng" dirty="0">
              <a:solidFill>
                <a:schemeClr val="bg2">
                  <a:lumMod val="60000"/>
                  <a:lumOff val="40000"/>
                </a:schemeClr>
              </a:solidFill>
            </a:endParaRPr>
          </a:p>
        </p:txBody>
      </p:sp>
      <p:pic>
        <p:nvPicPr>
          <p:cNvPr id="5" name="Picture 4"/>
          <p:cNvPicPr>
            <a:picLocks noChangeAspect="1"/>
          </p:cNvPicPr>
          <p:nvPr/>
        </p:nvPicPr>
        <p:blipFill>
          <a:blip r:embed="rId2"/>
          <a:stretch>
            <a:fillRect/>
          </a:stretch>
        </p:blipFill>
        <p:spPr>
          <a:xfrm>
            <a:off x="2251732" y="3673116"/>
            <a:ext cx="6305550" cy="3048000"/>
          </a:xfrm>
          <a:prstGeom prst="rect">
            <a:avLst/>
          </a:prstGeom>
        </p:spPr>
      </p:pic>
      <p:sp>
        <p:nvSpPr>
          <p:cNvPr id="6" name="Rectangle 1"/>
          <p:cNvSpPr>
            <a:spLocks noGrp="1" noChangeArrowheads="1"/>
          </p:cNvSpPr>
          <p:nvPr>
            <p:ph idx="1"/>
          </p:nvPr>
        </p:nvSpPr>
        <p:spPr bwMode="auto">
          <a:xfrm>
            <a:off x="222070" y="810794"/>
            <a:ext cx="1174350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i="0" u="none" strike="noStrike" cap="none" normalizeH="0" baseline="0" dirty="0" smtClean="0">
                <a:ln>
                  <a:noFill/>
                </a:ln>
                <a:solidFill>
                  <a:schemeClr val="tx1"/>
                </a:solidFill>
                <a:effectLst/>
                <a:latin typeface="Arial" panose="020B0604020202020204" pitchFamily="34" charset="0"/>
              </a:rPr>
              <a:t>Online Retailer: Leads with approximately 410,000 units sold, accounting for 27.7% of total sales.</a:t>
            </a:r>
          </a:p>
          <a:p>
            <a:pPr marL="0" indent="0" defTabSz="914400" eaLnBrk="0" fontAlgn="base" hangingPunct="0">
              <a:spcBef>
                <a:spcPct val="0"/>
              </a:spcBef>
              <a:spcAft>
                <a:spcPct val="0"/>
              </a:spcAft>
              <a:buClrTx/>
              <a:buSzTx/>
              <a:buNone/>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i="0" u="none" strike="noStrike" cap="none" normalizeH="0" baseline="0" dirty="0" smtClean="0">
                <a:ln>
                  <a:noFill/>
                </a:ln>
                <a:solidFill>
                  <a:schemeClr val="tx1"/>
                </a:solidFill>
                <a:effectLst/>
                <a:latin typeface="Arial" panose="020B0604020202020204" pitchFamily="34" charset="0"/>
              </a:rPr>
              <a:t>Medium Business: The second-highest contributor with around 360,000 units sold, making up 24.3% of total sales.</a:t>
            </a:r>
          </a:p>
          <a:p>
            <a:pPr marL="0" indent="0" defTabSz="914400" eaLnBrk="0" fontAlgn="base" hangingPunct="0">
              <a:spcBef>
                <a:spcPct val="0"/>
              </a:spcBef>
              <a:spcAft>
                <a:spcPct val="0"/>
              </a:spcAft>
              <a:buClrTx/>
              <a:buSzTx/>
              <a:buNone/>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i="0" u="none" strike="noStrike" cap="none" normalizeH="0" baseline="0" dirty="0" smtClean="0">
                <a:ln>
                  <a:noFill/>
                </a:ln>
                <a:solidFill>
                  <a:schemeClr val="tx1"/>
                </a:solidFill>
                <a:effectLst/>
                <a:latin typeface="Arial" panose="020B0604020202020204" pitchFamily="34" charset="0"/>
              </a:rPr>
              <a:t>Wholesale Distributor: Lower sales at approximately 310,000 units, contributing 20.9% to the total.</a:t>
            </a:r>
          </a:p>
          <a:p>
            <a:pPr marL="0" indent="0" defTabSz="914400" eaLnBrk="0" fontAlgn="base" hangingPunct="0">
              <a:spcBef>
                <a:spcPct val="0"/>
              </a:spcBef>
              <a:spcAft>
                <a:spcPct val="0"/>
              </a:spcAft>
              <a:buClrTx/>
              <a:buSzTx/>
              <a:buNone/>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i="0" u="none" strike="noStrike" cap="none" normalizeH="0" baseline="0" dirty="0" smtClean="0">
                <a:ln>
                  <a:noFill/>
                </a:ln>
                <a:solidFill>
                  <a:schemeClr val="tx1"/>
                </a:solidFill>
                <a:effectLst/>
                <a:latin typeface="Arial" panose="020B0604020202020204" pitchFamily="34" charset="0"/>
              </a:rPr>
              <a:t>Small Business: Accounts for the smallest share with about 300,000 units sold, representing 20.3% of the total.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1513"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142888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8" y="152273"/>
            <a:ext cx="9404723" cy="931945"/>
          </a:xfrm>
        </p:spPr>
        <p:txBody>
          <a:bodyPr/>
          <a:lstStyle/>
          <a:p>
            <a:r>
              <a:rPr lang="en-US" sz="3600" b="1" u="sng" dirty="0" smtClean="0">
                <a:solidFill>
                  <a:schemeClr val="bg2">
                    <a:lumMod val="60000"/>
                    <a:lumOff val="40000"/>
                  </a:schemeClr>
                </a:solidFill>
              </a:rPr>
              <a:t>2. Sum </a:t>
            </a:r>
            <a:r>
              <a:rPr lang="en-US" sz="3600" b="1" u="sng" dirty="0">
                <a:solidFill>
                  <a:schemeClr val="bg2">
                    <a:lumMod val="60000"/>
                    <a:lumOff val="40000"/>
                  </a:schemeClr>
                </a:solidFill>
              </a:rPr>
              <a:t>of Sales by Account Over 5 Years</a:t>
            </a:r>
            <a:endParaRPr lang="en-GB" sz="3600" b="1" u="sng" dirty="0">
              <a:solidFill>
                <a:schemeClr val="bg2">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1881372" y="3417842"/>
            <a:ext cx="6934200" cy="3152775"/>
          </a:xfrm>
          <a:prstGeom prst="rect">
            <a:avLst/>
          </a:prstGeom>
        </p:spPr>
      </p:pic>
      <p:sp>
        <p:nvSpPr>
          <p:cNvPr id="7" name="Rectangle 2"/>
          <p:cNvSpPr>
            <a:spLocks noChangeArrowheads="1"/>
          </p:cNvSpPr>
          <p:nvPr/>
        </p:nvSpPr>
        <p:spPr bwMode="auto">
          <a:xfrm>
            <a:off x="1" y="726341"/>
            <a:ext cx="1186107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Online Retailer Performance:</a:t>
            </a:r>
            <a:r>
              <a:rPr kumimoji="0" lang="en-US" altLang="en-US" sz="1600" b="0" i="0" u="none" strike="noStrike" cap="none" normalizeH="0" baseline="0" dirty="0" smtClean="0">
                <a:ln>
                  <a:noFill/>
                </a:ln>
                <a:solidFill>
                  <a:schemeClr val="tx1"/>
                </a:solidFill>
                <a:effectLst/>
                <a:latin typeface="Arial" panose="020B0604020202020204" pitchFamily="34" charset="0"/>
              </a:rPr>
              <a:t> Online Retailers consistently dominate sales, leading across all five years.</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Medium Business &amp; Wholesale Trends:</a:t>
            </a:r>
            <a:r>
              <a:rPr kumimoji="0" lang="en-US" altLang="en-US" sz="1600" b="0" i="0" u="none" strike="noStrike" cap="none" normalizeH="0" baseline="0" dirty="0" smtClean="0">
                <a:ln>
                  <a:noFill/>
                </a:ln>
                <a:solidFill>
                  <a:schemeClr val="tx1"/>
                </a:solidFill>
                <a:effectLst/>
                <a:latin typeface="Arial" panose="020B0604020202020204" pitchFamily="34" charset="0"/>
              </a:rPr>
              <a:t> Medium Businesses and Wholesale Distributors show steady, stable sales with slight yearly fluctuations.</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Small Business Sales Stability:</a:t>
            </a:r>
            <a:r>
              <a:rPr kumimoji="0" lang="en-US" altLang="en-US" sz="1600" b="0" i="0" u="none" strike="noStrike" cap="none" normalizeH="0" baseline="0" dirty="0" smtClean="0">
                <a:ln>
                  <a:noFill/>
                </a:ln>
                <a:solidFill>
                  <a:schemeClr val="tx1"/>
                </a:solidFill>
                <a:effectLst/>
                <a:latin typeface="Arial" panose="020B0604020202020204" pitchFamily="34" charset="0"/>
              </a:rPr>
              <a:t> Small Business sales remain comparatively lower but stable over the five-year period.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1512"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4221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34" y="152272"/>
            <a:ext cx="9404723" cy="1400530"/>
          </a:xfrm>
        </p:spPr>
        <p:txBody>
          <a:bodyPr/>
          <a:lstStyle/>
          <a:p>
            <a:r>
              <a:rPr lang="en-GB" b="1" u="sng" dirty="0">
                <a:solidFill>
                  <a:schemeClr val="bg2">
                    <a:lumMod val="60000"/>
                    <a:lumOff val="40000"/>
                  </a:schemeClr>
                </a:solidFill>
              </a:rPr>
              <a:t>3. Yearly Total Unit Sales</a:t>
            </a:r>
          </a:p>
        </p:txBody>
      </p:sp>
      <p:sp>
        <p:nvSpPr>
          <p:cNvPr id="3" name="Content Placeholder 2"/>
          <p:cNvSpPr>
            <a:spLocks noGrp="1"/>
          </p:cNvSpPr>
          <p:nvPr>
            <p:ph idx="1"/>
          </p:nvPr>
        </p:nvSpPr>
        <p:spPr>
          <a:xfrm>
            <a:off x="70504" y="1047078"/>
            <a:ext cx="8946541" cy="4195481"/>
          </a:xfrm>
        </p:spPr>
        <p:txBody>
          <a:bodyPr>
            <a:normAutofit/>
          </a:bodyPr>
          <a:lstStyle/>
          <a:p>
            <a:pPr marL="285750" indent="-285750" defTabSz="914400" eaLnBrk="0" fontAlgn="base" hangingPunct="0">
              <a:lnSpc>
                <a:spcPct val="250000"/>
              </a:lnSpc>
              <a:spcBef>
                <a:spcPct val="0"/>
              </a:spcBef>
              <a:spcAft>
                <a:spcPct val="0"/>
              </a:spcAft>
              <a:buClrTx/>
              <a:buSzTx/>
              <a:buFont typeface="Arial" panose="020B0604020202020204" pitchFamily="34" charset="0"/>
              <a:buChar char="•"/>
            </a:pPr>
            <a:r>
              <a:rPr lang="en-US" sz="1600" b="1" dirty="0">
                <a:latin typeface="Arial" panose="020B0604020202020204" pitchFamily="34" charset="0"/>
                <a:ea typeface="+mn-ea"/>
                <a:cs typeface="+mn-cs"/>
              </a:rPr>
              <a:t>Sales show a consistent upward trend from 2017 to 2021, indicating healthy growth. </a:t>
            </a:r>
            <a:endParaRPr lang="en-US" sz="1600" b="1" dirty="0" smtClean="0">
              <a:latin typeface="Arial" panose="020B0604020202020204" pitchFamily="34" charset="0"/>
              <a:ea typeface="+mn-ea"/>
              <a:cs typeface="+mn-cs"/>
            </a:endParaRPr>
          </a:p>
          <a:p>
            <a:pPr marL="285750" indent="-285750" defTabSz="914400" eaLnBrk="0" fontAlgn="base" hangingPunct="0">
              <a:lnSpc>
                <a:spcPct val="250000"/>
              </a:lnSpc>
              <a:spcBef>
                <a:spcPct val="0"/>
              </a:spcBef>
              <a:spcAft>
                <a:spcPct val="0"/>
              </a:spcAft>
              <a:buClrTx/>
              <a:buSzTx/>
              <a:buFont typeface="Arial" panose="020B0604020202020204" pitchFamily="34" charset="0"/>
              <a:buChar char="•"/>
            </a:pPr>
            <a:r>
              <a:rPr lang="en-US" sz="1600" b="1" dirty="0" smtClean="0">
                <a:latin typeface="Arial" panose="020B0604020202020204" pitchFamily="34" charset="0"/>
                <a:ea typeface="+mn-ea"/>
                <a:cs typeface="+mn-cs"/>
              </a:rPr>
              <a:t> </a:t>
            </a:r>
            <a:r>
              <a:rPr lang="en-US" sz="1600" b="1" dirty="0">
                <a:latin typeface="Arial" panose="020B0604020202020204" pitchFamily="34" charset="0"/>
                <a:ea typeface="+mn-ea"/>
                <a:cs typeface="+mn-cs"/>
              </a:rPr>
              <a:t>The most significant growth in yearly sales occurred between 2019 and 2021. </a:t>
            </a:r>
            <a:endParaRPr lang="en-GB" sz="1600" b="1" dirty="0">
              <a:latin typeface="Arial" panose="020B0604020202020204" pitchFamily="34" charset="0"/>
              <a:ea typeface="+mn-ea"/>
              <a:cs typeface="+mn-cs"/>
            </a:endParaRPr>
          </a:p>
        </p:txBody>
      </p:sp>
      <p:pic>
        <p:nvPicPr>
          <p:cNvPr id="4" name="Picture 3"/>
          <p:cNvPicPr>
            <a:picLocks noChangeAspect="1"/>
          </p:cNvPicPr>
          <p:nvPr/>
        </p:nvPicPr>
        <p:blipFill>
          <a:blip r:embed="rId2"/>
          <a:stretch>
            <a:fillRect/>
          </a:stretch>
        </p:blipFill>
        <p:spPr>
          <a:xfrm>
            <a:off x="2456498" y="2870426"/>
            <a:ext cx="6181725" cy="3076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1512"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34251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81" y="197142"/>
            <a:ext cx="9404723" cy="771046"/>
          </a:xfrm>
        </p:spPr>
        <p:txBody>
          <a:bodyPr/>
          <a:lstStyle/>
          <a:p>
            <a:r>
              <a:rPr lang="en-GB" b="1" u="sng" dirty="0" smtClean="0">
                <a:solidFill>
                  <a:schemeClr val="bg2">
                    <a:lumMod val="60000"/>
                    <a:lumOff val="40000"/>
                  </a:schemeClr>
                </a:solidFill>
              </a:rPr>
              <a:t>4.</a:t>
            </a:r>
            <a:r>
              <a:rPr lang="en-US" b="1" u="sng" dirty="0" smtClean="0">
                <a:solidFill>
                  <a:schemeClr val="bg2">
                    <a:lumMod val="60000"/>
                    <a:lumOff val="40000"/>
                  </a:schemeClr>
                </a:solidFill>
              </a:rPr>
              <a:t>Average </a:t>
            </a:r>
            <a:r>
              <a:rPr lang="en-US" b="1" u="sng" dirty="0">
                <a:solidFill>
                  <a:schemeClr val="bg2">
                    <a:lumMod val="60000"/>
                    <a:lumOff val="40000"/>
                  </a:schemeClr>
                </a:solidFill>
              </a:rPr>
              <a:t>Unit Sales by Account</a:t>
            </a:r>
            <a:endParaRPr lang="en-GB" b="1" u="sng" dirty="0">
              <a:solidFill>
                <a:schemeClr val="bg2">
                  <a:lumMod val="60000"/>
                  <a:lumOff val="40000"/>
                </a:schemeClr>
              </a:solidFill>
            </a:endParaRPr>
          </a:p>
        </p:txBody>
      </p:sp>
      <p:pic>
        <p:nvPicPr>
          <p:cNvPr id="4" name="Picture 3"/>
          <p:cNvPicPr>
            <a:picLocks noChangeAspect="1"/>
          </p:cNvPicPr>
          <p:nvPr/>
        </p:nvPicPr>
        <p:blipFill>
          <a:blip r:embed="rId2"/>
          <a:stretch>
            <a:fillRect/>
          </a:stretch>
        </p:blipFill>
        <p:spPr>
          <a:xfrm>
            <a:off x="5010211" y="3660792"/>
            <a:ext cx="7067550" cy="3181350"/>
          </a:xfrm>
          <a:prstGeom prst="rect">
            <a:avLst/>
          </a:prstGeom>
        </p:spPr>
      </p:pic>
      <p:sp>
        <p:nvSpPr>
          <p:cNvPr id="5" name="Rectangle 1"/>
          <p:cNvSpPr>
            <a:spLocks noGrp="1" noChangeArrowheads="1"/>
          </p:cNvSpPr>
          <p:nvPr>
            <p:ph idx="1"/>
          </p:nvPr>
        </p:nvSpPr>
        <p:spPr bwMode="auto">
          <a:xfrm>
            <a:off x="94781" y="1254454"/>
            <a:ext cx="11418204" cy="2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Market Dominance of Online Retailers: Online Retailers lead with the highest average unit sales at 81,703 units, underscoring their market dominance.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Medium Business Sales Comparison: Medium Businesses average 76,113 units, substantial but significantly lower than Online Retailers.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Similar Averages for Small Business &amp; Wholesale: Small Business and Wholesale Distributor show similar average sales levels, around 69,784 and 67,984 units respectively.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68959"/>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47869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GB" sz="4000" b="1" u="sng" dirty="0" smtClean="0">
                <a:solidFill>
                  <a:schemeClr val="bg2">
                    <a:lumMod val="60000"/>
                    <a:lumOff val="40000"/>
                  </a:schemeClr>
                </a:solidFill>
              </a:rPr>
              <a:t>5. </a:t>
            </a:r>
            <a:r>
              <a:rPr lang="en-US" sz="4000" b="1" u="sng" dirty="0">
                <a:solidFill>
                  <a:schemeClr val="bg2">
                    <a:lumMod val="60000"/>
                    <a:lumOff val="40000"/>
                  </a:schemeClr>
                </a:solidFill>
              </a:rPr>
              <a:t>Top 5 Yearly Sales by Account</a:t>
            </a:r>
            <a:endParaRPr lang="en-GB" sz="4000" b="1" u="sng" dirty="0">
              <a:solidFill>
                <a:schemeClr val="bg2">
                  <a:lumMod val="60000"/>
                  <a:lumOff val="40000"/>
                </a:schemeClr>
              </a:solidFill>
            </a:endParaRPr>
          </a:p>
        </p:txBody>
      </p:sp>
      <p:sp>
        <p:nvSpPr>
          <p:cNvPr id="3" name="Content Placeholder 2"/>
          <p:cNvSpPr>
            <a:spLocks noGrp="1"/>
          </p:cNvSpPr>
          <p:nvPr>
            <p:ph idx="1"/>
          </p:nvPr>
        </p:nvSpPr>
        <p:spPr>
          <a:xfrm>
            <a:off x="134960" y="709230"/>
            <a:ext cx="8946541" cy="2834807"/>
          </a:xfrm>
        </p:spPr>
        <p:txBody>
          <a:bodyPr>
            <a:normAutofit fontScale="62500" lnSpcReduction="20000"/>
          </a:bodyPr>
          <a:lstStyle/>
          <a:p>
            <a:r>
              <a:rPr lang="en-US" b="1" dirty="0"/>
              <a:t>WD 5 (Wholesale Distributor) Dominance:</a:t>
            </a:r>
            <a:endParaRPr lang="en-US" dirty="0"/>
          </a:p>
          <a:p>
            <a:pPr marL="457200" lvl="1" indent="0">
              <a:buNone/>
            </a:pPr>
            <a:r>
              <a:rPr lang="en-US" dirty="0"/>
              <a:t>WD 5 consistently leads in sales, peaking at nearly 45,000 units in 2021.</a:t>
            </a:r>
          </a:p>
          <a:p>
            <a:r>
              <a:rPr lang="en-US" b="1" dirty="0"/>
              <a:t>OR 6 (Online Retailer) Growth:</a:t>
            </a:r>
            <a:endParaRPr lang="en-US" dirty="0"/>
          </a:p>
          <a:p>
            <a:pPr marL="457200" lvl="1" indent="0">
              <a:buNone/>
            </a:pPr>
            <a:r>
              <a:rPr lang="en-US" dirty="0"/>
              <a:t>OR 6 shows significant growth over the years, reaching about 40,000 units in 2021.</a:t>
            </a:r>
          </a:p>
          <a:p>
            <a:r>
              <a:rPr lang="en-US" b="1" dirty="0"/>
              <a:t>Strong Performance from SB 8 (Small Business):</a:t>
            </a:r>
            <a:endParaRPr lang="en-US" dirty="0"/>
          </a:p>
          <a:p>
            <a:pPr marL="457200" lvl="1" indent="0">
              <a:buNone/>
            </a:pPr>
            <a:r>
              <a:rPr lang="en-US" dirty="0"/>
              <a:t>SB 8 has seen remarkable growth, with sales climbing to approximately 35,000 units in 2021.</a:t>
            </a:r>
          </a:p>
          <a:p>
            <a:r>
              <a:rPr lang="en-US" b="1" dirty="0"/>
              <a:t>Fluctuating Medium Business Sales:</a:t>
            </a:r>
            <a:endParaRPr lang="en-US" dirty="0"/>
          </a:p>
          <a:p>
            <a:pPr marL="457200" lvl="1" indent="0">
              <a:buNone/>
            </a:pPr>
            <a:r>
              <a:rPr lang="en-US" dirty="0"/>
              <a:t>MB 4 and MB 1 exhibit fluctuating sales, with MB 1 showing a notable peak near 30,000 units in 2020.</a:t>
            </a:r>
          </a:p>
          <a:p>
            <a:r>
              <a:rPr lang="en-US" b="1" dirty="0"/>
              <a:t>Steady Decline in WD 15:</a:t>
            </a:r>
            <a:endParaRPr lang="en-US" dirty="0"/>
          </a:p>
          <a:p>
            <a:pPr marL="457200" lvl="1" indent="0">
              <a:buNone/>
            </a:pPr>
            <a:r>
              <a:rPr lang="en-US" dirty="0"/>
              <a:t>WD 15 saw strong early performance but shows a steady decline in recent years.</a:t>
            </a:r>
          </a:p>
          <a:p>
            <a:endParaRPr lang="en-GB" dirty="0"/>
          </a:p>
        </p:txBody>
      </p:sp>
      <p:pic>
        <p:nvPicPr>
          <p:cNvPr id="4" name="Picture 3"/>
          <p:cNvPicPr>
            <a:picLocks noChangeAspect="1"/>
          </p:cNvPicPr>
          <p:nvPr/>
        </p:nvPicPr>
        <p:blipFill>
          <a:blip r:embed="rId2"/>
          <a:stretch>
            <a:fillRect/>
          </a:stretch>
        </p:blipFill>
        <p:spPr>
          <a:xfrm>
            <a:off x="609319" y="3395101"/>
            <a:ext cx="9305925" cy="35909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1512" y="5884817"/>
            <a:ext cx="2340487" cy="973183"/>
          </a:xfrm>
          <a:prstGeom prst="rect">
            <a:avLst/>
          </a:prstGeom>
        </p:spPr>
        <p:style>
          <a:lnRef idx="1">
            <a:schemeClr val="dk1"/>
          </a:lnRef>
          <a:fillRef idx="3">
            <a:schemeClr val="dk1"/>
          </a:fillRef>
          <a:effectRef idx="2">
            <a:schemeClr val="dk1"/>
          </a:effectRef>
          <a:fontRef idx="minor">
            <a:schemeClr val="lt1"/>
          </a:fontRef>
        </p:style>
      </p:pic>
    </p:spTree>
    <p:extLst>
      <p:ext uri="{BB962C8B-B14F-4D97-AF65-F5344CB8AC3E}">
        <p14:creationId xmlns:p14="http://schemas.microsoft.com/office/powerpoint/2010/main" val="2811547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655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PowerPoint Presentation</vt:lpstr>
      <vt:lpstr>INTRODUCTION:</vt:lpstr>
      <vt:lpstr>Utilizing Power Query in MS-Excel, transformed the data for improved organization, giving a more structured foundation for necessary analysis.</vt:lpstr>
      <vt:lpstr>DATA ANALYSIS &amp; VISUALIZATION</vt:lpstr>
      <vt:lpstr>1. Total Unit Sales Per Account</vt:lpstr>
      <vt:lpstr>2. Sum of Sales by Account Over 5 Years</vt:lpstr>
      <vt:lpstr>3. Yearly Total Unit Sales</vt:lpstr>
      <vt:lpstr>4.Average Unit Sales by Account</vt:lpstr>
      <vt:lpstr>5. Top 5 Yearly Sales by Account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2024-08-19T23:23:28Z</dcterms:created>
  <dcterms:modified xsi:type="dcterms:W3CDTF">2024-08-20T00:45:35Z</dcterms:modified>
</cp:coreProperties>
</file>