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5143500" type="screen16x9"/>
  <p:notesSz cx="6858000" cy="9144000"/>
  <p:embeddedFontLst>
    <p:embeddedFont>
      <p:font typeface="Roboto" charset="0"/>
      <p:regular r:id="rId83"/>
      <p:bold r:id="rId84"/>
      <p:italic r:id="rId85"/>
      <p:boldItalic r:id="rId86"/>
    </p:embeddedFont>
    <p:embeddedFont>
      <p:font typeface="Trebuchet MS" pitchFamily="34" charset="0"/>
      <p:regular r:id="rId87"/>
      <p:bold r:id="rId88"/>
      <p:italic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9" d="100"/>
          <a:sy n="109" d="100"/>
        </p:scale>
        <p:origin x="-24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89"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03453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c59b73bd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c59b73bd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c59b73bd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c59b73bd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c59b73bd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c59b73bd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c59b73bd9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c59b73bd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c59b73bd9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c59b73bd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c59b73bd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c59b73bd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c59b73bd9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c59b73bd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c59b73bd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c59b73bd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c59b73bd9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c59b73bd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c59b73bd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c59b73bd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c59b73bd9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c59b73bd9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c59b73bd9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c59b73bd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c59b73bd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c59b73bd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c59b73bd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ec59b73bd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c59b73bd9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c59b73bd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c59b73bd9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c59b73bd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c59b73bd9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ec59b73bd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c59b73bd9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c59b73bd9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c59b73bd9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c59b73bd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c59b73bd9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c59b73bd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c59b73bd9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c59b73bd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c59b73b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c59b73b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c59b73bd9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c59b73bd9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c59b73bd9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c59b73bd9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ec59b73bd9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ec59b73bd9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c59b73bd9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c59b73bd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c59b73bd9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c59b73bd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ec59b73bd9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ec59b73bd9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c59b73bd9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c59b73bd9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c59b73bd9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c59b73bd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c59b73bd9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c59b73bd9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c59b73bd9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c59b73bd9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c59b73bd9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c59b73bd9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c59b73bd9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c59b73bd9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c59b73bd9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c59b73bd9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c59b73bd9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c59b73bd9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ec59b73bd9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ec59b73bd9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c59b73bd9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c59b73bd9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c59b73bd9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ec59b73bd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c59b73bd9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ec59b73bd9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c59b73bd9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c59b73bd9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c59b73bd9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ec59b73bd9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c59b73bd9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c59b73bd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c59b73bd9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c59b73bd9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c59b73bd9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c59b73bd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c59b73bd9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c59b73bd9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c59b73bd9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c59b73bd9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ec59b73bd9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ec59b73bd9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c59b73bd9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c59b73bd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c59b73bd9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c59b73bd9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c59b73bd9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ec59b73bd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59b73bd9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c59b73bd9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c59b73bd9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c59b73bd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c59b73bd9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c59b73bd9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c59b73bd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c59b73bd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ec59b73bd9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ec59b73bd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ec59b73bd9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ec59b73bd9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ec59b73bd9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ec59b73bd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ec59b73bd9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ec59b73bd9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ec59b73bd9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ec59b73bd9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ec59b73bd9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ec59b73bd9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ec59b73bd9_0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ec59b73bd9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c59b73bd9_0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ec59b73bd9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ec59b73bd9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ec59b73bd9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ea3b1ce855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ea3b1ce85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c59b73bd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c59b73b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a3b1ce855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a3b1ce855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ea3b1ce855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ea3b1ce855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ea3b1ce855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ea3b1ce855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a3b1ce855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ea3b1ce855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ea3b1ce855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ea3b1ce855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ea3b1ce855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ea3b1ce855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ea3b1ce855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ea3b1ce855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a3b1ce855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ea3b1ce855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ea3b1ce855_2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ea3b1ce855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a3b1ce855_2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a3b1ce855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c59b73bd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c59b73bd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a3b1ce855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a3b1ce855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c59b73bd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c59b73bd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understandingsupportvectormachinearticle"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32850"/>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000" b="1"/>
              <a:t>Report On Machine Learning</a:t>
            </a:r>
            <a:endParaRPr sz="3000" b="1"/>
          </a:p>
        </p:txBody>
      </p:sp>
      <p:sp>
        <p:nvSpPr>
          <p:cNvPr id="55" name="Google Shape;55;p13"/>
          <p:cNvSpPr txBox="1">
            <a:spLocks noGrp="1"/>
          </p:cNvSpPr>
          <p:nvPr>
            <p:ph type="subTitle" idx="1"/>
          </p:nvPr>
        </p:nvSpPr>
        <p:spPr>
          <a:xfrm>
            <a:off x="311700" y="1688525"/>
            <a:ext cx="8520600" cy="313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 Presented By :-         Moses J</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ENG19CS0187</a:t>
            </a:r>
            <a:endParaRPr>
              <a:solidFill>
                <a:schemeClr val="dk1"/>
              </a:solidFill>
            </a:endParaRPr>
          </a:p>
          <a:p>
            <a:pPr marL="0" lvl="0" indent="0" algn="r" rtl="0">
              <a:spcBef>
                <a:spcPts val="0"/>
              </a:spcBef>
              <a:spcAft>
                <a:spcPts val="0"/>
              </a:spcAft>
              <a:buNone/>
            </a:pPr>
            <a:r>
              <a:rPr lang="en-GB">
                <a:solidFill>
                  <a:schemeClr val="dk1"/>
                </a:solidFill>
              </a:rPr>
              <a:t>Computer Science Department</a:t>
            </a:r>
            <a:endParaRPr>
              <a:solidFill>
                <a:schemeClr val="dk1"/>
              </a:solidFill>
            </a:endParaRPr>
          </a:p>
          <a:p>
            <a:pPr marL="0" lvl="0" indent="0" algn="l" rtl="0">
              <a:spcBef>
                <a:spcPts val="0"/>
              </a:spcBef>
              <a:spcAft>
                <a:spcPts val="0"/>
              </a:spcAft>
              <a:buNone/>
            </a:pPr>
            <a:r>
              <a:rPr lang="en-GB">
                <a:solidFill>
                  <a:schemeClr val="dk1"/>
                </a:solidFill>
              </a:rPr>
              <a:t>                                   Dayananda Sagar University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87725" y="749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Unsupervised learning</a:t>
            </a:r>
            <a:endParaRPr b="1"/>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94325"/>
            <a:ext cx="8520600" cy="19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20" name="Google Shape;120;p23"/>
          <p:cNvSpPr txBox="1">
            <a:spLocks noGrp="1"/>
          </p:cNvSpPr>
          <p:nvPr>
            <p:ph type="body" idx="1"/>
          </p:nvPr>
        </p:nvSpPr>
        <p:spPr>
          <a:xfrm>
            <a:off x="311700" y="285725"/>
            <a:ext cx="8520600" cy="46371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Char char="●"/>
            </a:pPr>
            <a:r>
              <a:rPr lang="en-GB" sz="1450">
                <a:solidFill>
                  <a:schemeClr val="dk1"/>
                </a:solidFill>
              </a:rPr>
              <a:t>In unsupervised learning the machine is trained on unlabelled data without any guidance.</a:t>
            </a:r>
            <a:endParaRPr sz="1450">
              <a:solidFill>
                <a:schemeClr val="dk1"/>
              </a:solidFill>
            </a:endParaRPr>
          </a:p>
          <a:p>
            <a:pPr marL="45720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 the machine has to figure out the data set given on its own since there is no supervisor and it has to find the hidden patterns in order to make predictions about the output.</a:t>
            </a:r>
            <a:endParaRPr sz="1450">
              <a:solidFill>
                <a:schemeClr val="dk1"/>
              </a:solidFill>
            </a:endParaRPr>
          </a:p>
          <a:p>
            <a:pPr marL="457200" lvl="0" indent="0" algn="l" rtl="0">
              <a:spcBef>
                <a:spcPts val="1200"/>
              </a:spcBef>
              <a:spcAft>
                <a:spcPts val="1200"/>
              </a:spcAft>
              <a:buNone/>
            </a:pPr>
            <a:endParaRPr sz="1450">
              <a:solidFill>
                <a:schemeClr val="dk1"/>
              </a:solidFill>
            </a:endParaRPr>
          </a:p>
        </p:txBody>
      </p:sp>
      <p:pic>
        <p:nvPicPr>
          <p:cNvPr id="121" name="Google Shape;121;p23"/>
          <p:cNvPicPr preferRelativeResize="0"/>
          <p:nvPr/>
        </p:nvPicPr>
        <p:blipFill>
          <a:blip r:embed="rId3">
            <a:alphaModFix/>
          </a:blip>
          <a:stretch>
            <a:fillRect/>
          </a:stretch>
        </p:blipFill>
        <p:spPr>
          <a:xfrm>
            <a:off x="1143000" y="2247050"/>
            <a:ext cx="68580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116900"/>
            <a:ext cx="8520600" cy="160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27" name="Google Shape;127;p24"/>
          <p:cNvSpPr txBox="1">
            <a:spLocks noGrp="1"/>
          </p:cNvSpPr>
          <p:nvPr>
            <p:ph type="body" idx="1"/>
          </p:nvPr>
        </p:nvSpPr>
        <p:spPr>
          <a:xfrm>
            <a:off x="311700" y="376675"/>
            <a:ext cx="8520600" cy="454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This type of problems can be used to solve association problems and clustering problems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Here machine is only given the input data so here the system has to understand itself from the input data that we gave to it does by finding patterns in the data </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128" name="Google Shape;128;p24"/>
          <p:cNvPicPr preferRelativeResize="0"/>
          <p:nvPr/>
        </p:nvPicPr>
        <p:blipFill>
          <a:blip r:embed="rId3">
            <a:alphaModFix/>
          </a:blip>
          <a:stretch>
            <a:fillRect/>
          </a:stretch>
        </p:blipFill>
        <p:spPr>
          <a:xfrm>
            <a:off x="1428725" y="2234050"/>
            <a:ext cx="6533301" cy="268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89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34" name="Google Shape;134;p25"/>
          <p:cNvSpPr txBox="1">
            <a:spLocks noGrp="1"/>
          </p:cNvSpPr>
          <p:nvPr>
            <p:ph type="body" idx="1"/>
          </p:nvPr>
        </p:nvSpPr>
        <p:spPr>
          <a:xfrm>
            <a:off x="311700" y="382025"/>
            <a:ext cx="8520600" cy="459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135" name="Google Shape;135;p25"/>
          <p:cNvPicPr preferRelativeResize="0"/>
          <p:nvPr/>
        </p:nvPicPr>
        <p:blipFill>
          <a:blip r:embed="rId3">
            <a:alphaModFix/>
          </a:blip>
          <a:stretch>
            <a:fillRect/>
          </a:stretch>
        </p:blipFill>
        <p:spPr>
          <a:xfrm>
            <a:off x="796550" y="430938"/>
            <a:ext cx="7550901" cy="428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685750"/>
            <a:ext cx="8520600" cy="92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Reinforcement Learning</a:t>
            </a:r>
            <a:endParaRPr b="1"/>
          </a:p>
        </p:txBody>
      </p:sp>
      <p:sp>
        <p:nvSpPr>
          <p:cNvPr id="141" name="Google Shape;141;p26"/>
          <p:cNvSpPr txBox="1">
            <a:spLocks noGrp="1"/>
          </p:cNvSpPr>
          <p:nvPr>
            <p:ph type="body" idx="1"/>
          </p:nvPr>
        </p:nvSpPr>
        <p:spPr>
          <a:xfrm>
            <a:off x="311700" y="2065000"/>
            <a:ext cx="8520600" cy="2503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262400" y="99975"/>
            <a:ext cx="8520600" cy="25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47" name="Google Shape;147;p27"/>
          <p:cNvSpPr txBox="1">
            <a:spLocks noGrp="1"/>
          </p:cNvSpPr>
          <p:nvPr>
            <p:ph type="body" idx="1"/>
          </p:nvPr>
        </p:nvSpPr>
        <p:spPr>
          <a:xfrm>
            <a:off x="311700" y="357375"/>
            <a:ext cx="8520600" cy="44733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Char char="●"/>
            </a:pPr>
            <a:r>
              <a:rPr lang="en-GB" sz="1450">
                <a:solidFill>
                  <a:schemeClr val="dk1"/>
                </a:solidFill>
              </a:rPr>
              <a:t>In reinforcement learning an agent interacts with its environment by producing actions and discovers errors or rewards.</a:t>
            </a:r>
            <a:endParaRPr sz="1450">
              <a:solidFill>
                <a:schemeClr val="dk1"/>
              </a:solidFill>
            </a:endParaRPr>
          </a:p>
          <a:p>
            <a:pPr marL="457200" lvl="0" indent="-320675" algn="l" rtl="0">
              <a:spcBef>
                <a:spcPts val="0"/>
              </a:spcBef>
              <a:spcAft>
                <a:spcPts val="0"/>
              </a:spcAft>
              <a:buClr>
                <a:schemeClr val="dk1"/>
              </a:buClr>
              <a:buSzPts val="1450"/>
              <a:buChar char="●"/>
            </a:pPr>
            <a:r>
              <a:rPr lang="en-GB" sz="1450">
                <a:solidFill>
                  <a:schemeClr val="dk1"/>
                </a:solidFill>
              </a:rPr>
              <a:t>Since there is no predefined data given to the machine it has to learn everything on its own and its starts by exploring and collecting data and the whole reinforcement learning process itself is training and testing phase.</a:t>
            </a:r>
            <a:endParaRPr sz="1450">
              <a:solidFill>
                <a:schemeClr val="dk1"/>
              </a:solidFill>
            </a:endParaRPr>
          </a:p>
        </p:txBody>
      </p:sp>
      <p:pic>
        <p:nvPicPr>
          <p:cNvPr id="148" name="Google Shape;148;p27"/>
          <p:cNvPicPr preferRelativeResize="0"/>
          <p:nvPr/>
        </p:nvPicPr>
        <p:blipFill>
          <a:blip r:embed="rId3">
            <a:alphaModFix/>
          </a:blip>
          <a:stretch>
            <a:fillRect/>
          </a:stretch>
        </p:blipFill>
        <p:spPr>
          <a:xfrm>
            <a:off x="1128513" y="2077675"/>
            <a:ext cx="6788374" cy="281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166300"/>
            <a:ext cx="8520600" cy="26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54" name="Google Shape;154;p28"/>
          <p:cNvSpPr txBox="1">
            <a:spLocks noGrp="1"/>
          </p:cNvSpPr>
          <p:nvPr>
            <p:ph type="body" idx="1"/>
          </p:nvPr>
        </p:nvSpPr>
        <p:spPr>
          <a:xfrm>
            <a:off x="311700" y="430600"/>
            <a:ext cx="8520600" cy="438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155" name="Google Shape;155;p28"/>
          <p:cNvPicPr preferRelativeResize="0"/>
          <p:nvPr/>
        </p:nvPicPr>
        <p:blipFill>
          <a:blip r:embed="rId3">
            <a:alphaModFix/>
          </a:blip>
          <a:stretch>
            <a:fillRect/>
          </a:stretch>
        </p:blipFill>
        <p:spPr>
          <a:xfrm>
            <a:off x="900025" y="276775"/>
            <a:ext cx="7343926" cy="458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Warehouse</a:t>
            </a:r>
            <a:endParaRPr b="1"/>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162" name="Google Shape;162;p29"/>
          <p:cNvPicPr preferRelativeResize="0"/>
          <p:nvPr/>
        </p:nvPicPr>
        <p:blipFill>
          <a:blip r:embed="rId3">
            <a:alphaModFix/>
          </a:blip>
          <a:stretch>
            <a:fillRect/>
          </a:stretch>
        </p:blipFill>
        <p:spPr>
          <a:xfrm>
            <a:off x="5949275" y="644250"/>
            <a:ext cx="2819400" cy="279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149250"/>
            <a:ext cx="8520600" cy="220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68" name="Google Shape;168;p30"/>
          <p:cNvSpPr txBox="1">
            <a:spLocks noGrp="1"/>
          </p:cNvSpPr>
          <p:nvPr>
            <p:ph type="body" idx="1"/>
          </p:nvPr>
        </p:nvSpPr>
        <p:spPr>
          <a:xfrm>
            <a:off x="311700" y="431375"/>
            <a:ext cx="8154600" cy="40143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Char char="●"/>
            </a:pPr>
            <a:r>
              <a:rPr lang="en-GB" sz="1450">
                <a:solidFill>
                  <a:schemeClr val="dk1"/>
                </a:solidFill>
              </a:rPr>
              <a:t>Data warehousing is combining data from  multiple sources into one comprehensive and  easily manipulated database.</a:t>
            </a:r>
            <a:endParaRPr sz="1450">
              <a:solidFill>
                <a:schemeClr val="dk1"/>
              </a:solidFill>
            </a:endParaRPr>
          </a:p>
          <a:p>
            <a:pPr marL="457200" lvl="0" indent="-320675" algn="l" rtl="0">
              <a:spcBef>
                <a:spcPts val="0"/>
              </a:spcBef>
              <a:spcAft>
                <a:spcPts val="0"/>
              </a:spcAft>
              <a:buClr>
                <a:schemeClr val="dk1"/>
              </a:buClr>
              <a:buSzPts val="1450"/>
              <a:buChar char="●"/>
            </a:pPr>
            <a:r>
              <a:rPr lang="en-GB" sz="1450">
                <a:solidFill>
                  <a:schemeClr val="dk1"/>
                </a:solidFill>
              </a:rPr>
              <a:t>The primary aim for data warehousing is to  provide businesses with analytics results from  data mining, OLAP, Scorecarding and  reporting.</a:t>
            </a:r>
            <a:endParaRPr sz="1450">
              <a:solidFill>
                <a:schemeClr val="dk1"/>
              </a:solidFill>
            </a:endParaRPr>
          </a:p>
          <a:p>
            <a:pPr marL="0" lvl="0" indent="0" algn="l" rtl="0">
              <a:spcBef>
                <a:spcPts val="1200"/>
              </a:spcBef>
              <a:spcAft>
                <a:spcPts val="1200"/>
              </a:spcAft>
              <a:buNone/>
            </a:pPr>
            <a:endParaRPr sz="1450">
              <a:solidFill>
                <a:schemeClr val="dk1"/>
              </a:solidFill>
            </a:endParaRPr>
          </a:p>
        </p:txBody>
      </p:sp>
      <p:pic>
        <p:nvPicPr>
          <p:cNvPr id="169" name="Google Shape;169;p30"/>
          <p:cNvPicPr preferRelativeResize="0"/>
          <p:nvPr/>
        </p:nvPicPr>
        <p:blipFill>
          <a:blip r:embed="rId3">
            <a:alphaModFix/>
          </a:blip>
          <a:stretch>
            <a:fillRect/>
          </a:stretch>
        </p:blipFill>
        <p:spPr>
          <a:xfrm>
            <a:off x="904475" y="2052324"/>
            <a:ext cx="7074374" cy="247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Need for Data warehouse</a:t>
            </a:r>
            <a:endParaRPr b="1"/>
          </a:p>
        </p:txBody>
      </p:sp>
      <p:sp>
        <p:nvSpPr>
          <p:cNvPr id="175" name="Google Shape;17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Information is now considered as a key for all the works.</a:t>
            </a:r>
            <a:endParaRPr>
              <a:solidFill>
                <a:schemeClr val="dk1"/>
              </a:solidFill>
            </a:endParaRPr>
          </a:p>
          <a:p>
            <a:pPr marL="4572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Those who gather, analyze ,understand, and act upon information are winners.</a:t>
            </a:r>
            <a:endParaRPr>
              <a:solidFill>
                <a:schemeClr val="dk1"/>
              </a:solidFill>
            </a:endParaRPr>
          </a:p>
          <a:p>
            <a:pPr marL="91440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Information have no limits,it is very hard to collect information from various sources, so we need an data warehouse from where we can get all the information.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798975" y="266050"/>
            <a:ext cx="5954400" cy="849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Outline &amp; Content</a:t>
            </a:r>
            <a:endParaRPr/>
          </a:p>
        </p:txBody>
      </p:sp>
      <p:sp>
        <p:nvSpPr>
          <p:cNvPr id="61" name="Google Shape;61;p14"/>
          <p:cNvSpPr txBox="1">
            <a:spLocks noGrp="1"/>
          </p:cNvSpPr>
          <p:nvPr>
            <p:ph type="subTitle" idx="1"/>
          </p:nvPr>
        </p:nvSpPr>
        <p:spPr>
          <a:xfrm>
            <a:off x="311700" y="1254200"/>
            <a:ext cx="8520600" cy="348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solidFill>
                  <a:schemeClr val="dk1"/>
                </a:solidFill>
              </a:rPr>
              <a:t>1.Introduction to Machine Learning</a:t>
            </a:r>
            <a:endParaRPr sz="2600">
              <a:solidFill>
                <a:schemeClr val="dk1"/>
              </a:solidFill>
            </a:endParaRPr>
          </a:p>
          <a:p>
            <a:pPr marL="0" lvl="0" indent="0" algn="l" rtl="0">
              <a:spcBef>
                <a:spcPts val="0"/>
              </a:spcBef>
              <a:spcAft>
                <a:spcPts val="0"/>
              </a:spcAft>
              <a:buNone/>
            </a:pPr>
            <a:r>
              <a:rPr lang="en-GB" sz="2600">
                <a:solidFill>
                  <a:schemeClr val="dk1"/>
                </a:solidFill>
              </a:rPr>
              <a:t>2.Supervised,Unsupervised and reinforcement Learning.</a:t>
            </a:r>
            <a:endParaRPr sz="2600">
              <a:solidFill>
                <a:schemeClr val="dk1"/>
              </a:solidFill>
            </a:endParaRPr>
          </a:p>
          <a:p>
            <a:pPr marL="0" lvl="0" indent="0" algn="l" rtl="0">
              <a:spcBef>
                <a:spcPts val="0"/>
              </a:spcBef>
              <a:spcAft>
                <a:spcPts val="0"/>
              </a:spcAft>
              <a:buNone/>
            </a:pPr>
            <a:r>
              <a:rPr lang="en-GB" sz="2600">
                <a:solidFill>
                  <a:schemeClr val="dk1"/>
                </a:solidFill>
              </a:rPr>
              <a:t>3.Data warehouse and Data Mining</a:t>
            </a:r>
            <a:endParaRPr sz="2600">
              <a:solidFill>
                <a:schemeClr val="dk1"/>
              </a:solidFill>
            </a:endParaRPr>
          </a:p>
          <a:p>
            <a:pPr marL="0" lvl="0" indent="0" algn="l" rtl="0">
              <a:spcBef>
                <a:spcPts val="0"/>
              </a:spcBef>
              <a:spcAft>
                <a:spcPts val="0"/>
              </a:spcAft>
              <a:buNone/>
            </a:pPr>
            <a:r>
              <a:rPr lang="en-GB" sz="2600">
                <a:solidFill>
                  <a:schemeClr val="dk1"/>
                </a:solidFill>
              </a:rPr>
              <a:t>4.Implementing all Machine Learning Algorithm</a:t>
            </a:r>
            <a:endParaRPr sz="2600">
              <a:solidFill>
                <a:schemeClr val="dk1"/>
              </a:solidFill>
            </a:endParaRPr>
          </a:p>
          <a:p>
            <a:pPr marL="0" lvl="0" indent="0" algn="l" rtl="0">
              <a:spcBef>
                <a:spcPts val="0"/>
              </a:spcBef>
              <a:spcAft>
                <a:spcPts val="0"/>
              </a:spcAft>
              <a:buNone/>
            </a:pPr>
            <a:r>
              <a:rPr lang="en-GB" sz="2600">
                <a:solidFill>
                  <a:schemeClr val="dk1"/>
                </a:solidFill>
              </a:rPr>
              <a:t>5.Applications of ML in different domains-health care and telecom.</a:t>
            </a:r>
            <a:endParaRPr sz="2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b="1" u="sng"/>
              <a:t>DATA WAREHOUSING INCLUDES:-</a:t>
            </a:r>
            <a:endParaRPr b="1" u="sng"/>
          </a:p>
        </p:txBody>
      </p:sp>
      <p:sp>
        <p:nvSpPr>
          <p:cNvPr id="181" name="Google Shape;181;p32"/>
          <p:cNvSpPr txBox="1">
            <a:spLocks noGrp="1"/>
          </p:cNvSpPr>
          <p:nvPr>
            <p:ph type="body" idx="1"/>
          </p:nvPr>
        </p:nvSpPr>
        <p:spPr>
          <a:xfrm>
            <a:off x="311700" y="1677475"/>
            <a:ext cx="4942800" cy="289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Retrieving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Analyzing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Extracting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Loading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Transforming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Managing data</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WAREHOUSE ARCHITECTURE</a:t>
            </a:r>
            <a:endParaRPr b="1"/>
          </a:p>
        </p:txBody>
      </p:sp>
      <p:sp>
        <p:nvSpPr>
          <p:cNvPr id="187" name="Google Shape;18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Data warehousing is designed to provide an architecture that will make cooperate data accessible and useful to users.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There is no right or wrong architecture.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The worthiness of architecture can be judged by its use and concept behind it.</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 Data warehouse can be architected in many different ways depending on the specific needs of business.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93" name="Google Shape;19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194" name="Google Shape;194;p34"/>
          <p:cNvPicPr preferRelativeResize="0"/>
          <p:nvPr/>
        </p:nvPicPr>
        <p:blipFill>
          <a:blip r:embed="rId3">
            <a:alphaModFix/>
          </a:blip>
          <a:stretch>
            <a:fillRect/>
          </a:stretch>
        </p:blipFill>
        <p:spPr>
          <a:xfrm>
            <a:off x="1095375" y="504825"/>
            <a:ext cx="6953250" cy="413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Operational systems</a:t>
            </a:r>
            <a:endParaRPr b="1"/>
          </a:p>
        </p:txBody>
      </p:sp>
      <p:sp>
        <p:nvSpPr>
          <p:cNvPr id="200" name="Google Shape;20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Char char="●"/>
            </a:pPr>
            <a:r>
              <a:rPr lang="en-GB" sz="1450">
                <a:solidFill>
                  <a:schemeClr val="dk1"/>
                </a:solidFill>
              </a:rPr>
              <a:t>An operational data store (ODS) is basically a  database that is used for being an temporary  storage area for a data warehouse.</a:t>
            </a:r>
            <a:endParaRPr sz="1450">
              <a:solidFill>
                <a:schemeClr val="dk1"/>
              </a:solidFill>
            </a:endParaRPr>
          </a:p>
          <a:p>
            <a:pPr marL="45720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Its primary purpose is for handling data which are  progressively in use.</a:t>
            </a:r>
            <a:endParaRPr sz="1450">
              <a:solidFill>
                <a:schemeClr val="dk1"/>
              </a:solidFill>
            </a:endParaRPr>
          </a:p>
          <a:p>
            <a:pPr marL="45720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Operational data store contains data which are  constantly updated through the course of the  business operations</a:t>
            </a:r>
            <a:endParaRPr sz="145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311700" y="254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ETL Process</a:t>
            </a:r>
            <a:endParaRPr b="1"/>
          </a:p>
        </p:txBody>
      </p:sp>
      <p:sp>
        <p:nvSpPr>
          <p:cNvPr id="206" name="Google Shape;206;p36"/>
          <p:cNvSpPr txBox="1">
            <a:spLocks noGrp="1"/>
          </p:cNvSpPr>
          <p:nvPr>
            <p:ph type="body" idx="1"/>
          </p:nvPr>
        </p:nvSpPr>
        <p:spPr>
          <a:xfrm>
            <a:off x="311700" y="1152475"/>
            <a:ext cx="8520600" cy="3750300"/>
          </a:xfrm>
          <a:prstGeom prst="rect">
            <a:avLst/>
          </a:prstGeom>
        </p:spPr>
        <p:txBody>
          <a:bodyPr spcFirstLastPara="1" wrap="square" lIns="91425" tIns="91425" rIns="91425" bIns="91425" anchor="t" anchorCtr="0">
            <a:noAutofit/>
          </a:bodyPr>
          <a:lstStyle/>
          <a:p>
            <a:pPr marL="457200" lvl="0" indent="-320675" algn="l" rtl="0">
              <a:spcBef>
                <a:spcPts val="0"/>
              </a:spcBef>
              <a:spcAft>
                <a:spcPts val="0"/>
              </a:spcAft>
              <a:buClr>
                <a:schemeClr val="dk1"/>
              </a:buClr>
              <a:buSzPts val="1450"/>
              <a:buChar char="●"/>
            </a:pPr>
            <a:r>
              <a:rPr lang="en-GB" sz="1450">
                <a:solidFill>
                  <a:schemeClr val="dk1"/>
                </a:solidFill>
              </a:rPr>
              <a:t>ETL (Extract, Transform, Load) is used to copy  data from:-</a:t>
            </a:r>
            <a:endParaRPr sz="1450">
              <a:solidFill>
                <a:schemeClr val="dk1"/>
              </a:solidFill>
            </a:endParaRPr>
          </a:p>
          <a:p>
            <a:pPr marL="45720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ODS to data warehouse staging area.</a:t>
            </a:r>
            <a:endParaRPr sz="1450">
              <a:solidFill>
                <a:schemeClr val="dk1"/>
              </a:solidFill>
            </a:endParaRPr>
          </a:p>
          <a:p>
            <a:pPr marL="45720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Data warehouse staging area to data warehouse.</a:t>
            </a:r>
            <a:endParaRPr sz="1450">
              <a:solidFill>
                <a:schemeClr val="dk1"/>
              </a:solidFill>
            </a:endParaRPr>
          </a:p>
          <a:p>
            <a:pPr marL="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Data warehouse to data mart.</a:t>
            </a:r>
            <a:endParaRPr sz="1450">
              <a:solidFill>
                <a:schemeClr val="dk1"/>
              </a:solidFill>
            </a:endParaRPr>
          </a:p>
          <a:p>
            <a:pPr marL="45720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ETL extracts data, transforms values of  inconsistent data, cleanses "bad" data, filters data  and loads data into a target database.</a:t>
            </a:r>
            <a:endParaRPr sz="145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DW Staging Area</a:t>
            </a:r>
            <a:endParaRPr b="1"/>
          </a:p>
        </p:txBody>
      </p:sp>
      <p:sp>
        <p:nvSpPr>
          <p:cNvPr id="212" name="Google Shape;21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Char char="●"/>
            </a:pPr>
            <a:r>
              <a:rPr lang="en-GB" sz="1450">
                <a:solidFill>
                  <a:schemeClr val="dk1"/>
                </a:solidFill>
              </a:rPr>
              <a:t>The Data Warehouse Staging Area is  temporary location where data from source  systems is copied.</a:t>
            </a:r>
            <a:endParaRPr sz="1450">
              <a:solidFill>
                <a:schemeClr val="dk1"/>
              </a:solidFill>
            </a:endParaRPr>
          </a:p>
          <a:p>
            <a:pPr marL="457200" lvl="0" indent="-320675" algn="l" rtl="0">
              <a:spcBef>
                <a:spcPts val="0"/>
              </a:spcBef>
              <a:spcAft>
                <a:spcPts val="0"/>
              </a:spcAft>
              <a:buClr>
                <a:schemeClr val="dk1"/>
              </a:buClr>
              <a:buSzPts val="1450"/>
              <a:buChar char="●"/>
            </a:pPr>
            <a:r>
              <a:rPr lang="en-GB" sz="1450">
                <a:solidFill>
                  <a:schemeClr val="dk1"/>
                </a:solidFill>
              </a:rPr>
              <a:t>It increases the speed of data warehouse  architecture</a:t>
            </a:r>
            <a:endParaRPr sz="1450">
              <a:solidFill>
                <a:schemeClr val="dk1"/>
              </a:solidFill>
            </a:endParaRPr>
          </a:p>
          <a:p>
            <a:pPr marL="457200" lvl="0" indent="-320675" algn="l" rtl="0">
              <a:spcBef>
                <a:spcPts val="0"/>
              </a:spcBef>
              <a:spcAft>
                <a:spcPts val="0"/>
              </a:spcAft>
              <a:buClr>
                <a:schemeClr val="dk1"/>
              </a:buClr>
              <a:buSzPts val="1450"/>
              <a:buChar char="●"/>
            </a:pPr>
            <a:r>
              <a:rPr lang="en-GB" sz="1450">
                <a:solidFill>
                  <a:schemeClr val="dk1"/>
                </a:solidFill>
              </a:rPr>
              <a:t>It is very essential since data is increasing  day by day.</a:t>
            </a:r>
            <a:endParaRPr sz="145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Warehouse</a:t>
            </a:r>
            <a:endParaRPr b="1"/>
          </a:p>
        </p:txBody>
      </p:sp>
      <p:sp>
        <p:nvSpPr>
          <p:cNvPr id="218" name="Google Shape;21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The purpose of the Data Warehouse is to integrate  corporate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The amount of data in the Data Warehouse is  massive.	Data is stored at a very deep level of detail</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This allows data to be grouped in unimaginable ways.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Data Warehouses does not contain all the data in the  organization ,It's purpose is to provide base that are  needed by the organization for strategic and tactical  decision making.</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Marts</a:t>
            </a:r>
            <a:endParaRPr b="1"/>
          </a:p>
        </p:txBody>
      </p:sp>
      <p:sp>
        <p:nvSpPr>
          <p:cNvPr id="224" name="Google Shape;22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ETL extract data from the Data Warehouse and  send to one or more Data Marts for use of users.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Data marts are represented as shortcut to a data  warehouse ,to save time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It is just an partition of data present in data  warehouse.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Each Data Mart can contain different  combinations of tables, columns and rows from  the Enterprise Data Warehouse</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 Mining</a:t>
            </a:r>
            <a:endParaRPr b="1"/>
          </a:p>
        </p:txBody>
      </p:sp>
      <p:sp>
        <p:nvSpPr>
          <p:cNvPr id="230" name="Google Shape;23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231" name="Google Shape;231;p40"/>
          <p:cNvPicPr preferRelativeResize="0"/>
          <p:nvPr/>
        </p:nvPicPr>
        <p:blipFill>
          <a:blip r:embed="rId3">
            <a:alphaModFix/>
          </a:blip>
          <a:stretch>
            <a:fillRect/>
          </a:stretch>
        </p:blipFill>
        <p:spPr>
          <a:xfrm>
            <a:off x="3952650" y="445025"/>
            <a:ext cx="4661701" cy="320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237" name="Google Shape;237;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The non-trivial extraction of implicit,  previously unknown, and potentially useful  information from	large databases.</a:t>
            </a: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Extremely large datasets </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Useful knowledge that can improve  processes </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Cannot be done manually</a:t>
            </a:r>
            <a:endParaRPr>
              <a:solidFill>
                <a:schemeClr val="dk1"/>
              </a:solidFill>
            </a:endParaRPr>
          </a:p>
        </p:txBody>
      </p:sp>
      <p:pic>
        <p:nvPicPr>
          <p:cNvPr id="238" name="Google Shape;238;p41"/>
          <p:cNvPicPr preferRelativeResize="0"/>
          <p:nvPr/>
        </p:nvPicPr>
        <p:blipFill>
          <a:blip r:embed="rId3">
            <a:alphaModFix/>
          </a:blip>
          <a:stretch>
            <a:fillRect/>
          </a:stretch>
        </p:blipFill>
        <p:spPr>
          <a:xfrm>
            <a:off x="6080998" y="2571750"/>
            <a:ext cx="2887100" cy="244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Machine learning</a:t>
            </a:r>
            <a:endParaRPr b="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GB" sz="1400">
                <a:solidFill>
                  <a:schemeClr val="dk1"/>
                </a:solidFill>
              </a:rPr>
              <a:t>machine learning is a subset of artificial intelligence which renders computer </a:t>
            </a:r>
            <a:endParaRPr sz="1400">
              <a:solidFill>
                <a:schemeClr val="dk1"/>
              </a:solidFill>
            </a:endParaRPr>
          </a:p>
          <a:p>
            <a:pPr marL="0" lvl="0" indent="0" algn="l" rtl="0">
              <a:spcBef>
                <a:spcPts val="1200"/>
              </a:spcBef>
              <a:spcAft>
                <a:spcPts val="0"/>
              </a:spcAft>
              <a:buNone/>
            </a:pPr>
            <a:r>
              <a:rPr lang="en-GB" sz="1400">
                <a:solidFill>
                  <a:schemeClr val="dk1"/>
                </a:solidFill>
              </a:rPr>
              <a:t>to learn and act like humans by feeding data and information without being explicitly programmed.</a:t>
            </a:r>
            <a:endParaRPr sz="1400">
              <a:solidFill>
                <a:schemeClr val="dk1"/>
              </a:solidFill>
            </a:endParaRPr>
          </a:p>
          <a:p>
            <a:pPr marL="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GB" sz="1400">
                <a:solidFill>
                  <a:schemeClr val="dk1"/>
                </a:solidFill>
              </a:rPr>
              <a:t>As intelligence requires knowledge ,it is necessary for the computers to acquire knowledge.</a:t>
            </a:r>
            <a:endParaRPr sz="1400">
              <a:solidFill>
                <a:schemeClr val="dk1"/>
              </a:solidFill>
            </a:endParaRPr>
          </a:p>
          <a:p>
            <a:pPr marL="45720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GB" sz="1400">
                <a:solidFill>
                  <a:schemeClr val="dk1"/>
                </a:solidFill>
              </a:rPr>
              <a:t>Machine learning is a algorithm that has ability to learn from past experiences.</a:t>
            </a: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1200"/>
              </a:spcAft>
              <a:buNone/>
            </a:pPr>
            <a:endParaRPr/>
          </a:p>
        </p:txBody>
      </p:sp>
      <p:pic>
        <p:nvPicPr>
          <p:cNvPr id="68" name="Google Shape;68;p15"/>
          <p:cNvPicPr preferRelativeResize="0"/>
          <p:nvPr/>
        </p:nvPicPr>
        <p:blipFill>
          <a:blip r:embed="rId3">
            <a:alphaModFix/>
          </a:blip>
          <a:stretch>
            <a:fillRect/>
          </a:stretch>
        </p:blipFill>
        <p:spPr>
          <a:xfrm>
            <a:off x="6893575" y="126675"/>
            <a:ext cx="1938724" cy="17681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b="1"/>
              <a:t>How does data mining work?</a:t>
            </a:r>
            <a:endParaRPr b="1"/>
          </a:p>
        </p:txBody>
      </p:sp>
      <p:sp>
        <p:nvSpPr>
          <p:cNvPr id="244" name="Google Shape;24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Extract, transform, and load transaction data onto the  data warehouse system</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Store and manage the data in a multidimensional  database system</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Provide data access to business analysts and  information technology professionals.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Analyze the data by application software.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Present the data in a useful format, such as a graph  or table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250" name="Google Shape;25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251" name="Google Shape;251;p43"/>
          <p:cNvPicPr preferRelativeResize="0"/>
          <p:nvPr/>
        </p:nvPicPr>
        <p:blipFill>
          <a:blip r:embed="rId3">
            <a:alphaModFix/>
          </a:blip>
          <a:stretch>
            <a:fillRect/>
          </a:stretch>
        </p:blipFill>
        <p:spPr>
          <a:xfrm>
            <a:off x="1079650" y="1041400"/>
            <a:ext cx="6858000" cy="3638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b="1"/>
              <a:t>DATA MINING MEASURES</a:t>
            </a:r>
            <a:endParaRPr b="1"/>
          </a:p>
        </p:txBody>
      </p:sp>
      <p:sp>
        <p:nvSpPr>
          <p:cNvPr id="257" name="Google Shape;25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406400" algn="l" rtl="0">
              <a:spcBef>
                <a:spcPts val="600"/>
              </a:spcBef>
              <a:spcAft>
                <a:spcPts val="0"/>
              </a:spcAft>
              <a:buClr>
                <a:srgbClr val="003366"/>
              </a:buClr>
              <a:buSzPts val="2800"/>
              <a:buChar char="●"/>
            </a:pPr>
            <a:r>
              <a:rPr lang="en-GB" sz="2800">
                <a:solidFill>
                  <a:srgbClr val="003366"/>
                </a:solidFill>
              </a:rPr>
              <a:t>Accuracy</a:t>
            </a:r>
            <a:endParaRPr sz="2800">
              <a:solidFill>
                <a:srgbClr val="003366"/>
              </a:solidFill>
            </a:endParaRPr>
          </a:p>
          <a:p>
            <a:pPr marL="457200" lvl="0" indent="-406400" algn="l" rtl="0">
              <a:spcBef>
                <a:spcPts val="0"/>
              </a:spcBef>
              <a:spcAft>
                <a:spcPts val="0"/>
              </a:spcAft>
              <a:buClr>
                <a:srgbClr val="003366"/>
              </a:buClr>
              <a:buSzPts val="2800"/>
              <a:buChar char="●"/>
            </a:pPr>
            <a:r>
              <a:rPr lang="en-GB" sz="2800">
                <a:solidFill>
                  <a:srgbClr val="003366"/>
                </a:solidFill>
              </a:rPr>
              <a:t>Clarity</a:t>
            </a:r>
            <a:endParaRPr sz="2800">
              <a:solidFill>
                <a:srgbClr val="003366"/>
              </a:solidFill>
            </a:endParaRPr>
          </a:p>
          <a:p>
            <a:pPr marL="457200" lvl="0" indent="-406400" algn="l" rtl="0">
              <a:spcBef>
                <a:spcPts val="0"/>
              </a:spcBef>
              <a:spcAft>
                <a:spcPts val="0"/>
              </a:spcAft>
              <a:buClr>
                <a:srgbClr val="003366"/>
              </a:buClr>
              <a:buSzPts val="2800"/>
              <a:buChar char="●"/>
            </a:pPr>
            <a:r>
              <a:rPr lang="en-GB" sz="2800">
                <a:solidFill>
                  <a:srgbClr val="003366"/>
                </a:solidFill>
              </a:rPr>
              <a:t>Dirty Data</a:t>
            </a:r>
            <a:endParaRPr sz="2800">
              <a:solidFill>
                <a:srgbClr val="003366"/>
              </a:solidFill>
            </a:endParaRPr>
          </a:p>
          <a:p>
            <a:pPr marL="457200" lvl="0" indent="-406400" algn="l" rtl="0">
              <a:spcBef>
                <a:spcPts val="0"/>
              </a:spcBef>
              <a:spcAft>
                <a:spcPts val="0"/>
              </a:spcAft>
              <a:buClr>
                <a:srgbClr val="003366"/>
              </a:buClr>
              <a:buSzPts val="2800"/>
              <a:buChar char="●"/>
            </a:pPr>
            <a:r>
              <a:rPr lang="en-GB" sz="2800">
                <a:solidFill>
                  <a:srgbClr val="003366"/>
                </a:solidFill>
              </a:rPr>
              <a:t>Scalability</a:t>
            </a:r>
            <a:endParaRPr sz="2800">
              <a:solidFill>
                <a:srgbClr val="003366"/>
              </a:solidFill>
            </a:endParaRPr>
          </a:p>
          <a:p>
            <a:pPr marL="457200" lvl="0" indent="-406400" algn="l" rtl="0">
              <a:spcBef>
                <a:spcPts val="0"/>
              </a:spcBef>
              <a:spcAft>
                <a:spcPts val="0"/>
              </a:spcAft>
              <a:buClr>
                <a:srgbClr val="003366"/>
              </a:buClr>
              <a:buSzPts val="2800"/>
              <a:buChar char="●"/>
            </a:pPr>
            <a:r>
              <a:rPr lang="en-GB" sz="2800">
                <a:solidFill>
                  <a:srgbClr val="003366"/>
                </a:solidFill>
              </a:rPr>
              <a:t>Speed</a:t>
            </a:r>
            <a:endParaRPr sz="2800">
              <a:solidFill>
                <a:srgbClr val="003366"/>
              </a:solidFill>
            </a:endParaRPr>
          </a:p>
          <a:p>
            <a:pPr marL="457200" lvl="0" indent="-406400" algn="l" rtl="0">
              <a:spcBef>
                <a:spcPts val="0"/>
              </a:spcBef>
              <a:spcAft>
                <a:spcPts val="0"/>
              </a:spcAft>
              <a:buClr>
                <a:srgbClr val="003366"/>
              </a:buClr>
              <a:buSzPts val="2800"/>
              <a:buChar char="●"/>
            </a:pPr>
            <a:r>
              <a:rPr lang="en-GB" sz="2800">
                <a:solidFill>
                  <a:srgbClr val="003366"/>
                </a:solidFill>
              </a:rPr>
              <a:t>Validation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263" name="Google Shape;26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264" name="Google Shape;264;p45"/>
          <p:cNvPicPr preferRelativeResize="0"/>
          <p:nvPr/>
        </p:nvPicPr>
        <p:blipFill>
          <a:blip r:embed="rId3">
            <a:alphaModFix/>
          </a:blip>
          <a:stretch>
            <a:fillRect/>
          </a:stretch>
        </p:blipFill>
        <p:spPr>
          <a:xfrm>
            <a:off x="1762125" y="576263"/>
            <a:ext cx="5619750" cy="399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623400" y="57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Linear regression</a:t>
            </a:r>
            <a:endParaRPr b="1"/>
          </a:p>
        </p:txBody>
      </p:sp>
      <p:sp>
        <p:nvSpPr>
          <p:cNvPr id="270" name="Google Shape;27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7"/>
          <p:cNvSpPr txBox="1">
            <a:spLocks noGrp="1"/>
          </p:cNvSpPr>
          <p:nvPr>
            <p:ph type="title"/>
          </p:nvPr>
        </p:nvSpPr>
        <p:spPr>
          <a:xfrm>
            <a:off x="233950" y="122850"/>
            <a:ext cx="8520600" cy="265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276" name="Google Shape;276;p47"/>
          <p:cNvSpPr txBox="1">
            <a:spLocks noGrp="1"/>
          </p:cNvSpPr>
          <p:nvPr>
            <p:ph type="body" idx="1"/>
          </p:nvPr>
        </p:nvSpPr>
        <p:spPr>
          <a:xfrm>
            <a:off x="311700" y="444375"/>
            <a:ext cx="8520600" cy="4124400"/>
          </a:xfrm>
          <a:prstGeom prst="rect">
            <a:avLst/>
          </a:prstGeom>
        </p:spPr>
        <p:txBody>
          <a:bodyPr spcFirstLastPara="1" wrap="square" lIns="91425" tIns="91425" rIns="91425" bIns="91425" anchor="t" anchorCtr="0">
            <a:normAutofit/>
          </a:bodyPr>
          <a:lstStyle/>
          <a:p>
            <a:pPr marL="457200" lvl="0" indent="-320675" algn="l" rtl="0">
              <a:spcBef>
                <a:spcPts val="1200"/>
              </a:spcBef>
              <a:spcAft>
                <a:spcPts val="0"/>
              </a:spcAft>
              <a:buClr>
                <a:schemeClr val="dk1"/>
              </a:buClr>
              <a:buSzPts val="1450"/>
              <a:buChar char="●"/>
            </a:pPr>
            <a:r>
              <a:rPr lang="en-GB" sz="1450">
                <a:solidFill>
                  <a:schemeClr val="dk1"/>
                </a:solidFill>
              </a:rPr>
              <a:t>Linear regression is supervised learning approach to find relationship between one or more independent variables(predictions) denoted as x and dependent variables(target) denoted as y.</a:t>
            </a:r>
            <a:endParaRPr sz="1450">
              <a:solidFill>
                <a:schemeClr val="dk1"/>
              </a:solidFill>
            </a:endParaRPr>
          </a:p>
          <a:p>
            <a:pPr marL="457200" lvl="0" indent="0" algn="l" rtl="0">
              <a:spcBef>
                <a:spcPts val="1200"/>
              </a:spcBef>
              <a:spcAft>
                <a:spcPts val="0"/>
              </a:spcAft>
              <a:buNone/>
            </a:pPr>
            <a:endParaRPr sz="1450">
              <a:solidFill>
                <a:schemeClr val="dk1"/>
              </a:solidFill>
            </a:endParaRPr>
          </a:p>
          <a:p>
            <a:pPr marL="457200" lvl="0" indent="-320675" algn="l" rtl="0">
              <a:spcBef>
                <a:spcPts val="1200"/>
              </a:spcBef>
              <a:spcAft>
                <a:spcPts val="0"/>
              </a:spcAft>
              <a:buClr>
                <a:schemeClr val="dk1"/>
              </a:buClr>
              <a:buSzPts val="1450"/>
              <a:buChar char="●"/>
            </a:pPr>
            <a:r>
              <a:rPr lang="en-GB" sz="1450">
                <a:solidFill>
                  <a:schemeClr val="dk1"/>
                </a:solidFill>
              </a:rPr>
              <a:t>It can be used for the cases where we want to predict some continuous quantity</a:t>
            </a:r>
            <a:endParaRPr sz="1450"/>
          </a:p>
        </p:txBody>
      </p:sp>
      <p:pic>
        <p:nvPicPr>
          <p:cNvPr id="277" name="Google Shape;277;p47"/>
          <p:cNvPicPr preferRelativeResize="0"/>
          <p:nvPr/>
        </p:nvPicPr>
        <p:blipFill>
          <a:blip r:embed="rId3">
            <a:alphaModFix/>
          </a:blip>
          <a:stretch>
            <a:fillRect/>
          </a:stretch>
        </p:blipFill>
        <p:spPr>
          <a:xfrm>
            <a:off x="4851050" y="2091025"/>
            <a:ext cx="3903500" cy="24777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8"/>
          <p:cNvSpPr txBox="1">
            <a:spLocks noGrp="1"/>
          </p:cNvSpPr>
          <p:nvPr>
            <p:ph type="title"/>
          </p:nvPr>
        </p:nvSpPr>
        <p:spPr>
          <a:xfrm>
            <a:off x="248350" y="204325"/>
            <a:ext cx="8520600" cy="175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283" name="Google Shape;283;p48"/>
          <p:cNvSpPr txBox="1">
            <a:spLocks noGrp="1"/>
          </p:cNvSpPr>
          <p:nvPr>
            <p:ph type="body" idx="1"/>
          </p:nvPr>
        </p:nvSpPr>
        <p:spPr>
          <a:xfrm>
            <a:off x="311700" y="380125"/>
            <a:ext cx="8520600" cy="4446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best fit line can be found out by minimizing the distance between all the data points and the distance between regression line.</a:t>
            </a:r>
            <a:endParaRPr/>
          </a:p>
          <a:p>
            <a:pPr marL="457200" lvl="0" indent="-342900" algn="l" rtl="0">
              <a:spcBef>
                <a:spcPts val="0"/>
              </a:spcBef>
              <a:spcAft>
                <a:spcPts val="0"/>
              </a:spcAft>
              <a:buSzPts val="1800"/>
              <a:buChar char="●"/>
            </a:pPr>
            <a:r>
              <a:rPr lang="en-GB"/>
              <a:t>The best fit line is known as regression line and represented by a linear equation Y=a*X + b</a:t>
            </a:r>
            <a:endParaRPr/>
          </a:p>
        </p:txBody>
      </p:sp>
      <p:pic>
        <p:nvPicPr>
          <p:cNvPr id="284" name="Google Shape;284;p48"/>
          <p:cNvPicPr preferRelativeResize="0"/>
          <p:nvPr/>
        </p:nvPicPr>
        <p:blipFill>
          <a:blip r:embed="rId3">
            <a:alphaModFix/>
          </a:blip>
          <a:stretch>
            <a:fillRect/>
          </a:stretch>
        </p:blipFill>
        <p:spPr>
          <a:xfrm>
            <a:off x="1209675" y="1887625"/>
            <a:ext cx="6724650" cy="2723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290" name="Google Shape;290;p49"/>
          <p:cNvSpPr txBox="1">
            <a:spLocks noGrp="1"/>
          </p:cNvSpPr>
          <p:nvPr>
            <p:ph type="body" idx="1"/>
          </p:nvPr>
        </p:nvSpPr>
        <p:spPr>
          <a:xfrm>
            <a:off x="311700" y="572700"/>
            <a:ext cx="8520600" cy="399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FF0000"/>
                </a:solidFill>
              </a:rPr>
              <a:t>Linear regression</a:t>
            </a:r>
            <a:r>
              <a:rPr lang="en-GB"/>
              <a:t> : </a:t>
            </a:r>
            <a:r>
              <a:rPr lang="en-GB">
                <a:solidFill>
                  <a:schemeClr val="dk1"/>
                </a:solidFill>
              </a:rPr>
              <a:t>Predict employee salary based on years of experience.</a:t>
            </a:r>
            <a:endParaRPr>
              <a:solidFill>
                <a:schemeClr val="dk1"/>
              </a:solidFill>
            </a:endParaRPr>
          </a:p>
        </p:txBody>
      </p:sp>
      <p:pic>
        <p:nvPicPr>
          <p:cNvPr id="291" name="Google Shape;291;p49"/>
          <p:cNvPicPr preferRelativeResize="0"/>
          <p:nvPr/>
        </p:nvPicPr>
        <p:blipFill>
          <a:blip r:embed="rId3">
            <a:alphaModFix/>
          </a:blip>
          <a:stretch>
            <a:fillRect/>
          </a:stretch>
        </p:blipFill>
        <p:spPr>
          <a:xfrm>
            <a:off x="1092325" y="1591388"/>
            <a:ext cx="6858000" cy="2695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0"/>
          <p:cNvSpPr txBox="1">
            <a:spLocks noGrp="1"/>
          </p:cNvSpPr>
          <p:nvPr>
            <p:ph type="title"/>
          </p:nvPr>
        </p:nvSpPr>
        <p:spPr>
          <a:xfrm>
            <a:off x="311700" y="78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Implementation of Linear Regression</a:t>
            </a:r>
            <a:endParaRPr b="1"/>
          </a:p>
        </p:txBody>
      </p:sp>
      <p:sp>
        <p:nvSpPr>
          <p:cNvPr id="297" name="Google Shape;297;p50"/>
          <p:cNvSpPr txBox="1">
            <a:spLocks noGrp="1"/>
          </p:cNvSpPr>
          <p:nvPr>
            <p:ph type="body" idx="1"/>
          </p:nvPr>
        </p:nvSpPr>
        <p:spPr>
          <a:xfrm>
            <a:off x="311700" y="599900"/>
            <a:ext cx="8520600" cy="396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298" name="Google Shape;298;p50"/>
          <p:cNvPicPr preferRelativeResize="0"/>
          <p:nvPr/>
        </p:nvPicPr>
        <p:blipFill>
          <a:blip r:embed="rId3">
            <a:alphaModFix/>
          </a:blip>
          <a:stretch>
            <a:fillRect/>
          </a:stretch>
        </p:blipFill>
        <p:spPr>
          <a:xfrm>
            <a:off x="3007025" y="717775"/>
            <a:ext cx="3276700" cy="416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539750" y="812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Logistic Regression</a:t>
            </a:r>
            <a:endParaRPr b="1"/>
          </a:p>
        </p:txBody>
      </p:sp>
      <p:sp>
        <p:nvSpPr>
          <p:cNvPr id="304" name="Google Shape;30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   Introduction to Machine Learning  </a:t>
            </a:r>
            <a:endParaRPr b="1"/>
          </a:p>
        </p:txBody>
      </p:sp>
      <p:sp>
        <p:nvSpPr>
          <p:cNvPr id="74" name="Google Shape;74;p16"/>
          <p:cNvSpPr txBox="1">
            <a:spLocks noGrp="1"/>
          </p:cNvSpPr>
          <p:nvPr>
            <p:ph type="body" idx="1"/>
          </p:nvPr>
        </p:nvSpPr>
        <p:spPr>
          <a:xfrm>
            <a:off x="910950" y="1410850"/>
            <a:ext cx="7921500" cy="315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Supervised learning - Train Me!!</a:t>
            </a:r>
            <a:endParaRPr/>
          </a:p>
          <a:p>
            <a:pPr marL="0" lvl="0" indent="0" algn="l" rtl="0">
              <a:spcBef>
                <a:spcPts val="1200"/>
              </a:spcBef>
              <a:spcAft>
                <a:spcPts val="0"/>
              </a:spcAft>
              <a:buNone/>
            </a:pPr>
            <a:r>
              <a:rPr lang="en-GB"/>
              <a:t>Unsupervised Learning - I am self sufficient in learning</a:t>
            </a:r>
            <a:endParaRPr/>
          </a:p>
          <a:p>
            <a:pPr marL="0" lvl="0" indent="0" algn="l" rtl="0">
              <a:spcBef>
                <a:spcPts val="1200"/>
              </a:spcBef>
              <a:spcAft>
                <a:spcPts val="1200"/>
              </a:spcAft>
              <a:buNone/>
            </a:pPr>
            <a:r>
              <a:rPr lang="en-GB"/>
              <a:t>Reinforcement Learning - My Life My rules(Hit &amp; Trial)!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311700" y="102950"/>
            <a:ext cx="8520600" cy="27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10" name="Google Shape;310;p52"/>
          <p:cNvSpPr txBox="1">
            <a:spLocks noGrp="1"/>
          </p:cNvSpPr>
          <p:nvPr>
            <p:ph type="body" idx="1"/>
          </p:nvPr>
        </p:nvSpPr>
        <p:spPr>
          <a:xfrm>
            <a:off x="311700" y="456075"/>
            <a:ext cx="8520600" cy="411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Logistic regression is a classification algorithm used to predict categorical values.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The logistic regression curve is known as the sigmoid curve (S curve)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Logistic regression is a method used to predict a dependent variable, given a set of independent variables,such that the dependent variable is categorical.</a:t>
            </a:r>
            <a:endParaRPr>
              <a:solidFill>
                <a:schemeClr val="dk1"/>
              </a:solidFill>
            </a:endParaRPr>
          </a:p>
          <a:p>
            <a:pPr marL="457200" lvl="0" indent="0" algn="l" rtl="0">
              <a:spcBef>
                <a:spcPts val="1200"/>
              </a:spcBef>
              <a:spcAft>
                <a:spcPts val="1200"/>
              </a:spcAft>
              <a:buNone/>
            </a:pPr>
            <a:endParaRPr>
              <a:solidFill>
                <a:schemeClr val="dk1"/>
              </a:solidFill>
            </a:endParaRPr>
          </a:p>
        </p:txBody>
      </p:sp>
      <p:pic>
        <p:nvPicPr>
          <p:cNvPr id="311" name="Google Shape;311;p52"/>
          <p:cNvPicPr preferRelativeResize="0"/>
          <p:nvPr/>
        </p:nvPicPr>
        <p:blipFill>
          <a:blip r:embed="rId3">
            <a:alphaModFix/>
          </a:blip>
          <a:stretch>
            <a:fillRect/>
          </a:stretch>
        </p:blipFill>
        <p:spPr>
          <a:xfrm>
            <a:off x="1984413" y="2328600"/>
            <a:ext cx="5175173" cy="22401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a:off x="261025" y="64950"/>
            <a:ext cx="8520600" cy="25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17" name="Google Shape;317;p53"/>
          <p:cNvSpPr txBox="1">
            <a:spLocks noGrp="1"/>
          </p:cNvSpPr>
          <p:nvPr>
            <p:ph type="body" idx="1"/>
          </p:nvPr>
        </p:nvSpPr>
        <p:spPr>
          <a:xfrm>
            <a:off x="311700" y="456075"/>
            <a:ext cx="8520600" cy="41127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SzPts val="1800"/>
              <a:buChar char="●"/>
            </a:pPr>
            <a:r>
              <a:rPr lang="en-GB">
                <a:solidFill>
                  <a:schemeClr val="dk1"/>
                </a:solidFill>
              </a:rPr>
              <a:t>dependent variable(y)-the response binary variable holding values like 0 or 1,yes or no,A,B or C</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independent variable(x)-the predicted variable used to predict the response variable</a:t>
            </a:r>
            <a:endParaRPr>
              <a:solidFill>
                <a:schemeClr val="dk1"/>
              </a:solidFill>
            </a:endParaRPr>
          </a:p>
          <a:p>
            <a:pPr marL="457200" lvl="0" indent="0" algn="l" rtl="0">
              <a:spcBef>
                <a:spcPts val="1200"/>
              </a:spcBef>
              <a:spcAft>
                <a:spcPts val="0"/>
              </a:spcAft>
              <a:buNone/>
            </a:pPr>
            <a:r>
              <a:rPr lang="en-GB">
                <a:solidFill>
                  <a:srgbClr val="FF0000"/>
                </a:solidFill>
              </a:rPr>
              <a:t>Logistic regression</a:t>
            </a:r>
            <a:r>
              <a:rPr lang="en-GB">
                <a:solidFill>
                  <a:schemeClr val="dk1"/>
                </a:solidFill>
              </a:rPr>
              <a:t> :- Predict if a person will buy SUV based on their age and estimated salary. </a:t>
            </a:r>
            <a:endParaRPr>
              <a:solidFill>
                <a:schemeClr val="dk1"/>
              </a:solidFill>
            </a:endParaRPr>
          </a:p>
          <a:p>
            <a:pPr marL="0" lvl="0" indent="0" algn="l" rtl="0">
              <a:spcBef>
                <a:spcPts val="1200"/>
              </a:spcBef>
              <a:spcAft>
                <a:spcPts val="1200"/>
              </a:spcAft>
              <a:buNone/>
            </a:pPr>
            <a:endParaRPr/>
          </a:p>
        </p:txBody>
      </p:sp>
      <p:pic>
        <p:nvPicPr>
          <p:cNvPr id="318" name="Google Shape;318;p53"/>
          <p:cNvPicPr preferRelativeResize="0"/>
          <p:nvPr/>
        </p:nvPicPr>
        <p:blipFill>
          <a:blip r:embed="rId3">
            <a:alphaModFix/>
          </a:blip>
          <a:stretch>
            <a:fillRect/>
          </a:stretch>
        </p:blipFill>
        <p:spPr>
          <a:xfrm>
            <a:off x="2660950" y="2571747"/>
            <a:ext cx="4762926" cy="2086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Implementation of Logistic Regression</a:t>
            </a:r>
            <a:endParaRPr b="1"/>
          </a:p>
        </p:txBody>
      </p:sp>
      <p:sp>
        <p:nvSpPr>
          <p:cNvPr id="324" name="Google Shape;324;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25" name="Google Shape;325;p54"/>
          <p:cNvPicPr preferRelativeResize="0"/>
          <p:nvPr/>
        </p:nvPicPr>
        <p:blipFill>
          <a:blip r:embed="rId3">
            <a:alphaModFix/>
          </a:blip>
          <a:stretch>
            <a:fillRect/>
          </a:stretch>
        </p:blipFill>
        <p:spPr>
          <a:xfrm>
            <a:off x="2181250" y="1574738"/>
            <a:ext cx="4514850" cy="2371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Decision tree</a:t>
            </a:r>
            <a:endParaRPr b="1"/>
          </a:p>
        </p:txBody>
      </p:sp>
      <p:sp>
        <p:nvSpPr>
          <p:cNvPr id="331" name="Google Shape;33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t> </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6"/>
          <p:cNvSpPr txBox="1">
            <a:spLocks noGrp="1"/>
          </p:cNvSpPr>
          <p:nvPr>
            <p:ph type="title"/>
          </p:nvPr>
        </p:nvSpPr>
        <p:spPr>
          <a:xfrm>
            <a:off x="311700" y="102975"/>
            <a:ext cx="8520600" cy="277200"/>
          </a:xfrm>
          <a:prstGeom prst="rect">
            <a:avLst/>
          </a:prstGeom>
        </p:spPr>
        <p:txBody>
          <a:bodyPr spcFirstLastPara="1" wrap="square" lIns="91425" tIns="91425" rIns="91425" bIns="91425" anchor="t" anchorCtr="0">
            <a:normAutofit fontScale="90000"/>
          </a:bodyPr>
          <a:lstStyle/>
          <a:p>
            <a:pPr marL="457200" lvl="0" indent="0" algn="l" rtl="0">
              <a:spcBef>
                <a:spcPts val="0"/>
              </a:spcBef>
              <a:spcAft>
                <a:spcPts val="0"/>
              </a:spcAft>
              <a:buNone/>
            </a:pPr>
            <a:r>
              <a:rPr lang="en-GB"/>
              <a:t> </a:t>
            </a:r>
            <a:endParaRPr/>
          </a:p>
        </p:txBody>
      </p:sp>
      <p:sp>
        <p:nvSpPr>
          <p:cNvPr id="337" name="Google Shape;337;p56"/>
          <p:cNvSpPr txBox="1">
            <a:spLocks noGrp="1"/>
          </p:cNvSpPr>
          <p:nvPr>
            <p:ph type="body" idx="1"/>
          </p:nvPr>
        </p:nvSpPr>
        <p:spPr>
          <a:xfrm>
            <a:off x="367250" y="851500"/>
            <a:ext cx="8520600" cy="3636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Decision Tree is a Supervised learning technique that can be used for both classification and Regression problems.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Decision Tree is a tree where each node represents a feature(attribute),each link (branch) represents a decision and each leaf represents an outcome (categorical or continuous value).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In Decision tree there are 2 nodes , which are decision node and leaf node.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Decision tree are model where we break our data by making our decisions using series of conditions(questions).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Rootnode refers to the start of the decisions tree with max split</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Node is the condition with multiple outcomes in the tree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Leaf is the final decision of a node from the condition(question)</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43" name="Google Shape;34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44" name="Google Shape;344;p57"/>
          <p:cNvPicPr preferRelativeResize="0"/>
          <p:nvPr/>
        </p:nvPicPr>
        <p:blipFill>
          <a:blip r:embed="rId3">
            <a:alphaModFix/>
          </a:blip>
          <a:stretch>
            <a:fillRect/>
          </a:stretch>
        </p:blipFill>
        <p:spPr>
          <a:xfrm>
            <a:off x="1406225" y="146400"/>
            <a:ext cx="6081000" cy="4850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50" name="Google Shape;350;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51" name="Google Shape;351;p58"/>
          <p:cNvPicPr preferRelativeResize="0"/>
          <p:nvPr/>
        </p:nvPicPr>
        <p:blipFill>
          <a:blip r:embed="rId3">
            <a:alphaModFix/>
          </a:blip>
          <a:stretch>
            <a:fillRect/>
          </a:stretch>
        </p:blipFill>
        <p:spPr>
          <a:xfrm>
            <a:off x="1469576" y="246800"/>
            <a:ext cx="6449651" cy="47573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Implementation of Decision tree</a:t>
            </a:r>
            <a:endParaRPr b="1"/>
          </a:p>
        </p:txBody>
      </p:sp>
      <p:sp>
        <p:nvSpPr>
          <p:cNvPr id="357" name="Google Shape;357;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58" name="Google Shape;358;p59"/>
          <p:cNvPicPr preferRelativeResize="0"/>
          <p:nvPr/>
        </p:nvPicPr>
        <p:blipFill>
          <a:blip r:embed="rId3">
            <a:alphaModFix/>
          </a:blip>
          <a:stretch>
            <a:fillRect/>
          </a:stretch>
        </p:blipFill>
        <p:spPr>
          <a:xfrm>
            <a:off x="1300163" y="1381125"/>
            <a:ext cx="6543675" cy="2381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Random forest</a:t>
            </a:r>
            <a:endParaRPr b="1"/>
          </a:p>
        </p:txBody>
      </p:sp>
      <p:sp>
        <p:nvSpPr>
          <p:cNvPr id="364" name="Google Shape;364;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70" name="Google Shape;370;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Random forest or random decision forest is a method that operates by constructing multiple decision trees during the training phase the decision of the majority of the tree choose a random forest as final decision.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Random forest is a machine learning technique that used to solve regression and classification problem.</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 it utilizes ensemble learning technique that combines many classified decision tree as to provide solutions to Complex problems.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 a random forest algorithm consists of many decision trees.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81" name="Google Shape;81;p17"/>
          <p:cNvPicPr preferRelativeResize="0"/>
          <p:nvPr/>
        </p:nvPicPr>
        <p:blipFill>
          <a:blip r:embed="rId3">
            <a:alphaModFix/>
          </a:blip>
          <a:stretch>
            <a:fillRect/>
          </a:stretch>
        </p:blipFill>
        <p:spPr>
          <a:xfrm>
            <a:off x="897300" y="646101"/>
            <a:ext cx="7349400" cy="3562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76" name="Google Shape;376;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77" name="Google Shape;377;p62"/>
          <p:cNvPicPr preferRelativeResize="0"/>
          <p:nvPr/>
        </p:nvPicPr>
        <p:blipFill>
          <a:blip r:embed="rId3">
            <a:alphaModFix/>
          </a:blip>
          <a:stretch>
            <a:fillRect/>
          </a:stretch>
        </p:blipFill>
        <p:spPr>
          <a:xfrm>
            <a:off x="1803175" y="666750"/>
            <a:ext cx="5715000" cy="3810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83" name="Google Shape;383;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84" name="Google Shape;384;p63"/>
          <p:cNvPicPr preferRelativeResize="0"/>
          <p:nvPr/>
        </p:nvPicPr>
        <p:blipFill>
          <a:blip r:embed="rId3">
            <a:alphaModFix/>
          </a:blip>
          <a:stretch>
            <a:fillRect/>
          </a:stretch>
        </p:blipFill>
        <p:spPr>
          <a:xfrm>
            <a:off x="1042988" y="180975"/>
            <a:ext cx="7058025" cy="47815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390" name="Google Shape;39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91" name="Google Shape;391;p64"/>
          <p:cNvPicPr preferRelativeResize="0"/>
          <p:nvPr/>
        </p:nvPicPr>
        <p:blipFill>
          <a:blip r:embed="rId3">
            <a:alphaModFix/>
          </a:blip>
          <a:stretch>
            <a:fillRect/>
          </a:stretch>
        </p:blipFill>
        <p:spPr>
          <a:xfrm>
            <a:off x="1778225" y="190500"/>
            <a:ext cx="5715000" cy="4762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Implementation of Random Forest</a:t>
            </a:r>
            <a:endParaRPr b="1"/>
          </a:p>
          <a:p>
            <a:pPr marL="0" lvl="0" indent="0" algn="l" rtl="0">
              <a:spcBef>
                <a:spcPts val="0"/>
              </a:spcBef>
              <a:spcAft>
                <a:spcPts val="0"/>
              </a:spcAft>
              <a:buNone/>
            </a:pPr>
            <a:endParaRPr b="1"/>
          </a:p>
        </p:txBody>
      </p:sp>
      <p:sp>
        <p:nvSpPr>
          <p:cNvPr id="397" name="Google Shape;397;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398" name="Google Shape;398;p65"/>
          <p:cNvPicPr preferRelativeResize="0"/>
          <p:nvPr/>
        </p:nvPicPr>
        <p:blipFill>
          <a:blip r:embed="rId3">
            <a:alphaModFix/>
          </a:blip>
          <a:stretch>
            <a:fillRect/>
          </a:stretch>
        </p:blipFill>
        <p:spPr>
          <a:xfrm>
            <a:off x="2328863" y="1309688"/>
            <a:ext cx="4486275" cy="2524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6"/>
          <p:cNvSpPr txBox="1">
            <a:spLocks noGrp="1"/>
          </p:cNvSpPr>
          <p:nvPr>
            <p:ph type="title"/>
          </p:nvPr>
        </p:nvSpPr>
        <p:spPr>
          <a:xfrm>
            <a:off x="311700" y="49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KNN(K-nearest neighbour)</a:t>
            </a:r>
            <a:endParaRPr b="1"/>
          </a:p>
        </p:txBody>
      </p:sp>
      <p:sp>
        <p:nvSpPr>
          <p:cNvPr id="404" name="Google Shape;404;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410" name="Google Shape;410;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KNN is  an powerful classification algorithm used in pattern recognization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It classifies a data point based on how its neighbours are classified.</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KNN stores all available cases and classifies new cases based on  similarity measure.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K in KNN is a parameter that refers to the number of nearest neighbours to include in the majority voting process</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311700" y="191650"/>
            <a:ext cx="8520600" cy="188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416" name="Google Shape;416;p68"/>
          <p:cNvSpPr txBox="1">
            <a:spLocks noGrp="1"/>
          </p:cNvSpPr>
          <p:nvPr>
            <p:ph type="body" idx="1"/>
          </p:nvPr>
        </p:nvSpPr>
        <p:spPr>
          <a:xfrm>
            <a:off x="311700" y="380050"/>
            <a:ext cx="8520600" cy="4383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1"/>
                </a:solidFill>
              </a:rPr>
              <a:t>For K=5 here, the unknown point would be classified as red but not white, since there is only 1 white but there 4 out of 5 neighbours are red so the majority voting is considered.</a:t>
            </a:r>
            <a:endParaRPr>
              <a:solidFill>
                <a:schemeClr val="dk1"/>
              </a:solidFill>
            </a:endParaRPr>
          </a:p>
        </p:txBody>
      </p:sp>
      <p:pic>
        <p:nvPicPr>
          <p:cNvPr id="417" name="Google Shape;417;p68"/>
          <p:cNvPicPr preferRelativeResize="0"/>
          <p:nvPr/>
        </p:nvPicPr>
        <p:blipFill>
          <a:blip r:embed="rId3">
            <a:alphaModFix/>
          </a:blip>
          <a:stretch>
            <a:fillRect/>
          </a:stretch>
        </p:blipFill>
        <p:spPr>
          <a:xfrm>
            <a:off x="1489775" y="1748303"/>
            <a:ext cx="6476049" cy="27145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423" name="Google Shape;423;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424" name="Google Shape;424;p69"/>
          <p:cNvPicPr preferRelativeResize="0"/>
          <p:nvPr/>
        </p:nvPicPr>
        <p:blipFill>
          <a:blip r:embed="rId3">
            <a:alphaModFix/>
          </a:blip>
          <a:stretch>
            <a:fillRect/>
          </a:stretch>
        </p:blipFill>
        <p:spPr>
          <a:xfrm>
            <a:off x="1562788" y="119063"/>
            <a:ext cx="6018425" cy="490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Implementation of KNN</a:t>
            </a:r>
            <a:endParaRPr b="1"/>
          </a:p>
        </p:txBody>
      </p:sp>
      <p:sp>
        <p:nvSpPr>
          <p:cNvPr id="430" name="Google Shape;430;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431" name="Google Shape;431;p70"/>
          <p:cNvPicPr preferRelativeResize="0"/>
          <p:nvPr/>
        </p:nvPicPr>
        <p:blipFill>
          <a:blip r:embed="rId3">
            <a:alphaModFix/>
          </a:blip>
          <a:stretch>
            <a:fillRect/>
          </a:stretch>
        </p:blipFill>
        <p:spPr>
          <a:xfrm>
            <a:off x="1547813" y="1252538"/>
            <a:ext cx="6048375" cy="26384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SVM</a:t>
            </a:r>
            <a:endParaRPr b="1"/>
          </a:p>
        </p:txBody>
      </p:sp>
      <p:sp>
        <p:nvSpPr>
          <p:cNvPr id="437" name="Google Shape;43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49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Types of machine learning</a:t>
            </a:r>
            <a:endParaRPr b="1"/>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88" name="Google Shape;88;p18"/>
          <p:cNvPicPr preferRelativeResize="0"/>
          <p:nvPr/>
        </p:nvPicPr>
        <p:blipFill>
          <a:blip r:embed="rId3">
            <a:alphaModFix/>
          </a:blip>
          <a:stretch>
            <a:fillRect/>
          </a:stretch>
        </p:blipFill>
        <p:spPr>
          <a:xfrm>
            <a:off x="523875" y="721950"/>
            <a:ext cx="8096250" cy="41719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443" name="Google Shape;44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Font typeface="Roboto"/>
              <a:buChar char="●"/>
            </a:pPr>
            <a:r>
              <a:rPr lang="en-GB">
                <a:solidFill>
                  <a:srgbClr val="000000"/>
                </a:solidFill>
                <a:latin typeface="Roboto"/>
                <a:ea typeface="Roboto"/>
                <a:cs typeface="Roboto"/>
                <a:sym typeface="Roboto"/>
              </a:rPr>
              <a:t>Support Vector Machine (SVM) is a supervised </a:t>
            </a:r>
            <a:r>
              <a:rPr lang="en-GB">
                <a:solidFill>
                  <a:srgbClr val="000000"/>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 algorithm</a:t>
            </a:r>
            <a:r>
              <a:rPr lang="en-GB">
                <a:solidFill>
                  <a:srgbClr val="000000"/>
                </a:solidFill>
                <a:latin typeface="Roboto"/>
                <a:ea typeface="Roboto"/>
                <a:cs typeface="Roboto"/>
                <a:sym typeface="Roboto"/>
              </a:rPr>
              <a:t> which can be used for both classification or regression challenges</a:t>
            </a:r>
            <a:endParaRPr>
              <a:solidFill>
                <a:srgbClr val="000000"/>
              </a:solidFill>
            </a:endParaRPr>
          </a:p>
          <a:p>
            <a:pPr marL="457200" lvl="0" indent="-342900" algn="l" rtl="0">
              <a:spcBef>
                <a:spcPts val="0"/>
              </a:spcBef>
              <a:spcAft>
                <a:spcPts val="0"/>
              </a:spcAft>
              <a:buClr>
                <a:schemeClr val="dk1"/>
              </a:buClr>
              <a:buSzPts val="1800"/>
              <a:buChar char="●"/>
            </a:pPr>
            <a:r>
              <a:rPr lang="en-GB">
                <a:solidFill>
                  <a:schemeClr val="dk1"/>
                </a:solidFill>
              </a:rPr>
              <a:t>support vector machine is a discriminative classifier which intake training data ,the algorithm outputs and optimal hyperplane which categorises new example.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linear data has large margin classifier</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Non linear classification  introduced kernel.</a:t>
            </a:r>
            <a:endParaRPr>
              <a:solidFill>
                <a:schemeClr val="dk1"/>
              </a:solidFill>
            </a:endParaRPr>
          </a:p>
          <a:p>
            <a:pPr marL="457200" lvl="0" indent="-342900" algn="l" rtl="0">
              <a:spcBef>
                <a:spcPts val="0"/>
              </a:spcBef>
              <a:spcAft>
                <a:spcPts val="0"/>
              </a:spcAft>
              <a:buClr>
                <a:srgbClr val="000000"/>
              </a:buClr>
              <a:buSzPts val="1800"/>
              <a:buFont typeface="Roboto"/>
              <a:buChar char="●"/>
            </a:pPr>
            <a:r>
              <a:rPr lang="en-GB">
                <a:solidFill>
                  <a:srgbClr val="000000"/>
                </a:solidFill>
                <a:latin typeface="Roboto"/>
                <a:ea typeface="Roboto"/>
                <a:cs typeface="Roboto"/>
                <a:sym typeface="Roboto"/>
              </a:rPr>
              <a:t>In the SVM algorithm, we plot each data item as a point in n-dimensional space with the value of each feature being the value of a particular coordinate. Then, we perform classification by finding the hyper-plane that differentiates the two classes very well.</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Linear vs NonLinear separable data</a:t>
            </a:r>
            <a:endParaRPr/>
          </a:p>
        </p:txBody>
      </p:sp>
      <p:sp>
        <p:nvSpPr>
          <p:cNvPr id="449" name="Google Shape;44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450" name="Google Shape;450;p73"/>
          <p:cNvPicPr preferRelativeResize="0"/>
          <p:nvPr/>
        </p:nvPicPr>
        <p:blipFill>
          <a:blip r:embed="rId3">
            <a:alphaModFix/>
          </a:blip>
          <a:stretch>
            <a:fillRect/>
          </a:stretch>
        </p:blipFill>
        <p:spPr>
          <a:xfrm>
            <a:off x="2312550" y="1523775"/>
            <a:ext cx="4848225" cy="2673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4"/>
          <p:cNvSpPr txBox="1">
            <a:spLocks noGrp="1"/>
          </p:cNvSpPr>
          <p:nvPr>
            <p:ph type="title"/>
          </p:nvPr>
        </p:nvSpPr>
        <p:spPr>
          <a:xfrm>
            <a:off x="311700" y="64975"/>
            <a:ext cx="8520600" cy="30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456" name="Google Shape;456;p74"/>
          <p:cNvSpPr txBox="1">
            <a:spLocks noGrp="1"/>
          </p:cNvSpPr>
          <p:nvPr>
            <p:ph type="body" idx="1"/>
          </p:nvPr>
        </p:nvSpPr>
        <p:spPr>
          <a:xfrm>
            <a:off x="311700" y="367375"/>
            <a:ext cx="8520600" cy="4201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GB">
                <a:solidFill>
                  <a:schemeClr val="dk1"/>
                </a:solidFill>
              </a:rPr>
              <a:t>From the below snapshot here hyperplane will create two margin lines which has distance such that it can be easily mauja number such that two lines will be passing through one of the points in either side.</a:t>
            </a:r>
            <a:endParaRPr>
              <a:solidFill>
                <a:schemeClr val="dk1"/>
              </a:solidFill>
            </a:endParaRPr>
          </a:p>
          <a:p>
            <a:pPr marL="0" lvl="0" indent="0" algn="l" rtl="0">
              <a:spcBef>
                <a:spcPts val="0"/>
              </a:spcBef>
              <a:spcAft>
                <a:spcPts val="1200"/>
              </a:spcAft>
              <a:buNone/>
            </a:pPr>
            <a:endParaRPr>
              <a:solidFill>
                <a:schemeClr val="dk1"/>
              </a:solidFill>
            </a:endParaRPr>
          </a:p>
        </p:txBody>
      </p:sp>
      <p:pic>
        <p:nvPicPr>
          <p:cNvPr id="457" name="Google Shape;457;p74"/>
          <p:cNvPicPr preferRelativeResize="0"/>
          <p:nvPr/>
        </p:nvPicPr>
        <p:blipFill>
          <a:blip r:embed="rId3">
            <a:alphaModFix/>
          </a:blip>
          <a:stretch>
            <a:fillRect/>
          </a:stretch>
        </p:blipFill>
        <p:spPr>
          <a:xfrm>
            <a:off x="1786250" y="1393200"/>
            <a:ext cx="5282900" cy="3416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463" name="Google Shape;463;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464" name="Google Shape;464;p75"/>
          <p:cNvPicPr preferRelativeResize="0"/>
          <p:nvPr/>
        </p:nvPicPr>
        <p:blipFill>
          <a:blip r:embed="rId3">
            <a:alphaModFix/>
          </a:blip>
          <a:stretch>
            <a:fillRect/>
          </a:stretch>
        </p:blipFill>
        <p:spPr>
          <a:xfrm>
            <a:off x="2276475" y="1152475"/>
            <a:ext cx="4591050" cy="32004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Implementation of SVM</a:t>
            </a:r>
            <a:endParaRPr b="1"/>
          </a:p>
        </p:txBody>
      </p:sp>
      <p:sp>
        <p:nvSpPr>
          <p:cNvPr id="470" name="Google Shape;470;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471" name="Google Shape;471;p76"/>
          <p:cNvPicPr preferRelativeResize="0"/>
          <p:nvPr/>
        </p:nvPicPr>
        <p:blipFill>
          <a:blip r:embed="rId3">
            <a:alphaModFix/>
          </a:blip>
          <a:stretch>
            <a:fillRect/>
          </a:stretch>
        </p:blipFill>
        <p:spPr>
          <a:xfrm>
            <a:off x="2032063" y="1670050"/>
            <a:ext cx="4657725" cy="23812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Applications of Machine Learning</a:t>
            </a:r>
            <a:endParaRPr b="1"/>
          </a:p>
        </p:txBody>
      </p:sp>
      <p:sp>
        <p:nvSpPr>
          <p:cNvPr id="477" name="Google Shape;477;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478" name="Google Shape;478;p77"/>
          <p:cNvPicPr preferRelativeResize="0"/>
          <p:nvPr/>
        </p:nvPicPr>
        <p:blipFill>
          <a:blip r:embed="rId3">
            <a:alphaModFix/>
          </a:blip>
          <a:stretch>
            <a:fillRect/>
          </a:stretch>
        </p:blipFill>
        <p:spPr>
          <a:xfrm>
            <a:off x="1876100" y="1152475"/>
            <a:ext cx="5003000" cy="3827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8"/>
          <p:cNvSpPr txBox="1">
            <a:spLocks noGrp="1"/>
          </p:cNvSpPr>
          <p:nvPr>
            <p:ph type="title"/>
          </p:nvPr>
        </p:nvSpPr>
        <p:spPr>
          <a:xfrm>
            <a:off x="311700" y="445025"/>
            <a:ext cx="8520600" cy="69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Machine Learning for Healthcare</a:t>
            </a:r>
            <a:endParaRPr b="1"/>
          </a:p>
        </p:txBody>
      </p:sp>
      <p:sp>
        <p:nvSpPr>
          <p:cNvPr id="484" name="Google Shape;484;p78"/>
          <p:cNvSpPr txBox="1">
            <a:spLocks noGrp="1"/>
          </p:cNvSpPr>
          <p:nvPr>
            <p:ph type="body" idx="1"/>
          </p:nvPr>
        </p:nvSpPr>
        <p:spPr>
          <a:xfrm>
            <a:off x="311700" y="1646925"/>
            <a:ext cx="8520600" cy="292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Applying Machine Learning to Healthcare</a:t>
            </a:r>
            <a:endParaRPr b="1"/>
          </a:p>
        </p:txBody>
      </p:sp>
      <p:sp>
        <p:nvSpPr>
          <p:cNvPr id="490" name="Google Shape;490;p79"/>
          <p:cNvSpPr txBox="1">
            <a:spLocks noGrp="1"/>
          </p:cNvSpPr>
          <p:nvPr>
            <p:ph type="body" idx="1"/>
          </p:nvPr>
        </p:nvSpPr>
        <p:spPr>
          <a:xfrm>
            <a:off x="387700" y="1727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Healthcare sector is being transformed by the ability to record massive amounts of information.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 Machine learning provides a way to automatically find patterns and reason about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 It enables healthcare professionals to move to personalized care known as precision medicine. </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Why to use ML?</a:t>
            </a:r>
            <a:endParaRPr b="1"/>
          </a:p>
        </p:txBody>
      </p:sp>
      <p:sp>
        <p:nvSpPr>
          <p:cNvPr id="496" name="Google Shape;496;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Adoption of Electronic Health Records (EHR) has increased 9x since 2008</a:t>
            </a:r>
            <a:endParaRPr>
              <a:solidFill>
                <a:schemeClr val="dk1"/>
              </a:solidFill>
            </a:endParaRPr>
          </a:p>
          <a:p>
            <a:pPr marL="0" lvl="0" indent="0" algn="l" rtl="0">
              <a:spcBef>
                <a:spcPts val="1200"/>
              </a:spcBef>
              <a:spcAft>
                <a:spcPts val="1200"/>
              </a:spcAft>
              <a:buNone/>
            </a:pPr>
            <a:endParaRPr/>
          </a:p>
        </p:txBody>
      </p:sp>
      <p:pic>
        <p:nvPicPr>
          <p:cNvPr id="497" name="Google Shape;497;p80"/>
          <p:cNvPicPr preferRelativeResize="0"/>
          <p:nvPr/>
        </p:nvPicPr>
        <p:blipFill>
          <a:blip r:embed="rId3">
            <a:alphaModFix/>
          </a:blip>
          <a:stretch>
            <a:fillRect/>
          </a:stretch>
        </p:blipFill>
        <p:spPr>
          <a:xfrm>
            <a:off x="1987275" y="1731473"/>
            <a:ext cx="4963399" cy="2837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conti...</a:t>
            </a:r>
            <a:endParaRPr/>
          </a:p>
        </p:txBody>
      </p:sp>
      <p:sp>
        <p:nvSpPr>
          <p:cNvPr id="503" name="Google Shape;503;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Large datasets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MIT Laboratory for Computational Physiology de-identified health data from ~40K critical care patients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 Demographics, vital signs, laboratory tests, medications, notes, … </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Available data on nearly 230 million unique patients since 1995</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749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7786"/>
              <a:buFont typeface="Arial"/>
              <a:buNone/>
            </a:pPr>
            <a:r>
              <a:rPr lang="en-GB" sz="2911" b="1"/>
              <a:t>Supervised learning</a:t>
            </a:r>
            <a:endParaRPr sz="2911" b="1"/>
          </a:p>
          <a:p>
            <a:pPr marL="0" lvl="0" indent="0" algn="l" rtl="0">
              <a:spcBef>
                <a:spcPts val="0"/>
              </a:spcBef>
              <a:spcAft>
                <a:spcPts val="0"/>
              </a:spcAft>
              <a:buNone/>
            </a:pP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Why to use ML?</a:t>
            </a:r>
            <a:endParaRPr b="1"/>
          </a:p>
        </p:txBody>
      </p:sp>
      <p:sp>
        <p:nvSpPr>
          <p:cNvPr id="509" name="Google Shape;509;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1.Diversity of digital health data </a:t>
            </a:r>
            <a:endParaRPr/>
          </a:p>
        </p:txBody>
      </p:sp>
      <p:pic>
        <p:nvPicPr>
          <p:cNvPr id="510" name="Google Shape;510;p82"/>
          <p:cNvPicPr preferRelativeResize="0"/>
          <p:nvPr/>
        </p:nvPicPr>
        <p:blipFill>
          <a:blip r:embed="rId3">
            <a:alphaModFix/>
          </a:blip>
          <a:stretch>
            <a:fillRect/>
          </a:stretch>
        </p:blipFill>
        <p:spPr>
          <a:xfrm>
            <a:off x="1995488" y="1636575"/>
            <a:ext cx="5153025" cy="32861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516" name="Google Shape;516;p83"/>
          <p:cNvSpPr txBox="1">
            <a:spLocks noGrp="1"/>
          </p:cNvSpPr>
          <p:nvPr>
            <p:ph type="body" idx="1"/>
          </p:nvPr>
        </p:nvSpPr>
        <p:spPr>
          <a:xfrm>
            <a:off x="311700" y="775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solidFill>
                  <a:schemeClr val="dk1"/>
                </a:solidFill>
              </a:rPr>
              <a:t>2.Standardization</a:t>
            </a:r>
            <a:endParaRPr b="1">
              <a:solidFill>
                <a:schemeClr val="dk1"/>
              </a:solidFill>
            </a:endParaRPr>
          </a:p>
        </p:txBody>
      </p:sp>
      <p:pic>
        <p:nvPicPr>
          <p:cNvPr id="517" name="Google Shape;517;p83"/>
          <p:cNvPicPr preferRelativeResize="0"/>
          <p:nvPr/>
        </p:nvPicPr>
        <p:blipFill>
          <a:blip r:embed="rId3">
            <a:alphaModFix/>
          </a:blip>
          <a:stretch>
            <a:fillRect/>
          </a:stretch>
        </p:blipFill>
        <p:spPr>
          <a:xfrm>
            <a:off x="870249" y="1820125"/>
            <a:ext cx="7755525" cy="2438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What can machine learning do for the healthcare industry?</a:t>
            </a:r>
            <a:endParaRPr b="1"/>
          </a:p>
        </p:txBody>
      </p:sp>
      <p:sp>
        <p:nvSpPr>
          <p:cNvPr id="523" name="Google Shape;523;p84"/>
          <p:cNvSpPr txBox="1">
            <a:spLocks noGrp="1"/>
          </p:cNvSpPr>
          <p:nvPr>
            <p:ph type="body" idx="1"/>
          </p:nvPr>
        </p:nvSpPr>
        <p:spPr>
          <a:xfrm>
            <a:off x="311700" y="1568100"/>
            <a:ext cx="8520600" cy="308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Improve quality of care and population health outcomes,while reducing healthcare costs.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Improve accuracy of diagnosis, prognosis, and risk prediction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Automate detection of relevant findings in pathology, radiology, etc</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Discover new medical knowledge.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Reduce medication errors and adverse events.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Model and prevent spread of hospital acquired infections.</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5"/>
          <p:cNvSpPr txBox="1">
            <a:spLocks noGrp="1"/>
          </p:cNvSpPr>
          <p:nvPr>
            <p:ph type="title"/>
          </p:nvPr>
        </p:nvSpPr>
        <p:spPr>
          <a:xfrm>
            <a:off x="311700" y="133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b="1">
                <a:latin typeface="Trebuchet MS"/>
                <a:ea typeface="Trebuchet MS"/>
                <a:cs typeface="Trebuchet MS"/>
                <a:sym typeface="Trebuchet MS"/>
              </a:rPr>
              <a:t>Example Application:</a:t>
            </a:r>
            <a:r>
              <a:rPr lang="en-GB" sz="2100">
                <a:latin typeface="Trebuchet MS"/>
                <a:ea typeface="Trebuchet MS"/>
                <a:cs typeface="Trebuchet MS"/>
                <a:sym typeface="Trebuchet MS"/>
              </a:rPr>
              <a:t> Improve accuracy of  diagnosis and risk prediction</a:t>
            </a:r>
            <a:endParaRPr sz="2100"/>
          </a:p>
        </p:txBody>
      </p:sp>
      <p:sp>
        <p:nvSpPr>
          <p:cNvPr id="529" name="Google Shape;529;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100"/>
              </a:spcBef>
              <a:spcAft>
                <a:spcPts val="0"/>
              </a:spcAft>
              <a:buClr>
                <a:schemeClr val="dk1"/>
              </a:buClr>
              <a:buSzPts val="2400"/>
              <a:buChar char="●"/>
            </a:pPr>
            <a:r>
              <a:rPr lang="en-GB" sz="2400">
                <a:solidFill>
                  <a:schemeClr val="dk1"/>
                </a:solidFill>
              </a:rPr>
              <a:t>New methods are developed for chronic disease </a:t>
            </a:r>
            <a:r>
              <a:rPr lang="en-GB" sz="2400" b="1">
                <a:solidFill>
                  <a:schemeClr val="dk1"/>
                </a:solidFill>
              </a:rPr>
              <a:t>risk prediction </a:t>
            </a:r>
            <a:r>
              <a:rPr lang="en-GB" sz="2400">
                <a:solidFill>
                  <a:schemeClr val="dk1"/>
                </a:solidFill>
              </a:rPr>
              <a:t>and </a:t>
            </a:r>
            <a:r>
              <a:rPr lang="en-GB" sz="2400" b="1">
                <a:solidFill>
                  <a:schemeClr val="dk1"/>
                </a:solidFill>
              </a:rPr>
              <a:t>visualization</a:t>
            </a:r>
            <a:r>
              <a:rPr lang="en-GB" sz="2400">
                <a:solidFill>
                  <a:schemeClr val="dk1"/>
                </a:solidFill>
              </a:rPr>
              <a:t>.</a:t>
            </a:r>
            <a:endParaRPr sz="2400">
              <a:solidFill>
                <a:schemeClr val="dk1"/>
              </a:solidFill>
            </a:endParaRPr>
          </a:p>
          <a:p>
            <a:pPr marL="457200" lvl="0" indent="0" algn="l" rtl="0">
              <a:spcBef>
                <a:spcPts val="100"/>
              </a:spcBef>
              <a:spcAft>
                <a:spcPts val="0"/>
              </a:spcAft>
              <a:buNone/>
            </a:pPr>
            <a:endParaRPr sz="2400">
              <a:solidFill>
                <a:schemeClr val="dk1"/>
              </a:solidFill>
            </a:endParaRPr>
          </a:p>
          <a:p>
            <a:pPr marL="457200" lvl="0" indent="-381000" algn="l" rtl="0">
              <a:lnSpc>
                <a:spcPct val="70000"/>
              </a:lnSpc>
              <a:spcBef>
                <a:spcPts val="0"/>
              </a:spcBef>
              <a:spcAft>
                <a:spcPts val="0"/>
              </a:spcAft>
              <a:buClr>
                <a:schemeClr val="dk1"/>
              </a:buClr>
              <a:buSzPts val="2400"/>
              <a:buChar char="●"/>
            </a:pPr>
            <a:r>
              <a:rPr lang="en-GB" sz="2400">
                <a:solidFill>
                  <a:schemeClr val="dk1"/>
                </a:solidFill>
              </a:rPr>
              <a:t>These methods give clinicians a comprehensive view of their patient population,  risk levels, and risk factors, along with the estimated effects of potential  interventions.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535" name="Google Shape;535;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536" name="Google Shape;536;p86"/>
          <p:cNvPicPr preferRelativeResize="0"/>
          <p:nvPr/>
        </p:nvPicPr>
        <p:blipFill>
          <a:blip r:embed="rId3">
            <a:alphaModFix/>
          </a:blip>
          <a:stretch>
            <a:fillRect/>
          </a:stretch>
        </p:blipFill>
        <p:spPr>
          <a:xfrm>
            <a:off x="2247050" y="935175"/>
            <a:ext cx="4881150" cy="36337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a:latin typeface="Trebuchet MS"/>
                <a:ea typeface="Trebuchet MS"/>
                <a:cs typeface="Trebuchet MS"/>
                <a:sym typeface="Trebuchet MS"/>
              </a:rPr>
              <a:t>Example Application: Breast Cancer Diagnosis</a:t>
            </a:r>
            <a:endParaRPr/>
          </a:p>
        </p:txBody>
      </p:sp>
      <p:sp>
        <p:nvSpPr>
          <p:cNvPr id="542" name="Google Shape;542;p87"/>
          <p:cNvSpPr txBox="1">
            <a:spLocks noGrp="1"/>
          </p:cNvSpPr>
          <p:nvPr>
            <p:ph type="body" idx="1"/>
          </p:nvPr>
        </p:nvSpPr>
        <p:spPr>
          <a:xfrm>
            <a:off x="311700" y="1831400"/>
            <a:ext cx="8520600" cy="273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543" name="Google Shape;543;p87"/>
          <p:cNvPicPr preferRelativeResize="0"/>
          <p:nvPr/>
        </p:nvPicPr>
        <p:blipFill>
          <a:blip r:embed="rId3">
            <a:alphaModFix/>
          </a:blip>
          <a:stretch>
            <a:fillRect/>
          </a:stretch>
        </p:blipFill>
        <p:spPr>
          <a:xfrm>
            <a:off x="2727625" y="1311850"/>
            <a:ext cx="6104675" cy="35320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Machine learning for Telecom</a:t>
            </a:r>
            <a:endParaRPr b="1"/>
          </a:p>
        </p:txBody>
      </p:sp>
      <p:sp>
        <p:nvSpPr>
          <p:cNvPr id="549" name="Google Shape;549;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Cognition in Telecom</a:t>
            </a:r>
            <a:endParaRPr/>
          </a:p>
        </p:txBody>
      </p:sp>
      <p:sp>
        <p:nvSpPr>
          <p:cNvPr id="555" name="Google Shape;555;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Memory - store results and outcomes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Learning - Supervised and Unsupervised </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Judgement - Cost functions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Perception - Behavioral signature detection </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Multi-model - Social network to Radio network</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Reasoning - Decision trees and rules.</a:t>
            </a:r>
            <a:endParaRPr>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561" name="Google Shape;561;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1.Predictions about…</a:t>
            </a: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Customers - Behaviour, Experience, chum</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Devices-Uptake,Performance,Failure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Networks - Performance,Failure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Services - uptake ,Performance, Failure, Network Impact</a:t>
            </a:r>
            <a:endParaRPr>
              <a:solidFill>
                <a:schemeClr val="dk1"/>
              </a:solidFill>
            </a:endParaRPr>
          </a:p>
          <a:p>
            <a:pPr marL="0" lvl="0" indent="0" algn="l" rtl="0">
              <a:spcBef>
                <a:spcPts val="1200"/>
              </a:spcBef>
              <a:spcAft>
                <a:spcPts val="1200"/>
              </a:spcAft>
              <a:buNone/>
            </a:pPr>
            <a:r>
              <a:rPr lang="en-GB">
                <a:solidFill>
                  <a:schemeClr val="dk1"/>
                </a:solidFill>
              </a:rPr>
              <a:t>2.customer Segmentation and recommendations.</a:t>
            </a:r>
            <a:endParaRPr>
              <a:solidFill>
                <a:schemeClr val="dk1"/>
              </a:solidFill>
            </a:endParaRPr>
          </a:p>
        </p:txBody>
      </p:sp>
      <p:pic>
        <p:nvPicPr>
          <p:cNvPr id="562" name="Google Shape;562;p90"/>
          <p:cNvPicPr preferRelativeResize="0"/>
          <p:nvPr/>
        </p:nvPicPr>
        <p:blipFill>
          <a:blip r:embed="rId3">
            <a:alphaModFix/>
          </a:blip>
          <a:stretch>
            <a:fillRect/>
          </a:stretch>
        </p:blipFill>
        <p:spPr>
          <a:xfrm>
            <a:off x="1637425" y="3416000"/>
            <a:ext cx="5869150" cy="15326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568" name="Google Shape;568;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569" name="Google Shape;569;p91"/>
          <p:cNvPicPr preferRelativeResize="0"/>
          <p:nvPr/>
        </p:nvPicPr>
        <p:blipFill>
          <a:blip r:embed="rId3">
            <a:alphaModFix/>
          </a:blip>
          <a:stretch>
            <a:fillRect/>
          </a:stretch>
        </p:blipFill>
        <p:spPr>
          <a:xfrm>
            <a:off x="1143000" y="0"/>
            <a:ext cx="697244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688" y="68325"/>
            <a:ext cx="8520600" cy="165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00" name="Google Shape;100;p20"/>
          <p:cNvSpPr txBox="1">
            <a:spLocks noGrp="1"/>
          </p:cNvSpPr>
          <p:nvPr>
            <p:ph type="body" idx="1"/>
          </p:nvPr>
        </p:nvSpPr>
        <p:spPr>
          <a:xfrm>
            <a:off x="311700" y="233925"/>
            <a:ext cx="8611500" cy="48567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chemeClr val="dk1"/>
              </a:buClr>
              <a:buSzPts val="1450"/>
              <a:buChar char="●"/>
            </a:pPr>
            <a:r>
              <a:rPr lang="en-GB" sz="1450">
                <a:solidFill>
                  <a:schemeClr val="dk1"/>
                </a:solidFill>
              </a:rPr>
              <a:t>supervised learning is a type of machine learning where we will  teach the machine using labelled data/trained data.</a:t>
            </a:r>
            <a:endParaRPr sz="1450">
              <a:solidFill>
                <a:schemeClr val="dk1"/>
              </a:solidFill>
            </a:endParaRPr>
          </a:p>
          <a:p>
            <a:pPr marL="457200" lvl="0" indent="-320675" algn="l" rtl="0">
              <a:spcBef>
                <a:spcPts val="0"/>
              </a:spcBef>
              <a:spcAft>
                <a:spcPts val="0"/>
              </a:spcAft>
              <a:buClr>
                <a:schemeClr val="dk1"/>
              </a:buClr>
              <a:buSzPts val="1450"/>
              <a:buChar char="●"/>
            </a:pPr>
            <a:r>
              <a:rPr lang="en-GB" sz="1450">
                <a:solidFill>
                  <a:schemeClr val="dk1"/>
                </a:solidFill>
              </a:rPr>
              <a:t>Here the machine will be rendered with a label set of input and output data in the training phase itself.</a:t>
            </a:r>
            <a:endParaRPr sz="1450">
              <a:solidFill>
                <a:schemeClr val="dk1"/>
              </a:solidFill>
            </a:endParaRPr>
          </a:p>
          <a:p>
            <a:pPr marL="457200" lvl="0" indent="0" algn="l" rtl="0">
              <a:spcBef>
                <a:spcPts val="1200"/>
              </a:spcBef>
              <a:spcAft>
                <a:spcPts val="1200"/>
              </a:spcAft>
              <a:buNone/>
            </a:pPr>
            <a:endParaRPr sz="1150">
              <a:solidFill>
                <a:schemeClr val="dk1"/>
              </a:solidFill>
            </a:endParaRPr>
          </a:p>
        </p:txBody>
      </p:sp>
      <p:pic>
        <p:nvPicPr>
          <p:cNvPr id="101" name="Google Shape;101;p20"/>
          <p:cNvPicPr preferRelativeResize="0"/>
          <p:nvPr/>
        </p:nvPicPr>
        <p:blipFill>
          <a:blip r:embed="rId3">
            <a:alphaModFix/>
          </a:blip>
          <a:stretch>
            <a:fillRect/>
          </a:stretch>
        </p:blipFill>
        <p:spPr>
          <a:xfrm>
            <a:off x="1338250" y="1467725"/>
            <a:ext cx="6467475" cy="31813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75" name="Google Shape;57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76" name="Google Shape;576;p9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86225"/>
            <a:ext cx="8520600" cy="15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07" name="Google Shape;107;p21"/>
          <p:cNvSpPr txBox="1">
            <a:spLocks noGrp="1"/>
          </p:cNvSpPr>
          <p:nvPr>
            <p:ph type="body" idx="1"/>
          </p:nvPr>
        </p:nvSpPr>
        <p:spPr>
          <a:xfrm>
            <a:off x="311700" y="186225"/>
            <a:ext cx="8520600" cy="4718400"/>
          </a:xfrm>
          <a:prstGeom prst="rect">
            <a:avLst/>
          </a:prstGeom>
        </p:spPr>
        <p:txBody>
          <a:bodyPr spcFirstLastPara="1" wrap="square" lIns="91425" tIns="91425" rIns="91425" bIns="91425" anchor="t" anchorCtr="0">
            <a:normAutofit/>
          </a:bodyPr>
          <a:lstStyle/>
          <a:p>
            <a:pPr marL="457200" lvl="0" indent="-320675" algn="l" rtl="0">
              <a:spcBef>
                <a:spcPts val="1200"/>
              </a:spcBef>
              <a:spcAft>
                <a:spcPts val="0"/>
              </a:spcAft>
              <a:buClr>
                <a:schemeClr val="dk1"/>
              </a:buClr>
              <a:buSzPts val="1450"/>
              <a:buChar char="●"/>
            </a:pPr>
            <a:r>
              <a:rPr lang="en-GB" sz="1450">
                <a:solidFill>
                  <a:schemeClr val="dk1"/>
                </a:solidFill>
              </a:rPr>
              <a:t>The machine feds training data where both the input and output is label and only thing the algo is to do is to map the input to the output so training data is acting like a teacher or a guide.so once algo is trained and then it is tested with its new data.</a:t>
            </a:r>
            <a:endParaRPr sz="1450">
              <a:solidFill>
                <a:schemeClr val="dk1"/>
              </a:solidFill>
            </a:endParaRPr>
          </a:p>
          <a:p>
            <a:pPr marL="457200" lvl="0" indent="0" algn="l" rtl="0">
              <a:spcBef>
                <a:spcPts val="1200"/>
              </a:spcBef>
              <a:spcAft>
                <a:spcPts val="1200"/>
              </a:spcAft>
              <a:buNone/>
            </a:pPr>
            <a:endParaRPr sz="1450">
              <a:solidFill>
                <a:schemeClr val="dk1"/>
              </a:solidFill>
            </a:endParaRPr>
          </a:p>
        </p:txBody>
      </p:sp>
      <p:pic>
        <p:nvPicPr>
          <p:cNvPr id="108" name="Google Shape;108;p21"/>
          <p:cNvPicPr preferRelativeResize="0"/>
          <p:nvPr/>
        </p:nvPicPr>
        <p:blipFill>
          <a:blip r:embed="rId3">
            <a:alphaModFix/>
          </a:blip>
          <a:stretch>
            <a:fillRect/>
          </a:stretch>
        </p:blipFill>
        <p:spPr>
          <a:xfrm>
            <a:off x="1092775" y="1246925"/>
            <a:ext cx="6724650" cy="3441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1975</Words>
  <Application>Microsoft Office PowerPoint</Application>
  <PresentationFormat>On-screen Show (16:9)</PresentationFormat>
  <Paragraphs>268</Paragraphs>
  <Slides>80</Slides>
  <Notes>80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Roboto</vt:lpstr>
      <vt:lpstr>Trebuchet MS</vt:lpstr>
      <vt:lpstr>Simple Light</vt:lpstr>
      <vt:lpstr>Report On Machine Learning</vt:lpstr>
      <vt:lpstr>Outline &amp; Content</vt:lpstr>
      <vt:lpstr>Machine learning</vt:lpstr>
      <vt:lpstr>   Introduction to Machine Learning  </vt:lpstr>
      <vt:lpstr>  </vt:lpstr>
      <vt:lpstr>Types of machine learning</vt:lpstr>
      <vt:lpstr>Supervised learning </vt:lpstr>
      <vt:lpstr> </vt:lpstr>
      <vt:lpstr> </vt:lpstr>
      <vt:lpstr>Unsupervised learning</vt:lpstr>
      <vt:lpstr> </vt:lpstr>
      <vt:lpstr> </vt:lpstr>
      <vt:lpstr> </vt:lpstr>
      <vt:lpstr>Reinforcement Learning</vt:lpstr>
      <vt:lpstr> </vt:lpstr>
      <vt:lpstr> </vt:lpstr>
      <vt:lpstr>Data Warehouse</vt:lpstr>
      <vt:lpstr> </vt:lpstr>
      <vt:lpstr>Need for Data warehouse</vt:lpstr>
      <vt:lpstr>DATA WAREHOUSING INCLUDES:-</vt:lpstr>
      <vt:lpstr>DATA WAREHOUSE ARCHITECTURE</vt:lpstr>
      <vt:lpstr> </vt:lpstr>
      <vt:lpstr>Operational systems</vt:lpstr>
      <vt:lpstr>ETL Process</vt:lpstr>
      <vt:lpstr>DW Staging Area</vt:lpstr>
      <vt:lpstr>Data Warehouse</vt:lpstr>
      <vt:lpstr>Data Marts</vt:lpstr>
      <vt:lpstr>Data Mining</vt:lpstr>
      <vt:lpstr> </vt:lpstr>
      <vt:lpstr>How does data mining work?</vt:lpstr>
      <vt:lpstr> </vt:lpstr>
      <vt:lpstr>DATA MINING MEASURES</vt:lpstr>
      <vt:lpstr> </vt:lpstr>
      <vt:lpstr>Linear regression</vt:lpstr>
      <vt:lpstr>  </vt:lpstr>
      <vt:lpstr> </vt:lpstr>
      <vt:lpstr> </vt:lpstr>
      <vt:lpstr>Implementation of Linear Regression</vt:lpstr>
      <vt:lpstr>Logistic Regression</vt:lpstr>
      <vt:lpstr> </vt:lpstr>
      <vt:lpstr> </vt:lpstr>
      <vt:lpstr>Implementation of Logistic Regression</vt:lpstr>
      <vt:lpstr>Decision tree</vt:lpstr>
      <vt:lpstr> </vt:lpstr>
      <vt:lpstr> </vt:lpstr>
      <vt:lpstr> </vt:lpstr>
      <vt:lpstr>Implementation of Decision tree</vt:lpstr>
      <vt:lpstr>Random forest</vt:lpstr>
      <vt:lpstr> </vt:lpstr>
      <vt:lpstr> </vt:lpstr>
      <vt:lpstr> </vt:lpstr>
      <vt:lpstr> </vt:lpstr>
      <vt:lpstr>Implementation of Random Forest </vt:lpstr>
      <vt:lpstr>KNN(K-nearest neighbour)</vt:lpstr>
      <vt:lpstr> </vt:lpstr>
      <vt:lpstr> </vt:lpstr>
      <vt:lpstr> </vt:lpstr>
      <vt:lpstr>Implementation of KNN</vt:lpstr>
      <vt:lpstr>SVM</vt:lpstr>
      <vt:lpstr> </vt:lpstr>
      <vt:lpstr>Linear vs NonLinear separable data</vt:lpstr>
      <vt:lpstr> </vt:lpstr>
      <vt:lpstr> </vt:lpstr>
      <vt:lpstr>Implementation of SVM</vt:lpstr>
      <vt:lpstr>Applications of Machine Learning</vt:lpstr>
      <vt:lpstr>Machine Learning for Healthcare</vt:lpstr>
      <vt:lpstr>Applying Machine Learning to Healthcare</vt:lpstr>
      <vt:lpstr>Why to use ML?</vt:lpstr>
      <vt:lpstr>conti...</vt:lpstr>
      <vt:lpstr>Why to use ML?</vt:lpstr>
      <vt:lpstr> </vt:lpstr>
      <vt:lpstr>What can machine learning do for the healthcare industry?</vt:lpstr>
      <vt:lpstr>Example Application: Improve accuracy of  diagnosis and risk prediction</vt:lpstr>
      <vt:lpstr> </vt:lpstr>
      <vt:lpstr>Example Application: Breast Cancer Diagnosis</vt:lpstr>
      <vt:lpstr>Machine learning for Telecom</vt:lpstr>
      <vt:lpstr>Cognition in Telecom</vt:lpstr>
      <vt:lpstr> </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Machine Learning</dc:title>
  <dc:creator>Moses R$tar</dc:creator>
  <cp:lastModifiedBy>Moses R$tar</cp:lastModifiedBy>
  <cp:revision>1</cp:revision>
  <dcterms:modified xsi:type="dcterms:W3CDTF">2021-08-31T05:54:14Z</dcterms:modified>
</cp:coreProperties>
</file>