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64" r:id="rId7"/>
    <p:sldId id="265" r:id="rId8"/>
    <p:sldId id="259"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5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EFF"/>
    <a:srgbClr val="FF3399"/>
    <a:srgbClr val="CC3399"/>
    <a:srgbClr val="70AC2E"/>
    <a:srgbClr val="C19FFF"/>
    <a:srgbClr val="CAB4EA"/>
    <a:srgbClr val="D3B5E9"/>
    <a:srgbClr val="D68B1C"/>
    <a:srgbClr val="FFE0A3"/>
    <a:srgbClr val="D00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080" y="4497935"/>
            <a:ext cx="7772400" cy="916230"/>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281425" y="5414165"/>
            <a:ext cx="6400800" cy="610820"/>
          </a:xfrm>
        </p:spPr>
        <p:txBody>
          <a:bodyPr>
            <a:normAutofit/>
          </a:bodyPr>
          <a:lstStyle>
            <a:lvl1pPr marL="0" indent="0" algn="r">
              <a:buNone/>
              <a:defRPr sz="260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458115"/>
          </a:xfrm>
        </p:spPr>
        <p:txBody>
          <a:bodyPr>
            <a:normAutofit/>
          </a:bodyPr>
          <a:lstStyle>
            <a:lvl1pPr algn="r">
              <a:defRPr sz="3600">
                <a:solidFill>
                  <a:srgbClr val="FFC000"/>
                </a:solidFill>
              </a:defRPr>
            </a:lvl1pPr>
          </a:lstStyle>
          <a:p>
            <a:r>
              <a:rPr lang="en-US" dirty="0"/>
              <a:t>Click to edit Master title style</a:t>
            </a:r>
          </a:p>
        </p:txBody>
      </p:sp>
      <p:sp>
        <p:nvSpPr>
          <p:cNvPr id="3" name="Content Placeholder 2"/>
          <p:cNvSpPr>
            <a:spLocks noGrp="1"/>
          </p:cNvSpPr>
          <p:nvPr>
            <p:ph idx="1"/>
          </p:nvPr>
        </p:nvSpPr>
        <p:spPr>
          <a:xfrm>
            <a:off x="448965" y="1901950"/>
            <a:ext cx="8229600" cy="376609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5" y="527605"/>
            <a:ext cx="7016195" cy="610820"/>
          </a:xfrm>
        </p:spPr>
        <p:txBody>
          <a:bodyPr>
            <a:normAutofit/>
          </a:bodyPr>
          <a:lstStyle>
            <a:lvl1pPr algn="l">
              <a:defRPr sz="3600">
                <a:solidFill>
                  <a:srgbClr val="FFC000"/>
                </a:solidFill>
              </a:defRPr>
            </a:lvl1pPr>
          </a:lstStyle>
          <a:p>
            <a:r>
              <a:rPr lang="en-US" dirty="0"/>
              <a:t>Click to edit Master title style</a:t>
            </a:r>
          </a:p>
        </p:txBody>
      </p:sp>
      <p:sp>
        <p:nvSpPr>
          <p:cNvPr id="3" name="Content Placeholder 2"/>
          <p:cNvSpPr>
            <a:spLocks noGrp="1"/>
          </p:cNvSpPr>
          <p:nvPr>
            <p:ph idx="1"/>
          </p:nvPr>
        </p:nvSpPr>
        <p:spPr>
          <a:xfrm>
            <a:off x="1670605" y="129113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138425"/>
            <a:ext cx="8229600" cy="610820"/>
          </a:xfrm>
        </p:spPr>
        <p:txBody>
          <a:bodyPr>
            <a:normAutofit/>
          </a:bodyPr>
          <a:lstStyle>
            <a:lvl1pPr algn="r">
              <a:defRPr sz="3600">
                <a:solidFill>
                  <a:srgbClr val="FFC000"/>
                </a:solidFill>
              </a:defRPr>
            </a:lvl1pPr>
          </a:lstStyle>
          <a:p>
            <a:r>
              <a:rPr lang="en-US" dirty="0"/>
              <a:t>Click to edit Master title style</a:t>
            </a:r>
          </a:p>
        </p:txBody>
      </p:sp>
      <p:sp>
        <p:nvSpPr>
          <p:cNvPr id="3" name="Text Placeholder 2"/>
          <p:cNvSpPr>
            <a:spLocks noGrp="1"/>
          </p:cNvSpPr>
          <p:nvPr>
            <p:ph type="body" idx="1"/>
          </p:nvPr>
        </p:nvSpPr>
        <p:spPr>
          <a:xfrm>
            <a:off x="601670" y="173020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1670" y="236006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73020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36006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Flight Delay Prediction Project</a:t>
            </a:r>
          </a:p>
        </p:txBody>
      </p:sp>
      <p:sp>
        <p:nvSpPr>
          <p:cNvPr id="3" name="Subtitle 2"/>
          <p:cNvSpPr>
            <a:spLocks noGrp="1"/>
          </p:cNvSpPr>
          <p:nvPr>
            <p:ph type="subTitle" idx="1"/>
          </p:nvPr>
        </p:nvSpPr>
        <p:spPr/>
        <p:txBody>
          <a:bodyPr>
            <a:normAutofit/>
          </a:bodyPr>
          <a:lstStyle/>
          <a:p>
            <a:r>
              <a:rPr lang="en-US" dirty="0"/>
              <a:t>Submitted by: Group 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B36AEA4-AAD8-8C90-A4BF-A55C94A9EB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981422-C8A2-DFE0-2925-C1A281512E88}"/>
              </a:ext>
            </a:extLst>
          </p:cNvPr>
          <p:cNvSpPr>
            <a:spLocks noGrp="1"/>
          </p:cNvSpPr>
          <p:nvPr>
            <p:ph type="title"/>
          </p:nvPr>
        </p:nvSpPr>
        <p:spPr>
          <a:xfrm>
            <a:off x="1063902" y="222195"/>
            <a:ext cx="7016195" cy="610820"/>
          </a:xfrm>
        </p:spPr>
        <p:txBody>
          <a:bodyPr>
            <a:normAutofit fontScale="90000"/>
          </a:bodyPr>
          <a:lstStyle/>
          <a:p>
            <a:pPr algn="l"/>
            <a:r>
              <a:rPr lang="en-US" dirty="0"/>
              <a:t>Airport Performance: </a:t>
            </a:r>
          </a:p>
        </p:txBody>
      </p:sp>
      <p:sp>
        <p:nvSpPr>
          <p:cNvPr id="5" name="Content Placeholder 4">
            <a:extLst>
              <a:ext uri="{FF2B5EF4-FFF2-40B4-BE49-F238E27FC236}">
                <a16:creationId xmlns:a16="http://schemas.microsoft.com/office/drawing/2014/main" id="{A31B84EA-7FD7-CB59-8EF6-DBE8EF6D777B}"/>
              </a:ext>
            </a:extLst>
          </p:cNvPr>
          <p:cNvSpPr>
            <a:spLocks noGrp="1"/>
          </p:cNvSpPr>
          <p:nvPr>
            <p:ph idx="1"/>
          </p:nvPr>
        </p:nvSpPr>
        <p:spPr>
          <a:xfrm>
            <a:off x="4671496" y="374901"/>
            <a:ext cx="4420210" cy="3054099"/>
          </a:xfrm>
        </p:spPr>
        <p:txBody>
          <a:bodyPr>
            <a:normAutofit fontScale="70000" lnSpcReduction="20000"/>
          </a:bodyPr>
          <a:lstStyle/>
          <a:p>
            <a:r>
              <a:rPr lang="en-GB" dirty="0">
                <a:latin typeface="Candara" panose="020E0502030303020204" pitchFamily="34" charset="0"/>
              </a:rPr>
              <a:t>Hartsfield-Jackson Atlanta International Airport handles the highest volume of flights and concurrently records the most delayed flights. However, the delay percentage per flight operated at this airport stands at 20.7%. In contrast, despite Guam International Airport managing a significantly smaller number of flights (61), it reports a delay percentage ratio of 30.43%.</a:t>
            </a:r>
          </a:p>
        </p:txBody>
      </p:sp>
      <p:pic>
        <p:nvPicPr>
          <p:cNvPr id="3" name="Picture 2">
            <a:extLst>
              <a:ext uri="{FF2B5EF4-FFF2-40B4-BE49-F238E27FC236}">
                <a16:creationId xmlns:a16="http://schemas.microsoft.com/office/drawing/2014/main" id="{D1EC749C-654E-A65B-E4C6-C489A2DA6EB5}"/>
              </a:ext>
            </a:extLst>
          </p:cNvPr>
          <p:cNvPicPr>
            <a:picLocks noChangeAspect="1"/>
          </p:cNvPicPr>
          <p:nvPr/>
        </p:nvPicPr>
        <p:blipFill>
          <a:blip r:embed="rId3"/>
          <a:stretch>
            <a:fillRect/>
          </a:stretch>
        </p:blipFill>
        <p:spPr>
          <a:xfrm>
            <a:off x="0" y="680310"/>
            <a:ext cx="4982265" cy="2748690"/>
          </a:xfrm>
          <a:prstGeom prst="rect">
            <a:avLst/>
          </a:prstGeom>
        </p:spPr>
      </p:pic>
      <p:pic>
        <p:nvPicPr>
          <p:cNvPr id="7" name="Picture 6">
            <a:extLst>
              <a:ext uri="{FF2B5EF4-FFF2-40B4-BE49-F238E27FC236}">
                <a16:creationId xmlns:a16="http://schemas.microsoft.com/office/drawing/2014/main" id="{D68446C7-FB71-EB3B-3438-105BEB022996}"/>
              </a:ext>
            </a:extLst>
          </p:cNvPr>
          <p:cNvPicPr>
            <a:picLocks noChangeAspect="1"/>
          </p:cNvPicPr>
          <p:nvPr/>
        </p:nvPicPr>
        <p:blipFill>
          <a:blip r:embed="rId4"/>
          <a:stretch>
            <a:fillRect/>
          </a:stretch>
        </p:blipFill>
        <p:spPr>
          <a:xfrm>
            <a:off x="2925346" y="3429000"/>
            <a:ext cx="6250396" cy="3429000"/>
          </a:xfrm>
          <a:prstGeom prst="rect">
            <a:avLst/>
          </a:prstGeom>
        </p:spPr>
      </p:pic>
    </p:spTree>
    <p:extLst>
      <p:ext uri="{BB962C8B-B14F-4D97-AF65-F5344CB8AC3E}">
        <p14:creationId xmlns:p14="http://schemas.microsoft.com/office/powerpoint/2010/main" val="47162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06B20B4-9C6F-BCA8-427C-6D8A7CC47E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615C14-0ABF-CB77-3541-6D71C7966928}"/>
              </a:ext>
            </a:extLst>
          </p:cNvPr>
          <p:cNvSpPr>
            <a:spLocks noGrp="1"/>
          </p:cNvSpPr>
          <p:nvPr>
            <p:ph type="title"/>
          </p:nvPr>
        </p:nvSpPr>
        <p:spPr/>
        <p:txBody>
          <a:bodyPr>
            <a:normAutofit fontScale="90000"/>
          </a:bodyPr>
          <a:lstStyle/>
          <a:p>
            <a:r>
              <a:rPr lang="en-GB" dirty="0"/>
              <a:t>Recommendations:</a:t>
            </a:r>
          </a:p>
        </p:txBody>
      </p:sp>
      <p:sp>
        <p:nvSpPr>
          <p:cNvPr id="5" name="Content Placeholder 4">
            <a:extLst>
              <a:ext uri="{FF2B5EF4-FFF2-40B4-BE49-F238E27FC236}">
                <a16:creationId xmlns:a16="http://schemas.microsoft.com/office/drawing/2014/main" id="{100CEC25-63E6-C506-47ED-3628693DA965}"/>
              </a:ext>
            </a:extLst>
          </p:cNvPr>
          <p:cNvSpPr>
            <a:spLocks noGrp="1"/>
          </p:cNvSpPr>
          <p:nvPr>
            <p:ph idx="1"/>
          </p:nvPr>
        </p:nvSpPr>
        <p:spPr>
          <a:xfrm>
            <a:off x="1670605" y="1291131"/>
            <a:ext cx="7016195" cy="5344674"/>
          </a:xfrm>
        </p:spPr>
        <p:txBody>
          <a:bodyPr>
            <a:normAutofit fontScale="77500" lnSpcReduction="20000"/>
          </a:bodyPr>
          <a:lstStyle/>
          <a:p>
            <a:pPr algn="just"/>
            <a:r>
              <a:rPr lang="en-GB" dirty="0">
                <a:solidFill>
                  <a:srgbClr val="FFFF00"/>
                </a:solidFill>
              </a:rPr>
              <a:t>Day-Specific Strategies: </a:t>
            </a:r>
            <a:r>
              <a:rPr lang="en-GB" dirty="0"/>
              <a:t>Given the higher incidence of delays on Sundays despite lower overall flight volumes compared to Thursdays, airlines should implement targeted strategies to address potential bottlenecks and operational challenges on Sundays. This might involve optimizing staffing levels, enhancing ground operations, and prioritizing maintenance schedules on Sundays to minimize delays.</a:t>
            </a:r>
          </a:p>
          <a:p>
            <a:endParaRPr lang="en-GB" dirty="0"/>
          </a:p>
          <a:p>
            <a:pPr algn="just"/>
            <a:r>
              <a:rPr lang="en-GB" dirty="0">
                <a:solidFill>
                  <a:srgbClr val="FFFF00"/>
                </a:solidFill>
              </a:rPr>
              <a:t>Root Cause Analysis and Mitigation</a:t>
            </a:r>
            <a:r>
              <a:rPr lang="en-GB" dirty="0"/>
              <a:t>: Understanding the primary causes of delays, such as Air-System-Delay, Airline-Delay, and Late-Aircraft-Delay, enables airlines to focus resources on addressing these specific issues. Implementing proactive maintenance schedules, investing in infrastructure improvements, and optimizing flight scheduling algorithms can help mitigate the impact of these delay factors.</a:t>
            </a:r>
          </a:p>
        </p:txBody>
      </p:sp>
    </p:spTree>
    <p:extLst>
      <p:ext uri="{BB962C8B-B14F-4D97-AF65-F5344CB8AC3E}">
        <p14:creationId xmlns:p14="http://schemas.microsoft.com/office/powerpoint/2010/main" val="20086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54BB764-B22D-1728-F85B-E56E8BB935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7E80FC-C03B-81B3-58A3-591B2986C717}"/>
              </a:ext>
            </a:extLst>
          </p:cNvPr>
          <p:cNvSpPr>
            <a:spLocks noGrp="1"/>
          </p:cNvSpPr>
          <p:nvPr>
            <p:ph type="title"/>
          </p:nvPr>
        </p:nvSpPr>
        <p:spPr/>
        <p:txBody>
          <a:bodyPr>
            <a:normAutofit fontScale="90000"/>
          </a:bodyPr>
          <a:lstStyle/>
          <a:p>
            <a:pPr algn="l"/>
            <a:r>
              <a:rPr lang="en-GB" dirty="0"/>
              <a:t>Customer Experience</a:t>
            </a:r>
            <a:endParaRPr lang="en-US" dirty="0"/>
          </a:p>
        </p:txBody>
      </p:sp>
      <p:sp>
        <p:nvSpPr>
          <p:cNvPr id="5" name="Content Placeholder 4">
            <a:extLst>
              <a:ext uri="{FF2B5EF4-FFF2-40B4-BE49-F238E27FC236}">
                <a16:creationId xmlns:a16="http://schemas.microsoft.com/office/drawing/2014/main" id="{11613A97-363D-335C-0782-4E52AFA0D080}"/>
              </a:ext>
            </a:extLst>
          </p:cNvPr>
          <p:cNvSpPr>
            <a:spLocks noGrp="1"/>
          </p:cNvSpPr>
          <p:nvPr>
            <p:ph idx="1"/>
          </p:nvPr>
        </p:nvSpPr>
        <p:spPr>
          <a:xfrm>
            <a:off x="1059785" y="1291130"/>
            <a:ext cx="7627015" cy="5497380"/>
          </a:xfrm>
        </p:spPr>
        <p:txBody>
          <a:bodyPr>
            <a:normAutofit fontScale="77500" lnSpcReduction="20000"/>
          </a:bodyPr>
          <a:lstStyle/>
          <a:p>
            <a:pPr algn="just"/>
            <a:r>
              <a:rPr lang="en-GB" dirty="0">
                <a:solidFill>
                  <a:srgbClr val="FFFF00"/>
                </a:solidFill>
              </a:rPr>
              <a:t>Proactive Communication: </a:t>
            </a:r>
            <a:r>
              <a:rPr lang="en-GB" dirty="0"/>
              <a:t>Implement proactive communication channels to keep passengers informed about delays, especially on high-delay days like Sundays. Provide real-time updates via SMS, mobile apps, and email, offering transparency and managing passenger expectations.</a:t>
            </a:r>
          </a:p>
          <a:p>
            <a:pPr algn="just"/>
            <a:endParaRPr lang="en-GB" dirty="0"/>
          </a:p>
          <a:p>
            <a:pPr algn="just"/>
            <a:r>
              <a:rPr lang="en-GB" dirty="0">
                <a:solidFill>
                  <a:srgbClr val="FFFF00"/>
                </a:solidFill>
              </a:rPr>
              <a:t>Flexible Rebooking Options: </a:t>
            </a:r>
            <a:r>
              <a:rPr lang="en-GB" dirty="0"/>
              <a:t>Offer flexible rebooking options for passengers affected by delays, allowing them to easily reschedule their flights without penalties. Provide self-service tools and dedicated customer support channels to facilitate hassle-free rebooking processes.</a:t>
            </a:r>
          </a:p>
          <a:p>
            <a:pPr algn="just"/>
            <a:endParaRPr lang="en-GB" dirty="0"/>
          </a:p>
          <a:p>
            <a:pPr algn="just"/>
            <a:r>
              <a:rPr lang="en-GB" dirty="0">
                <a:solidFill>
                  <a:srgbClr val="FFFF00"/>
                </a:solidFill>
              </a:rPr>
              <a:t>Priority Services for Affected Passengers: </a:t>
            </a:r>
            <a:r>
              <a:rPr lang="en-GB" dirty="0"/>
              <a:t>Prioritize assistance and services for passengers affected by delays, such as expedited security screening, access to airport lounges, ground transportation for hotel stays where relevant, and complimentary refreshments. Demonstrate empathy and attentiveness to passengers' needs to enhance their experience during delays.</a:t>
            </a:r>
          </a:p>
          <a:p>
            <a:endParaRPr lang="en-GB" dirty="0"/>
          </a:p>
        </p:txBody>
      </p:sp>
    </p:spTree>
    <p:extLst>
      <p:ext uri="{BB962C8B-B14F-4D97-AF65-F5344CB8AC3E}">
        <p14:creationId xmlns:p14="http://schemas.microsoft.com/office/powerpoint/2010/main" val="191606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81D365E-D8A7-51E4-2AAD-BEA74C177BC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B47BE6-0F12-CFC4-A3C7-30805F574F83}"/>
              </a:ext>
            </a:extLst>
          </p:cNvPr>
          <p:cNvSpPr>
            <a:spLocks noGrp="1"/>
          </p:cNvSpPr>
          <p:nvPr>
            <p:ph idx="1"/>
          </p:nvPr>
        </p:nvSpPr>
        <p:spPr/>
        <p:txBody>
          <a:bodyPr>
            <a:normAutofit fontScale="77500" lnSpcReduction="20000"/>
          </a:bodyPr>
          <a:lstStyle/>
          <a:p>
            <a:pPr algn="just"/>
            <a:r>
              <a:rPr lang="en-GB" dirty="0">
                <a:solidFill>
                  <a:srgbClr val="FFFF00"/>
                </a:solidFill>
              </a:rPr>
              <a:t>Clear and Transparent Policies: </a:t>
            </a:r>
            <a:r>
              <a:rPr lang="en-GB" dirty="0"/>
              <a:t>Ensure clarity and transparency in delay-related policies, including compensation procedures, passenger rights, and entitlements. Communicate these policies effectively to passengers, empowering them to make informed decisions and seek assistance when needed.</a:t>
            </a:r>
          </a:p>
          <a:p>
            <a:pPr algn="just"/>
            <a:endParaRPr lang="en-GB" dirty="0"/>
          </a:p>
          <a:p>
            <a:pPr algn="just"/>
            <a:r>
              <a:rPr lang="en-GB" dirty="0">
                <a:solidFill>
                  <a:srgbClr val="FFFF00"/>
                </a:solidFill>
              </a:rPr>
              <a:t>Post-Flight Feedback Mechanisms: </a:t>
            </a:r>
            <a:r>
              <a:rPr lang="en-GB" dirty="0"/>
              <a:t>Implement post-flight feedback mechanisms to gather insights from passengers about their delay experience. Use surveys, online reviews, and social media monitoring to capture feedback and identify areas for improvement in customer service and operational processes.</a:t>
            </a:r>
            <a:endParaRPr lang="en-US" dirty="0"/>
          </a:p>
        </p:txBody>
      </p:sp>
      <p:sp>
        <p:nvSpPr>
          <p:cNvPr id="6" name="Title 3">
            <a:extLst>
              <a:ext uri="{FF2B5EF4-FFF2-40B4-BE49-F238E27FC236}">
                <a16:creationId xmlns:a16="http://schemas.microsoft.com/office/drawing/2014/main" id="{FF9E815F-790F-7918-AB3B-A344AFA3F8D2}"/>
              </a:ext>
            </a:extLst>
          </p:cNvPr>
          <p:cNvSpPr txBox="1">
            <a:spLocks/>
          </p:cNvSpPr>
          <p:nvPr/>
        </p:nvSpPr>
        <p:spPr>
          <a:xfrm>
            <a:off x="1823005" y="680005"/>
            <a:ext cx="7016195" cy="610820"/>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3600" kern="1200">
                <a:solidFill>
                  <a:srgbClr val="FFC000"/>
                </a:solidFill>
                <a:latin typeface="+mj-lt"/>
                <a:ea typeface="+mj-ea"/>
                <a:cs typeface="+mj-cs"/>
              </a:defRPr>
            </a:lvl1pPr>
          </a:lstStyle>
          <a:p>
            <a:r>
              <a:rPr lang="en-GB"/>
              <a:t>Customer Experience</a:t>
            </a:r>
            <a:endParaRPr lang="en-US" dirty="0"/>
          </a:p>
        </p:txBody>
      </p:sp>
    </p:spTree>
    <p:extLst>
      <p:ext uri="{BB962C8B-B14F-4D97-AF65-F5344CB8AC3E}">
        <p14:creationId xmlns:p14="http://schemas.microsoft.com/office/powerpoint/2010/main" val="412098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0E0C5E-A87F-AE4F-BF8F-C0A48E824E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FEEA57-9393-D04E-714C-F01CD7D3B5B7}"/>
              </a:ext>
            </a:extLst>
          </p:cNvPr>
          <p:cNvSpPr>
            <a:spLocks noGrp="1"/>
          </p:cNvSpPr>
          <p:nvPr>
            <p:ph type="title"/>
          </p:nvPr>
        </p:nvSpPr>
        <p:spPr/>
        <p:txBody>
          <a:bodyPr>
            <a:normAutofit fontScale="90000"/>
          </a:bodyPr>
          <a:lstStyle/>
          <a:p>
            <a:r>
              <a:rPr lang="en-GB" dirty="0"/>
              <a:t>Operational Efficiency:</a:t>
            </a:r>
          </a:p>
        </p:txBody>
      </p:sp>
      <p:sp>
        <p:nvSpPr>
          <p:cNvPr id="5" name="Content Placeholder 4">
            <a:extLst>
              <a:ext uri="{FF2B5EF4-FFF2-40B4-BE49-F238E27FC236}">
                <a16:creationId xmlns:a16="http://schemas.microsoft.com/office/drawing/2014/main" id="{A5A4BA93-FF2F-622C-6231-69C0B52CA747}"/>
              </a:ext>
            </a:extLst>
          </p:cNvPr>
          <p:cNvSpPr>
            <a:spLocks noGrp="1"/>
          </p:cNvSpPr>
          <p:nvPr>
            <p:ph idx="1"/>
          </p:nvPr>
        </p:nvSpPr>
        <p:spPr>
          <a:xfrm>
            <a:off x="1670605" y="1291131"/>
            <a:ext cx="7016195" cy="4581149"/>
          </a:xfrm>
        </p:spPr>
        <p:txBody>
          <a:bodyPr>
            <a:normAutofit fontScale="62500" lnSpcReduction="20000"/>
          </a:bodyPr>
          <a:lstStyle/>
          <a:p>
            <a:r>
              <a:rPr lang="en-GB" dirty="0"/>
              <a:t>Root Cause Analysis: Conduct detailed root cause analysis of delay factors, such as Air-System-Delay, Airline-Delay, and Late-Aircraft-Delay. Identify common trends, recurring issues, and areas for improvement to implement targeted interventions and reduce delay occurrences.</a:t>
            </a:r>
          </a:p>
          <a:p>
            <a:endParaRPr lang="en-GB" dirty="0"/>
          </a:p>
          <a:p>
            <a:r>
              <a:rPr lang="en-GB" dirty="0"/>
              <a:t>Predictive Analytics for Scheduling: Utilize predictive analytics and historical data to optimize flight scheduling and crew allocation. Identify peak delay periods and allocate resources accordingly, adjusting staffing levels and flight frequencies to minimize the impact of delays on operational efficiency.</a:t>
            </a:r>
          </a:p>
          <a:p>
            <a:endParaRPr lang="en-GB" dirty="0"/>
          </a:p>
          <a:p>
            <a:r>
              <a:rPr lang="en-GB" dirty="0"/>
              <a:t>Collaborative Approach with Airports: Foster collaborative partnerships with airports and air traffic control authorities to optimize ground operations and reduce turnaround times. Coordinate closely on slot allocations, gate assignments, and runway utilization to streamline processes and minimize delays.</a:t>
            </a:r>
          </a:p>
          <a:p>
            <a:endParaRPr lang="en-GB" dirty="0"/>
          </a:p>
          <a:p>
            <a:endParaRPr lang="en-GB" dirty="0"/>
          </a:p>
        </p:txBody>
      </p:sp>
    </p:spTree>
    <p:extLst>
      <p:ext uri="{BB962C8B-B14F-4D97-AF65-F5344CB8AC3E}">
        <p14:creationId xmlns:p14="http://schemas.microsoft.com/office/powerpoint/2010/main" val="102773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8886880-003C-BA91-3205-50CA701333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A8580C8-CBAF-FF12-57F4-86D18717BA9A}"/>
              </a:ext>
            </a:extLst>
          </p:cNvPr>
          <p:cNvSpPr>
            <a:spLocks noGrp="1"/>
          </p:cNvSpPr>
          <p:nvPr>
            <p:ph type="title"/>
          </p:nvPr>
        </p:nvSpPr>
        <p:spPr/>
        <p:txBody>
          <a:bodyPr>
            <a:normAutofit fontScale="90000"/>
          </a:bodyPr>
          <a:lstStyle/>
          <a:p>
            <a:pPr algn="l"/>
            <a:r>
              <a:rPr lang="en-GB" dirty="0"/>
              <a:t>Operational Efficiency:</a:t>
            </a:r>
            <a:endParaRPr lang="en-US" dirty="0"/>
          </a:p>
        </p:txBody>
      </p:sp>
      <p:sp>
        <p:nvSpPr>
          <p:cNvPr id="5" name="Content Placeholder 4">
            <a:extLst>
              <a:ext uri="{FF2B5EF4-FFF2-40B4-BE49-F238E27FC236}">
                <a16:creationId xmlns:a16="http://schemas.microsoft.com/office/drawing/2014/main" id="{764B4B56-3BE5-6BE6-BC43-E56631B1A770}"/>
              </a:ext>
            </a:extLst>
          </p:cNvPr>
          <p:cNvSpPr>
            <a:spLocks noGrp="1"/>
          </p:cNvSpPr>
          <p:nvPr>
            <p:ph idx="1"/>
          </p:nvPr>
        </p:nvSpPr>
        <p:spPr/>
        <p:txBody>
          <a:bodyPr>
            <a:normAutofit fontScale="77500" lnSpcReduction="20000"/>
          </a:bodyPr>
          <a:lstStyle/>
          <a:p>
            <a:pPr algn="just"/>
            <a:r>
              <a:rPr lang="en-GB" dirty="0">
                <a:solidFill>
                  <a:schemeClr val="accent6">
                    <a:lumMod val="75000"/>
                  </a:schemeClr>
                </a:solidFill>
              </a:rPr>
              <a:t>Continuous Improvement Initiatives: </a:t>
            </a:r>
            <a:r>
              <a:rPr lang="en-GB" dirty="0"/>
              <a:t>Implement continuous improvement initiatives across operational workflows, leveraging feedback from frontline staff and stakeholders. Encourage innovation and problem-solving to identify efficiency gains, eliminate bottlenecks, and enhance overall performance.</a:t>
            </a:r>
          </a:p>
          <a:p>
            <a:pPr algn="just"/>
            <a:endParaRPr lang="en-GB" dirty="0"/>
          </a:p>
          <a:p>
            <a:pPr algn="just"/>
            <a:r>
              <a:rPr lang="en-GB" dirty="0">
                <a:solidFill>
                  <a:schemeClr val="accent6">
                    <a:lumMod val="75000"/>
                  </a:schemeClr>
                </a:solidFill>
              </a:rPr>
              <a:t>Investment in Technology</a:t>
            </a:r>
            <a:r>
              <a:rPr lang="en-GB" dirty="0"/>
              <a:t>: Invest in technology solutions, such as integrated airline management systems and real-time monitoring tools, to enhance operational visibility and control. Leverage automation and digitalization to streamline processes, improve data accuracy, and facilitate proactive decision-making.</a:t>
            </a:r>
          </a:p>
        </p:txBody>
      </p:sp>
    </p:spTree>
    <p:extLst>
      <p:ext uri="{BB962C8B-B14F-4D97-AF65-F5344CB8AC3E}">
        <p14:creationId xmlns:p14="http://schemas.microsoft.com/office/powerpoint/2010/main" val="58474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C04DB7B-D13D-CEB4-7525-9EE2F4E702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50A808-F1F9-8BF7-33D6-D11B01EC8894}"/>
              </a:ext>
            </a:extLst>
          </p:cNvPr>
          <p:cNvSpPr>
            <a:spLocks noGrp="1"/>
          </p:cNvSpPr>
          <p:nvPr>
            <p:ph type="title"/>
          </p:nvPr>
        </p:nvSpPr>
        <p:spPr/>
        <p:txBody>
          <a:bodyPr>
            <a:normAutofit fontScale="90000"/>
          </a:bodyPr>
          <a:lstStyle/>
          <a:p>
            <a:pPr algn="ctr"/>
            <a:r>
              <a:rPr lang="en-US" dirty="0"/>
              <a:t>MACHINE LEARNING and MODEL EVALUATION</a:t>
            </a:r>
          </a:p>
        </p:txBody>
      </p:sp>
      <p:sp>
        <p:nvSpPr>
          <p:cNvPr id="5" name="Content Placeholder 4">
            <a:extLst>
              <a:ext uri="{FF2B5EF4-FFF2-40B4-BE49-F238E27FC236}">
                <a16:creationId xmlns:a16="http://schemas.microsoft.com/office/drawing/2014/main" id="{C2477DB3-1A76-9D73-728C-5122C1E32C2D}"/>
              </a:ext>
            </a:extLst>
          </p:cNvPr>
          <p:cNvSpPr>
            <a:spLocks noGrp="1"/>
          </p:cNvSpPr>
          <p:nvPr>
            <p:ph idx="1"/>
          </p:nvPr>
        </p:nvSpPr>
        <p:spPr>
          <a:xfrm>
            <a:off x="2281425" y="2054655"/>
            <a:ext cx="4886560" cy="3512215"/>
          </a:xfrm>
        </p:spPr>
        <p:txBody>
          <a:bodyPr/>
          <a:lstStyle/>
          <a:p>
            <a:pPr marL="0" indent="0">
              <a:buNone/>
            </a:pPr>
            <a:r>
              <a:rPr lang="en-US" dirty="0">
                <a:solidFill>
                  <a:schemeClr val="accent6">
                    <a:lumMod val="75000"/>
                  </a:schemeClr>
                </a:solidFill>
              </a:rPr>
              <a:t>Logistic Regression</a:t>
            </a:r>
          </a:p>
          <a:p>
            <a:r>
              <a:rPr lang="en-US" dirty="0"/>
              <a:t>Accuracy:   93.95 %</a:t>
            </a:r>
          </a:p>
          <a:p>
            <a:r>
              <a:rPr lang="en-US" dirty="0"/>
              <a:t>Precision:   99.21 %</a:t>
            </a:r>
          </a:p>
          <a:p>
            <a:r>
              <a:rPr lang="en-US" dirty="0"/>
              <a:t>Recall:   85.92 %</a:t>
            </a:r>
          </a:p>
          <a:p>
            <a:r>
              <a:rPr lang="en-US" dirty="0"/>
              <a:t>F1-score: 92.09 % </a:t>
            </a:r>
          </a:p>
          <a:p>
            <a:r>
              <a:rPr lang="en-US" dirty="0"/>
              <a:t>AUC-ROC: 92.72 %</a:t>
            </a:r>
          </a:p>
        </p:txBody>
      </p:sp>
    </p:spTree>
    <p:extLst>
      <p:ext uri="{BB962C8B-B14F-4D97-AF65-F5344CB8AC3E}">
        <p14:creationId xmlns:p14="http://schemas.microsoft.com/office/powerpoint/2010/main" val="285661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8C4257-83C0-B45D-B28A-7F7006F224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7DA547-C70A-CE32-B7F6-F35AA30FC71A}"/>
              </a:ext>
            </a:extLst>
          </p:cNvPr>
          <p:cNvSpPr>
            <a:spLocks noGrp="1"/>
          </p:cNvSpPr>
          <p:nvPr>
            <p:ph type="title"/>
          </p:nvPr>
        </p:nvSpPr>
        <p:spPr/>
        <p:txBody>
          <a:bodyPr>
            <a:normAutofit fontScale="90000"/>
          </a:bodyPr>
          <a:lstStyle/>
          <a:p>
            <a:pPr algn="l"/>
            <a:r>
              <a:rPr lang="en-US" dirty="0"/>
              <a:t>Logistic Regression Confusion Matrix </a:t>
            </a:r>
          </a:p>
        </p:txBody>
      </p:sp>
      <p:pic>
        <p:nvPicPr>
          <p:cNvPr id="7" name="Picture 6">
            <a:extLst>
              <a:ext uri="{FF2B5EF4-FFF2-40B4-BE49-F238E27FC236}">
                <a16:creationId xmlns:a16="http://schemas.microsoft.com/office/drawing/2014/main" id="{B164D674-0883-4BEF-65C8-A0B76900C9CE}"/>
              </a:ext>
            </a:extLst>
          </p:cNvPr>
          <p:cNvPicPr>
            <a:picLocks noChangeAspect="1"/>
          </p:cNvPicPr>
          <p:nvPr/>
        </p:nvPicPr>
        <p:blipFill>
          <a:blip r:embed="rId3"/>
          <a:stretch>
            <a:fillRect/>
          </a:stretch>
        </p:blipFill>
        <p:spPr>
          <a:xfrm>
            <a:off x="1587346" y="1273064"/>
            <a:ext cx="5969307" cy="4311872"/>
          </a:xfrm>
          <a:prstGeom prst="rect">
            <a:avLst/>
          </a:prstGeom>
        </p:spPr>
      </p:pic>
    </p:spTree>
    <p:extLst>
      <p:ext uri="{BB962C8B-B14F-4D97-AF65-F5344CB8AC3E}">
        <p14:creationId xmlns:p14="http://schemas.microsoft.com/office/powerpoint/2010/main" val="228228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D0D5FA3-0FC1-17F9-52E2-98197340D2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5030C5-380C-25DA-C2E2-E33465187CBC}"/>
              </a:ext>
            </a:extLst>
          </p:cNvPr>
          <p:cNvSpPr>
            <a:spLocks noGrp="1"/>
          </p:cNvSpPr>
          <p:nvPr>
            <p:ph type="title"/>
          </p:nvPr>
        </p:nvSpPr>
        <p:spPr/>
        <p:txBody>
          <a:bodyPr>
            <a:normAutofit fontScale="90000"/>
          </a:bodyPr>
          <a:lstStyle/>
          <a:p>
            <a:r>
              <a:rPr lang="en-US" dirty="0"/>
              <a:t>Random Forest Model</a:t>
            </a:r>
          </a:p>
        </p:txBody>
      </p:sp>
      <p:sp>
        <p:nvSpPr>
          <p:cNvPr id="5" name="Content Placeholder 4">
            <a:extLst>
              <a:ext uri="{FF2B5EF4-FFF2-40B4-BE49-F238E27FC236}">
                <a16:creationId xmlns:a16="http://schemas.microsoft.com/office/drawing/2014/main" id="{ECA4C26F-3A58-9BF7-A082-7495693ECC06}"/>
              </a:ext>
            </a:extLst>
          </p:cNvPr>
          <p:cNvSpPr>
            <a:spLocks noGrp="1"/>
          </p:cNvSpPr>
          <p:nvPr>
            <p:ph idx="1"/>
          </p:nvPr>
        </p:nvSpPr>
        <p:spPr/>
        <p:txBody>
          <a:bodyPr/>
          <a:lstStyle/>
          <a:p>
            <a:r>
              <a:rPr lang="en-US" dirty="0"/>
              <a:t>Accuracy: 99.91 %</a:t>
            </a:r>
          </a:p>
          <a:p>
            <a:r>
              <a:rPr lang="en-US" dirty="0"/>
              <a:t>Precision: 99.81 %</a:t>
            </a:r>
          </a:p>
          <a:p>
            <a:r>
              <a:rPr lang="en-US" dirty="0"/>
              <a:t>Recall: 99.97 %</a:t>
            </a:r>
          </a:p>
          <a:p>
            <a:r>
              <a:rPr lang="en-US" dirty="0"/>
              <a:t>F1-score: 99.89 %</a:t>
            </a:r>
          </a:p>
          <a:p>
            <a:r>
              <a:rPr lang="en-US" dirty="0"/>
              <a:t>AUC-ROC: 99.92 %</a:t>
            </a:r>
          </a:p>
        </p:txBody>
      </p:sp>
    </p:spTree>
    <p:extLst>
      <p:ext uri="{BB962C8B-B14F-4D97-AF65-F5344CB8AC3E}">
        <p14:creationId xmlns:p14="http://schemas.microsoft.com/office/powerpoint/2010/main" val="296955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AAE0399-AC8D-5379-E826-4D1C7A514E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A006A3-88E9-A7C1-8C74-F54B0906F9D6}"/>
              </a:ext>
            </a:extLst>
          </p:cNvPr>
          <p:cNvSpPr>
            <a:spLocks noGrp="1"/>
          </p:cNvSpPr>
          <p:nvPr>
            <p:ph type="title"/>
          </p:nvPr>
        </p:nvSpPr>
        <p:spPr/>
        <p:txBody>
          <a:bodyPr>
            <a:normAutofit fontScale="90000"/>
          </a:bodyPr>
          <a:lstStyle/>
          <a:p>
            <a:pPr algn="l"/>
            <a:r>
              <a:rPr lang="en-US" dirty="0"/>
              <a:t>Random Forest Model Confusion Matrix</a:t>
            </a:r>
          </a:p>
        </p:txBody>
      </p:sp>
      <p:pic>
        <p:nvPicPr>
          <p:cNvPr id="7" name="Picture 6">
            <a:extLst>
              <a:ext uri="{FF2B5EF4-FFF2-40B4-BE49-F238E27FC236}">
                <a16:creationId xmlns:a16="http://schemas.microsoft.com/office/drawing/2014/main" id="{62CF1430-0339-4077-3F60-E559C0B1DB18}"/>
              </a:ext>
            </a:extLst>
          </p:cNvPr>
          <p:cNvPicPr>
            <a:picLocks noChangeAspect="1"/>
          </p:cNvPicPr>
          <p:nvPr/>
        </p:nvPicPr>
        <p:blipFill>
          <a:blip r:embed="rId3"/>
          <a:stretch>
            <a:fillRect/>
          </a:stretch>
        </p:blipFill>
        <p:spPr>
          <a:xfrm>
            <a:off x="1571471" y="1292115"/>
            <a:ext cx="6001058" cy="4273770"/>
          </a:xfrm>
          <a:prstGeom prst="rect">
            <a:avLst/>
          </a:prstGeom>
        </p:spPr>
      </p:pic>
    </p:spTree>
    <p:extLst>
      <p:ext uri="{BB962C8B-B14F-4D97-AF65-F5344CB8AC3E}">
        <p14:creationId xmlns:p14="http://schemas.microsoft.com/office/powerpoint/2010/main" val="319323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PROJECT SCOPE</a:t>
            </a:r>
          </a:p>
        </p:txBody>
      </p:sp>
      <p:sp>
        <p:nvSpPr>
          <p:cNvPr id="3" name="Content Placeholder 2"/>
          <p:cNvSpPr>
            <a:spLocks noGrp="1"/>
          </p:cNvSpPr>
          <p:nvPr>
            <p:ph idx="1"/>
          </p:nvPr>
        </p:nvSpPr>
        <p:spPr/>
        <p:txBody>
          <a:bodyPr/>
          <a:lstStyle/>
          <a:p>
            <a:r>
              <a:rPr lang="en-GB" dirty="0"/>
              <a:t>The scope of this project encompasses the analysis of historical flight data, weather conditions, and other relevant factors to build a robust prediction model. The system will offer real-time predictions, empowering airlines and passengers to make informed decisions and take proactive measures to mitigate the impact of potential delays.</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56831EA-FC3E-5A13-37D6-C1BC291D78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D77E55-2D3B-8BBB-C681-056DE2F27824}"/>
              </a:ext>
            </a:extLst>
          </p:cNvPr>
          <p:cNvSpPr>
            <a:spLocks noGrp="1"/>
          </p:cNvSpPr>
          <p:nvPr>
            <p:ph type="title"/>
          </p:nvPr>
        </p:nvSpPr>
        <p:spPr/>
        <p:txBody>
          <a:bodyPr>
            <a:normAutofit fontScale="90000"/>
          </a:bodyPr>
          <a:lstStyle/>
          <a:p>
            <a:r>
              <a:rPr lang="en-GB" dirty="0"/>
              <a:t>Model Evaluation</a:t>
            </a:r>
          </a:p>
        </p:txBody>
      </p:sp>
      <p:sp>
        <p:nvSpPr>
          <p:cNvPr id="5" name="Content Placeholder 4">
            <a:extLst>
              <a:ext uri="{FF2B5EF4-FFF2-40B4-BE49-F238E27FC236}">
                <a16:creationId xmlns:a16="http://schemas.microsoft.com/office/drawing/2014/main" id="{573CBE2D-1457-A5F8-0FED-62E3C080174A}"/>
              </a:ext>
            </a:extLst>
          </p:cNvPr>
          <p:cNvSpPr>
            <a:spLocks noGrp="1"/>
          </p:cNvSpPr>
          <p:nvPr>
            <p:ph idx="1"/>
          </p:nvPr>
        </p:nvSpPr>
        <p:spPr>
          <a:xfrm>
            <a:off x="1212491" y="1291130"/>
            <a:ext cx="7474310" cy="5566870"/>
          </a:xfrm>
        </p:spPr>
        <p:txBody>
          <a:bodyPr>
            <a:normAutofit fontScale="85000" lnSpcReduction="10000"/>
          </a:bodyPr>
          <a:lstStyle/>
          <a:p>
            <a:pPr algn="just"/>
            <a:r>
              <a:rPr lang="en-GB" dirty="0">
                <a:latin typeface="Candara" panose="020E0502030303020204" pitchFamily="34" charset="0"/>
              </a:rPr>
              <a:t>In our analysis of flight delay prediction models:</a:t>
            </a:r>
          </a:p>
          <a:p>
            <a:pPr algn="just"/>
            <a:endParaRPr lang="en-GB" dirty="0">
              <a:latin typeface="Candara" panose="020E0502030303020204" pitchFamily="34" charset="0"/>
            </a:endParaRPr>
          </a:p>
          <a:p>
            <a:pPr algn="just"/>
            <a:r>
              <a:rPr lang="en-GB" dirty="0">
                <a:solidFill>
                  <a:schemeClr val="accent6">
                    <a:lumMod val="75000"/>
                  </a:schemeClr>
                </a:solidFill>
                <a:latin typeface="Candara" panose="020E0502030303020204" pitchFamily="34" charset="0"/>
              </a:rPr>
              <a:t>LOGISTICS REGRESSION MODEL </a:t>
            </a:r>
            <a:r>
              <a:rPr lang="en-GB" dirty="0">
                <a:latin typeface="Candara" panose="020E0502030303020204" pitchFamily="34" charset="0"/>
              </a:rPr>
              <a:t>gave promising results. With 73,824 true positives and 123,213 true negatives, our model demonstrates strong predictive capabilities. However, we also identified areas for improvement, notably 581 false positives and 12,097 false negatives. These errors represent missed opportunities and potential disruptions to our operations. To enhance our predictive accuracy and mitigate risks, we propose refining our algorithms, adjusting thresholds, and incorporating real-time data updates. By continuously monitoring and refining our model, we can optimize resource allocation, improve passenger experience, and bolster operational efficiency.</a:t>
            </a:r>
            <a:endParaRPr lang="en-US" dirty="0">
              <a:latin typeface="Candara" panose="020E0502030303020204" pitchFamily="34" charset="0"/>
            </a:endParaRPr>
          </a:p>
        </p:txBody>
      </p:sp>
    </p:spTree>
    <p:extLst>
      <p:ext uri="{BB962C8B-B14F-4D97-AF65-F5344CB8AC3E}">
        <p14:creationId xmlns:p14="http://schemas.microsoft.com/office/powerpoint/2010/main" val="75687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2881E2-A6F0-AA0D-6562-07424F4213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2B2378-7693-5C6F-94DC-5D6C6386EB8E}"/>
              </a:ext>
            </a:extLst>
          </p:cNvPr>
          <p:cNvSpPr>
            <a:spLocks noGrp="1"/>
          </p:cNvSpPr>
          <p:nvPr>
            <p:ph type="title"/>
          </p:nvPr>
        </p:nvSpPr>
        <p:spPr/>
        <p:txBody>
          <a:bodyPr>
            <a:normAutofit fontScale="90000"/>
          </a:bodyPr>
          <a:lstStyle/>
          <a:p>
            <a:r>
              <a:rPr lang="en-GB" dirty="0"/>
              <a:t>Model Evaluation</a:t>
            </a:r>
          </a:p>
        </p:txBody>
      </p:sp>
      <p:sp>
        <p:nvSpPr>
          <p:cNvPr id="5" name="Content Placeholder 4">
            <a:extLst>
              <a:ext uri="{FF2B5EF4-FFF2-40B4-BE49-F238E27FC236}">
                <a16:creationId xmlns:a16="http://schemas.microsoft.com/office/drawing/2014/main" id="{75113704-8040-0C16-69F0-1AD9139F5143}"/>
              </a:ext>
            </a:extLst>
          </p:cNvPr>
          <p:cNvSpPr>
            <a:spLocks noGrp="1"/>
          </p:cNvSpPr>
          <p:nvPr>
            <p:ph idx="1"/>
          </p:nvPr>
        </p:nvSpPr>
        <p:spPr>
          <a:xfrm>
            <a:off x="1212491" y="1291130"/>
            <a:ext cx="7474310" cy="5566870"/>
          </a:xfrm>
        </p:spPr>
        <p:txBody>
          <a:bodyPr>
            <a:normAutofit fontScale="85000" lnSpcReduction="20000"/>
          </a:bodyPr>
          <a:lstStyle/>
          <a:p>
            <a:pPr algn="just"/>
            <a:r>
              <a:rPr lang="en-GB" dirty="0">
                <a:latin typeface="Candara" panose="020E0502030303020204" pitchFamily="34" charset="0"/>
              </a:rPr>
              <a:t>On comparison between the Logistic Regression and Random Forest Classifier models it reveals notable differences in their predictive performance:</a:t>
            </a:r>
          </a:p>
          <a:p>
            <a:pPr algn="just"/>
            <a:endParaRPr lang="en-GB" dirty="0">
              <a:latin typeface="Candara" panose="020E0502030303020204" pitchFamily="34" charset="0"/>
            </a:endParaRPr>
          </a:p>
          <a:p>
            <a:pPr algn="just"/>
            <a:r>
              <a:rPr lang="en-GB" dirty="0">
                <a:solidFill>
                  <a:schemeClr val="accent6">
                    <a:lumMod val="75000"/>
                  </a:schemeClr>
                </a:solidFill>
                <a:latin typeface="Candara" panose="020E0502030303020204" pitchFamily="34" charset="0"/>
              </a:rPr>
              <a:t>Logistic Regression:</a:t>
            </a:r>
          </a:p>
          <a:p>
            <a:pPr algn="just"/>
            <a:endParaRPr lang="en-GB" dirty="0">
              <a:latin typeface="Candara" panose="020E0502030303020204" pitchFamily="34" charset="0"/>
            </a:endParaRPr>
          </a:p>
          <a:p>
            <a:pPr algn="just"/>
            <a:r>
              <a:rPr lang="en-GB" dirty="0">
                <a:latin typeface="Candara" panose="020E0502030303020204" pitchFamily="34" charset="0"/>
              </a:rPr>
              <a:t>True Positives (TP): 73,824 True Negatives (TN): 123,213 False Positives (FP): 581 False Negatives (FN): 12,097</a:t>
            </a:r>
          </a:p>
          <a:p>
            <a:pPr algn="just"/>
            <a:endParaRPr lang="en-GB" dirty="0">
              <a:latin typeface="Candara" panose="020E0502030303020204" pitchFamily="34" charset="0"/>
            </a:endParaRPr>
          </a:p>
          <a:p>
            <a:pPr algn="just"/>
            <a:r>
              <a:rPr lang="en-GB" dirty="0">
                <a:solidFill>
                  <a:schemeClr val="accent6">
                    <a:lumMod val="75000"/>
                  </a:schemeClr>
                </a:solidFill>
                <a:latin typeface="Candara" panose="020E0502030303020204" pitchFamily="34" charset="0"/>
              </a:rPr>
              <a:t>Random Forest Classifier model:</a:t>
            </a:r>
          </a:p>
          <a:p>
            <a:pPr algn="just"/>
            <a:endParaRPr lang="en-GB" dirty="0">
              <a:latin typeface="Candara" panose="020E0502030303020204" pitchFamily="34" charset="0"/>
            </a:endParaRPr>
          </a:p>
          <a:p>
            <a:pPr algn="just"/>
            <a:r>
              <a:rPr lang="en-GB" dirty="0">
                <a:latin typeface="Candara" panose="020E0502030303020204" pitchFamily="34" charset="0"/>
              </a:rPr>
              <a:t>True Positives (TP): 85,901 True Negatives (TN): 123,638 False Positives (FP): 156 False Negatives (FN): 20</a:t>
            </a:r>
            <a:endParaRPr lang="en-US" dirty="0">
              <a:latin typeface="Candara" panose="020E0502030303020204" pitchFamily="34" charset="0"/>
            </a:endParaRPr>
          </a:p>
        </p:txBody>
      </p:sp>
    </p:spTree>
    <p:extLst>
      <p:ext uri="{BB962C8B-B14F-4D97-AF65-F5344CB8AC3E}">
        <p14:creationId xmlns:p14="http://schemas.microsoft.com/office/powerpoint/2010/main" val="39123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51BDC9C-352D-F8FB-49EF-FD9286B8E0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91E8A0-EFFE-97F0-6504-1409C53F78A9}"/>
              </a:ext>
            </a:extLst>
          </p:cNvPr>
          <p:cNvSpPr>
            <a:spLocks noGrp="1"/>
          </p:cNvSpPr>
          <p:nvPr>
            <p:ph type="title"/>
          </p:nvPr>
        </p:nvSpPr>
        <p:spPr/>
        <p:txBody>
          <a:bodyPr>
            <a:normAutofit fontScale="90000"/>
          </a:bodyPr>
          <a:lstStyle/>
          <a:p>
            <a:r>
              <a:rPr lang="en-GB" dirty="0"/>
              <a:t>Model Evaluation</a:t>
            </a:r>
          </a:p>
        </p:txBody>
      </p:sp>
      <p:sp>
        <p:nvSpPr>
          <p:cNvPr id="5" name="Content Placeholder 4">
            <a:extLst>
              <a:ext uri="{FF2B5EF4-FFF2-40B4-BE49-F238E27FC236}">
                <a16:creationId xmlns:a16="http://schemas.microsoft.com/office/drawing/2014/main" id="{348D6058-C41E-0244-73A7-97ACA423393A}"/>
              </a:ext>
            </a:extLst>
          </p:cNvPr>
          <p:cNvSpPr>
            <a:spLocks noGrp="1"/>
          </p:cNvSpPr>
          <p:nvPr>
            <p:ph idx="1"/>
          </p:nvPr>
        </p:nvSpPr>
        <p:spPr>
          <a:xfrm>
            <a:off x="1212491" y="1291130"/>
            <a:ext cx="7474310" cy="4275740"/>
          </a:xfrm>
        </p:spPr>
        <p:txBody>
          <a:bodyPr>
            <a:normAutofit fontScale="92500" lnSpcReduction="20000"/>
          </a:bodyPr>
          <a:lstStyle/>
          <a:p>
            <a:pPr algn="just"/>
            <a:r>
              <a:rPr lang="en-GB" dirty="0">
                <a:latin typeface="Candara" panose="020E0502030303020204" pitchFamily="34" charset="0"/>
              </a:rPr>
              <a:t>While the </a:t>
            </a:r>
            <a:r>
              <a:rPr lang="en-GB" dirty="0">
                <a:solidFill>
                  <a:schemeClr val="accent6">
                    <a:lumMod val="75000"/>
                  </a:schemeClr>
                </a:solidFill>
                <a:latin typeface="Candara" panose="020E0502030303020204" pitchFamily="34" charset="0"/>
              </a:rPr>
              <a:t>Random Forest Classifier model </a:t>
            </a:r>
            <a:r>
              <a:rPr lang="en-GB" dirty="0">
                <a:latin typeface="Candara" panose="020E0502030303020204" pitchFamily="34" charset="0"/>
              </a:rPr>
              <a:t>demonstrates higher true positive and true negative rates compared to the Logistic Regression, it also exhibits a lower count of false positives and false negatives. Specifically, the Random Forest Classifier model reduces false alarms (FP) from 581 to 156 and missed cases (FN) from 12,097 to 20. These improvements signify enhanced accuracy and reliability in predicting flight delays, underscoring the importance of continual model refinement and optimization to minimize errors and enhance operational efficiency.</a:t>
            </a:r>
            <a:endParaRPr lang="en-US" dirty="0">
              <a:latin typeface="Candara" panose="020E0502030303020204" pitchFamily="34" charset="0"/>
            </a:endParaRPr>
          </a:p>
        </p:txBody>
      </p:sp>
    </p:spTree>
    <p:extLst>
      <p:ext uri="{BB962C8B-B14F-4D97-AF65-F5344CB8AC3E}">
        <p14:creationId xmlns:p14="http://schemas.microsoft.com/office/powerpoint/2010/main" val="24598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RECOMMENDATION</a:t>
            </a:r>
          </a:p>
        </p:txBody>
      </p:sp>
      <p:sp>
        <p:nvSpPr>
          <p:cNvPr id="8" name="Content Placeholder 7"/>
          <p:cNvSpPr>
            <a:spLocks noGrp="1"/>
          </p:cNvSpPr>
          <p:nvPr>
            <p:ph sz="quarter" idx="4"/>
          </p:nvPr>
        </p:nvSpPr>
        <p:spPr>
          <a:xfrm>
            <a:off x="0" y="2360065"/>
            <a:ext cx="8678565" cy="4275740"/>
          </a:xfrm>
        </p:spPr>
        <p:txBody>
          <a:bodyPr>
            <a:normAutofit/>
          </a:bodyPr>
          <a:lstStyle/>
          <a:p>
            <a:r>
              <a:rPr lang="en-GB" dirty="0">
                <a:latin typeface="Candara" panose="020E0502030303020204" pitchFamily="34" charset="0"/>
              </a:rPr>
              <a:t>For the business, it's crucial to adopt the Random Forest Classifier model due to its superior predictive performance, with higher true positives and true negatives and reduced false alarms and missed cases compared to the Logistic Regression. By implementing the Random Forest Classifier model, we can enhance our ability to accurately predict flight delays, leading to improved operational efficiency, better resource allocation, and enhanced passenger experience. Continual monitoring and refinement of the model will be essential to maintain its effectiveness over time.</a:t>
            </a:r>
            <a:endParaRPr lang="en-US" dirty="0">
              <a:latin typeface="Candara" panose="020E0502030303020204" pitchFamily="34" charset="0"/>
            </a:endParaRPr>
          </a:p>
        </p:txBody>
      </p:sp>
    </p:spTree>
    <p:extLst>
      <p:ext uri="{BB962C8B-B14F-4D97-AF65-F5344CB8AC3E}">
        <p14:creationId xmlns:p14="http://schemas.microsoft.com/office/powerpoint/2010/main" val="4170783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22965-D1D7-013B-4D2C-0803E5DD73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7FC7AE-C3CB-B945-E838-51259472C3BE}"/>
              </a:ext>
            </a:extLst>
          </p:cNvPr>
          <p:cNvSpPr>
            <a:spLocks noGrp="1"/>
          </p:cNvSpPr>
          <p:nvPr>
            <p:ph type="title"/>
          </p:nvPr>
        </p:nvSpPr>
        <p:spPr>
          <a:xfrm>
            <a:off x="296260" y="4039820"/>
            <a:ext cx="8229600" cy="610820"/>
          </a:xfrm>
        </p:spPr>
        <p:txBody>
          <a:bodyPr>
            <a:normAutofit fontScale="90000"/>
          </a:bodyPr>
          <a:lstStyle/>
          <a:p>
            <a:pPr algn="ctr"/>
            <a:r>
              <a:rPr lang="en-GB" dirty="0"/>
              <a:t>THANK YOU</a:t>
            </a:r>
          </a:p>
        </p:txBody>
      </p:sp>
    </p:spTree>
    <p:extLst>
      <p:ext uri="{BB962C8B-B14F-4D97-AF65-F5344CB8AC3E}">
        <p14:creationId xmlns:p14="http://schemas.microsoft.com/office/powerpoint/2010/main" val="392564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27B91-9EBD-E952-5EF7-BBB74D74D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8CBEC-C771-1527-A150-2301CDDD80E0}"/>
              </a:ext>
            </a:extLst>
          </p:cNvPr>
          <p:cNvSpPr>
            <a:spLocks noGrp="1"/>
          </p:cNvSpPr>
          <p:nvPr>
            <p:ph type="title"/>
          </p:nvPr>
        </p:nvSpPr>
        <p:spPr/>
        <p:txBody>
          <a:bodyPr>
            <a:normAutofit fontScale="90000"/>
          </a:bodyPr>
          <a:lstStyle/>
          <a:p>
            <a:r>
              <a:rPr lang="en-GB" dirty="0"/>
              <a:t>PROBLEM STATEMENT</a:t>
            </a:r>
          </a:p>
        </p:txBody>
      </p:sp>
      <p:sp>
        <p:nvSpPr>
          <p:cNvPr id="3" name="Content Placeholder 2">
            <a:extLst>
              <a:ext uri="{FF2B5EF4-FFF2-40B4-BE49-F238E27FC236}">
                <a16:creationId xmlns:a16="http://schemas.microsoft.com/office/drawing/2014/main" id="{0328B749-5209-800A-0F93-A9F936D3E66C}"/>
              </a:ext>
            </a:extLst>
          </p:cNvPr>
          <p:cNvSpPr>
            <a:spLocks noGrp="1"/>
          </p:cNvSpPr>
          <p:nvPr>
            <p:ph idx="1"/>
          </p:nvPr>
        </p:nvSpPr>
        <p:spPr/>
        <p:txBody>
          <a:bodyPr>
            <a:normAutofit/>
          </a:bodyPr>
          <a:lstStyle/>
          <a:p>
            <a:r>
              <a:rPr lang="en-GB" dirty="0"/>
              <a:t>Flight delays lead to inconvenience for passengers, financial losses for airlines, and operational challenges for airports. Existing prediction models often fall short in accuracy due to the complex interplay of multiple variables. This project addresses these limitations by employing advanced machine learning techniques to create a more reliable and precise flight delay prediction system.</a:t>
            </a:r>
            <a:endParaRPr lang="en-US" dirty="0"/>
          </a:p>
        </p:txBody>
      </p:sp>
    </p:spTree>
    <p:extLst>
      <p:ext uri="{BB962C8B-B14F-4D97-AF65-F5344CB8AC3E}">
        <p14:creationId xmlns:p14="http://schemas.microsoft.com/office/powerpoint/2010/main" val="380102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EEE6E-498E-7DD0-C2F4-8915E3418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3EDEC-65EC-9BFF-9CD9-6D115A2E4060}"/>
              </a:ext>
            </a:extLst>
          </p:cNvPr>
          <p:cNvSpPr>
            <a:spLocks noGrp="1"/>
          </p:cNvSpPr>
          <p:nvPr>
            <p:ph type="title"/>
          </p:nvPr>
        </p:nvSpPr>
        <p:spPr/>
        <p:txBody>
          <a:bodyPr>
            <a:normAutofit fontScale="90000"/>
          </a:bodyPr>
          <a:lstStyle/>
          <a:p>
            <a:r>
              <a:rPr lang="en-GB" dirty="0"/>
              <a:t>OBJECTIVES</a:t>
            </a:r>
          </a:p>
        </p:txBody>
      </p:sp>
      <p:sp>
        <p:nvSpPr>
          <p:cNvPr id="3" name="Content Placeholder 2">
            <a:extLst>
              <a:ext uri="{FF2B5EF4-FFF2-40B4-BE49-F238E27FC236}">
                <a16:creationId xmlns:a16="http://schemas.microsoft.com/office/drawing/2014/main" id="{C591A6B6-568C-4D85-F5A0-0F1EA223135A}"/>
              </a:ext>
            </a:extLst>
          </p:cNvPr>
          <p:cNvSpPr>
            <a:spLocks noGrp="1"/>
          </p:cNvSpPr>
          <p:nvPr>
            <p:ph idx="1"/>
          </p:nvPr>
        </p:nvSpPr>
        <p:spPr>
          <a:xfrm>
            <a:off x="296260" y="1901949"/>
            <a:ext cx="8382305" cy="4428445"/>
          </a:xfrm>
        </p:spPr>
        <p:txBody>
          <a:bodyPr>
            <a:normAutofit fontScale="85000" lnSpcReduction="10000"/>
          </a:bodyPr>
          <a:lstStyle/>
          <a:p>
            <a:r>
              <a:rPr lang="en-GB" dirty="0"/>
              <a:t>Develop Accurate Prediction Models: Build advanced machine learning models that </a:t>
            </a:r>
            <a:r>
              <a:rPr lang="en-GB" dirty="0" err="1"/>
              <a:t>analyze</a:t>
            </a:r>
            <a:r>
              <a:rPr lang="en-GB" dirty="0"/>
              <a:t> historical flight data and relevant factors (e.g., weather conditions, air traffic) to predict flight delays with a high level of accuracy.</a:t>
            </a:r>
          </a:p>
          <a:p>
            <a:r>
              <a:rPr lang="en-GB" dirty="0"/>
              <a:t>Enhance Operational Efficiency: Assist airlines in optimizing their operations by providing early insights into potential delays. This includes optimizing crew schedules, resource allocation, and maintenance planning to minimize disruptions.</a:t>
            </a:r>
          </a:p>
          <a:p>
            <a:r>
              <a:rPr lang="en-GB" dirty="0"/>
              <a:t>Improve Passenger Experience: Empower passengers with accurate and timely information about potential delays, allowing them to make informed decisions, adjust their plans, and reduce frustration caused by unexpected delays.</a:t>
            </a:r>
            <a:endParaRPr lang="en-US" dirty="0"/>
          </a:p>
        </p:txBody>
      </p:sp>
    </p:spTree>
    <p:extLst>
      <p:ext uri="{BB962C8B-B14F-4D97-AF65-F5344CB8AC3E}">
        <p14:creationId xmlns:p14="http://schemas.microsoft.com/office/powerpoint/2010/main" val="142619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D3FCA-93E7-B5A3-DD46-BCC1FBD43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B5E39-F0F8-235F-AF04-8F4E881562DA}"/>
              </a:ext>
            </a:extLst>
          </p:cNvPr>
          <p:cNvSpPr>
            <a:spLocks noGrp="1"/>
          </p:cNvSpPr>
          <p:nvPr>
            <p:ph type="title"/>
          </p:nvPr>
        </p:nvSpPr>
        <p:spPr/>
        <p:txBody>
          <a:bodyPr>
            <a:normAutofit fontScale="90000"/>
          </a:bodyPr>
          <a:lstStyle/>
          <a:p>
            <a:r>
              <a:rPr lang="en-GB" dirty="0"/>
              <a:t>DATA DICTIONARY</a:t>
            </a:r>
          </a:p>
        </p:txBody>
      </p:sp>
      <p:sp>
        <p:nvSpPr>
          <p:cNvPr id="3" name="Content Placeholder 2">
            <a:extLst>
              <a:ext uri="{FF2B5EF4-FFF2-40B4-BE49-F238E27FC236}">
                <a16:creationId xmlns:a16="http://schemas.microsoft.com/office/drawing/2014/main" id="{5047891F-D418-35AF-D9B3-13E58C22C0AD}"/>
              </a:ext>
            </a:extLst>
          </p:cNvPr>
          <p:cNvSpPr>
            <a:spLocks noGrp="1"/>
          </p:cNvSpPr>
          <p:nvPr>
            <p:ph idx="1"/>
          </p:nvPr>
        </p:nvSpPr>
        <p:spPr>
          <a:xfrm>
            <a:off x="143555" y="1901950"/>
            <a:ext cx="8229600" cy="4581150"/>
          </a:xfrm>
        </p:spPr>
        <p:txBody>
          <a:bodyPr>
            <a:normAutofit fontScale="77500" lnSpcReduction="20000"/>
          </a:bodyPr>
          <a:lstStyle/>
          <a:p>
            <a:endParaRPr lang="en-GB" dirty="0"/>
          </a:p>
          <a:p>
            <a:r>
              <a:rPr lang="en-GB" dirty="0"/>
              <a:t>YEAR: The year of the flight (e.g., 2015).</a:t>
            </a:r>
          </a:p>
          <a:p>
            <a:r>
              <a:rPr lang="en-GB" dirty="0"/>
              <a:t>MONTH: The month of the flight (1 to 12).</a:t>
            </a:r>
          </a:p>
          <a:p>
            <a:r>
              <a:rPr lang="en-GB" dirty="0"/>
              <a:t>DAY: The day of the month of the flight (1 to 31).</a:t>
            </a:r>
          </a:p>
          <a:p>
            <a:r>
              <a:rPr lang="en-GB" dirty="0"/>
              <a:t>DAY_OF_WEEK: The day of the week, represented numerically (1 = Sunday, 2 = Monday, ..., 7 = Saturday).</a:t>
            </a:r>
          </a:p>
          <a:p>
            <a:r>
              <a:rPr lang="en-GB" dirty="0"/>
              <a:t>AIRLINE: The code or abbreviation representing the airline of the flight.</a:t>
            </a:r>
          </a:p>
          <a:p>
            <a:r>
              <a:rPr lang="en-GB" dirty="0"/>
              <a:t>FLIGHT_NUMBER: The flight number assigned by the airline.</a:t>
            </a:r>
          </a:p>
          <a:p>
            <a:r>
              <a:rPr lang="en-GB" dirty="0"/>
              <a:t>TAIL_NUMBER: The unique aircraft tail number.</a:t>
            </a:r>
          </a:p>
          <a:p>
            <a:r>
              <a:rPr lang="en-GB" dirty="0"/>
              <a:t>ORIGIN_AIRPORT: The code or abbreviation for the airport of departure.</a:t>
            </a:r>
          </a:p>
          <a:p>
            <a:r>
              <a:rPr lang="en-GB" dirty="0"/>
              <a:t>DESTINATION_AIRPORT: The code or abbreviation for the destination airport.</a:t>
            </a:r>
            <a:endParaRPr lang="en-US" dirty="0"/>
          </a:p>
        </p:txBody>
      </p:sp>
    </p:spTree>
    <p:extLst>
      <p:ext uri="{BB962C8B-B14F-4D97-AF65-F5344CB8AC3E}">
        <p14:creationId xmlns:p14="http://schemas.microsoft.com/office/powerpoint/2010/main" val="261785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10F2AB6-1762-004E-024F-F1E326D026E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99F724-B35F-BC5E-2F4B-47CE8E713C42}"/>
              </a:ext>
            </a:extLst>
          </p:cNvPr>
          <p:cNvSpPr>
            <a:spLocks noGrp="1"/>
          </p:cNvSpPr>
          <p:nvPr>
            <p:ph type="title"/>
          </p:nvPr>
        </p:nvSpPr>
        <p:spPr/>
        <p:txBody>
          <a:bodyPr>
            <a:normAutofit fontScale="90000"/>
          </a:bodyPr>
          <a:lstStyle/>
          <a:p>
            <a:pPr algn="l"/>
            <a:r>
              <a:rPr lang="en-US" dirty="0"/>
              <a:t>Observations:</a:t>
            </a:r>
          </a:p>
        </p:txBody>
      </p:sp>
      <p:sp>
        <p:nvSpPr>
          <p:cNvPr id="5" name="Content Placeholder 4">
            <a:extLst>
              <a:ext uri="{FF2B5EF4-FFF2-40B4-BE49-F238E27FC236}">
                <a16:creationId xmlns:a16="http://schemas.microsoft.com/office/drawing/2014/main" id="{9D584BF5-070D-9FD3-DB23-DC019DA3BE93}"/>
              </a:ext>
            </a:extLst>
          </p:cNvPr>
          <p:cNvSpPr>
            <a:spLocks noGrp="1"/>
          </p:cNvSpPr>
          <p:nvPr>
            <p:ph idx="1"/>
          </p:nvPr>
        </p:nvSpPr>
        <p:spPr>
          <a:xfrm>
            <a:off x="1059785" y="1291130"/>
            <a:ext cx="7940660" cy="3359510"/>
          </a:xfrm>
        </p:spPr>
        <p:txBody>
          <a:bodyPr>
            <a:normAutofit/>
          </a:bodyPr>
          <a:lstStyle/>
          <a:p>
            <a:r>
              <a:rPr lang="en-GB" dirty="0"/>
              <a:t>The Total number of flights recorded during the period of observation is: 1048575</a:t>
            </a:r>
          </a:p>
          <a:p>
            <a:r>
              <a:rPr lang="en-GB" dirty="0"/>
              <a:t>The Total Number of Delayed flight recorded is: 430071</a:t>
            </a:r>
          </a:p>
          <a:p>
            <a:r>
              <a:rPr lang="en-GB" dirty="0"/>
              <a:t>The percentage of Flight Delay recorded is: 41.01 %</a:t>
            </a:r>
            <a:endParaRPr lang="en-US" dirty="0"/>
          </a:p>
        </p:txBody>
      </p:sp>
    </p:spTree>
    <p:extLst>
      <p:ext uri="{BB962C8B-B14F-4D97-AF65-F5344CB8AC3E}">
        <p14:creationId xmlns:p14="http://schemas.microsoft.com/office/powerpoint/2010/main" val="154882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68B508-2F41-B014-769B-2DD073E518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A13217-FD79-4FEC-B2E3-6A43286F40A0}"/>
              </a:ext>
            </a:extLst>
          </p:cNvPr>
          <p:cNvSpPr>
            <a:spLocks noGrp="1"/>
          </p:cNvSpPr>
          <p:nvPr>
            <p:ph type="title"/>
          </p:nvPr>
        </p:nvSpPr>
        <p:spPr>
          <a:xfrm>
            <a:off x="1670605" y="227285"/>
            <a:ext cx="7016195" cy="610820"/>
          </a:xfrm>
        </p:spPr>
        <p:txBody>
          <a:bodyPr>
            <a:normAutofit fontScale="90000"/>
          </a:bodyPr>
          <a:lstStyle/>
          <a:p>
            <a:pPr algn="l"/>
            <a:r>
              <a:rPr lang="en-US" dirty="0"/>
              <a:t>Delay Causes</a:t>
            </a:r>
          </a:p>
        </p:txBody>
      </p:sp>
      <p:pic>
        <p:nvPicPr>
          <p:cNvPr id="7" name="Picture 6">
            <a:extLst>
              <a:ext uri="{FF2B5EF4-FFF2-40B4-BE49-F238E27FC236}">
                <a16:creationId xmlns:a16="http://schemas.microsoft.com/office/drawing/2014/main" id="{A552E6FE-9B17-7FA0-3200-34CEE926AF83}"/>
              </a:ext>
            </a:extLst>
          </p:cNvPr>
          <p:cNvPicPr>
            <a:picLocks noChangeAspect="1"/>
          </p:cNvPicPr>
          <p:nvPr/>
        </p:nvPicPr>
        <p:blipFill>
          <a:blip r:embed="rId3"/>
          <a:stretch>
            <a:fillRect/>
          </a:stretch>
        </p:blipFill>
        <p:spPr>
          <a:xfrm>
            <a:off x="0" y="985720"/>
            <a:ext cx="4216617" cy="3530781"/>
          </a:xfrm>
          <a:prstGeom prst="rect">
            <a:avLst/>
          </a:prstGeom>
        </p:spPr>
      </p:pic>
      <p:pic>
        <p:nvPicPr>
          <p:cNvPr id="9" name="Picture 8">
            <a:extLst>
              <a:ext uri="{FF2B5EF4-FFF2-40B4-BE49-F238E27FC236}">
                <a16:creationId xmlns:a16="http://schemas.microsoft.com/office/drawing/2014/main" id="{4768C6C0-655D-97E3-E013-371C2B0183AB}"/>
              </a:ext>
            </a:extLst>
          </p:cNvPr>
          <p:cNvPicPr>
            <a:picLocks noChangeAspect="1"/>
          </p:cNvPicPr>
          <p:nvPr/>
        </p:nvPicPr>
        <p:blipFill>
          <a:blip r:embed="rId4"/>
          <a:stretch>
            <a:fillRect/>
          </a:stretch>
        </p:blipFill>
        <p:spPr>
          <a:xfrm>
            <a:off x="3705880" y="3581706"/>
            <a:ext cx="5428760" cy="3264494"/>
          </a:xfrm>
          <a:prstGeom prst="rect">
            <a:avLst/>
          </a:prstGeom>
        </p:spPr>
      </p:pic>
      <p:sp>
        <p:nvSpPr>
          <p:cNvPr id="10" name="Content Placeholder 4">
            <a:extLst>
              <a:ext uri="{FF2B5EF4-FFF2-40B4-BE49-F238E27FC236}">
                <a16:creationId xmlns:a16="http://schemas.microsoft.com/office/drawing/2014/main" id="{7919DEBE-931C-AE0B-88C7-26ECABD9A335}"/>
              </a:ext>
            </a:extLst>
          </p:cNvPr>
          <p:cNvSpPr>
            <a:spLocks noGrp="1"/>
          </p:cNvSpPr>
          <p:nvPr>
            <p:ph idx="1"/>
          </p:nvPr>
        </p:nvSpPr>
        <p:spPr>
          <a:xfrm>
            <a:off x="4266589" y="833015"/>
            <a:ext cx="4733855" cy="2595985"/>
          </a:xfrm>
        </p:spPr>
        <p:txBody>
          <a:bodyPr>
            <a:normAutofit fontScale="70000" lnSpcReduction="20000"/>
          </a:bodyPr>
          <a:lstStyle/>
          <a:p>
            <a:r>
              <a:rPr lang="en-GB" dirty="0"/>
              <a:t>Air-System-Delay, Airline-Delay, and Late-Aircraft-Delay collectively contribute to 62% of all delays. Specifically, Air-System-Delay accounts for 22%, Airline-Delay and Late-Aircraft-Delay each contribute 20%. Security-related delays represent a minor fraction at 0.1%, while approximately 33.9% of delays stem from other unspecified factors within the dataset.</a:t>
            </a:r>
            <a:endParaRPr lang="en-US" dirty="0"/>
          </a:p>
        </p:txBody>
      </p:sp>
    </p:spTree>
    <p:extLst>
      <p:ext uri="{BB962C8B-B14F-4D97-AF65-F5344CB8AC3E}">
        <p14:creationId xmlns:p14="http://schemas.microsoft.com/office/powerpoint/2010/main" val="270868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12490" y="224589"/>
            <a:ext cx="7016195" cy="610820"/>
          </a:xfrm>
        </p:spPr>
        <p:txBody>
          <a:bodyPr>
            <a:normAutofit fontScale="90000"/>
          </a:bodyPr>
          <a:lstStyle/>
          <a:p>
            <a:pPr algn="l"/>
            <a:r>
              <a:rPr lang="en-GB" dirty="0"/>
              <a:t>Day-wise Flight and Delay Distribution: </a:t>
            </a:r>
            <a:endParaRPr lang="en-US" dirty="0"/>
          </a:p>
        </p:txBody>
      </p:sp>
      <p:pic>
        <p:nvPicPr>
          <p:cNvPr id="7" name="Picture 6">
            <a:extLst>
              <a:ext uri="{FF2B5EF4-FFF2-40B4-BE49-F238E27FC236}">
                <a16:creationId xmlns:a16="http://schemas.microsoft.com/office/drawing/2014/main" id="{81A40234-19D9-B207-EC1C-9B28CF127653}"/>
              </a:ext>
            </a:extLst>
          </p:cNvPr>
          <p:cNvPicPr>
            <a:picLocks noChangeAspect="1"/>
          </p:cNvPicPr>
          <p:nvPr/>
        </p:nvPicPr>
        <p:blipFill>
          <a:blip r:embed="rId3"/>
          <a:stretch>
            <a:fillRect/>
          </a:stretch>
        </p:blipFill>
        <p:spPr>
          <a:xfrm>
            <a:off x="0" y="985720"/>
            <a:ext cx="4869191" cy="2907028"/>
          </a:xfrm>
          <a:prstGeom prst="rect">
            <a:avLst/>
          </a:prstGeom>
        </p:spPr>
      </p:pic>
      <p:sp>
        <p:nvSpPr>
          <p:cNvPr id="8" name="Content Placeholder 4">
            <a:extLst>
              <a:ext uri="{FF2B5EF4-FFF2-40B4-BE49-F238E27FC236}">
                <a16:creationId xmlns:a16="http://schemas.microsoft.com/office/drawing/2014/main" id="{9F588F33-06E5-FCCF-CAFD-2146F8253325}"/>
              </a:ext>
            </a:extLst>
          </p:cNvPr>
          <p:cNvSpPr>
            <a:spLocks noGrp="1"/>
          </p:cNvSpPr>
          <p:nvPr>
            <p:ph idx="1"/>
          </p:nvPr>
        </p:nvSpPr>
        <p:spPr>
          <a:xfrm>
            <a:off x="4869191" y="1003831"/>
            <a:ext cx="4436664" cy="2765070"/>
          </a:xfrm>
        </p:spPr>
        <p:txBody>
          <a:bodyPr>
            <a:normAutofit fontScale="70000" lnSpcReduction="20000"/>
          </a:bodyPr>
          <a:lstStyle/>
          <a:p>
            <a:r>
              <a:rPr lang="en-GB" dirty="0">
                <a:latin typeface="Candara" panose="020E0502030303020204" pitchFamily="34" charset="0"/>
              </a:rPr>
              <a:t>Fridays witness the highest number of recorded flights, whereas Mondays experience the highest frequency of delays. Moreover, there exists a correlation between the volume of flights on a given day and the incidence of delays, with a proportional increase in delays corresponding to an increase in flight volume</a:t>
            </a:r>
          </a:p>
        </p:txBody>
      </p:sp>
      <p:pic>
        <p:nvPicPr>
          <p:cNvPr id="10" name="Picture 9">
            <a:extLst>
              <a:ext uri="{FF2B5EF4-FFF2-40B4-BE49-F238E27FC236}">
                <a16:creationId xmlns:a16="http://schemas.microsoft.com/office/drawing/2014/main" id="{983E8F3A-198E-C414-578C-FF2700DDCFAC}"/>
              </a:ext>
            </a:extLst>
          </p:cNvPr>
          <p:cNvPicPr>
            <a:picLocks noChangeAspect="1"/>
          </p:cNvPicPr>
          <p:nvPr/>
        </p:nvPicPr>
        <p:blipFill>
          <a:blip r:embed="rId4"/>
          <a:stretch>
            <a:fillRect/>
          </a:stretch>
        </p:blipFill>
        <p:spPr>
          <a:xfrm>
            <a:off x="2923025" y="4023441"/>
            <a:ext cx="5641444" cy="27650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0977CE3-607B-CFB8-FFE2-55EC42B3EA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3ADD3D-F0C8-AA76-ECE7-CAD242ECF18D}"/>
              </a:ext>
            </a:extLst>
          </p:cNvPr>
          <p:cNvSpPr>
            <a:spLocks noGrp="1"/>
          </p:cNvSpPr>
          <p:nvPr>
            <p:ph type="title"/>
          </p:nvPr>
        </p:nvSpPr>
        <p:spPr>
          <a:xfrm>
            <a:off x="1823310" y="15976"/>
            <a:ext cx="7016195" cy="610820"/>
          </a:xfrm>
        </p:spPr>
        <p:txBody>
          <a:bodyPr>
            <a:normAutofit fontScale="90000"/>
          </a:bodyPr>
          <a:lstStyle/>
          <a:p>
            <a:pPr algn="l"/>
            <a:r>
              <a:rPr lang="en-US" dirty="0"/>
              <a:t>Airline Performance: </a:t>
            </a:r>
          </a:p>
        </p:txBody>
      </p:sp>
      <p:sp>
        <p:nvSpPr>
          <p:cNvPr id="5" name="Content Placeholder 4">
            <a:extLst>
              <a:ext uri="{FF2B5EF4-FFF2-40B4-BE49-F238E27FC236}">
                <a16:creationId xmlns:a16="http://schemas.microsoft.com/office/drawing/2014/main" id="{4ED87EA7-C7B6-6176-83EA-8580C6CEA598}"/>
              </a:ext>
            </a:extLst>
          </p:cNvPr>
          <p:cNvSpPr>
            <a:spLocks noGrp="1"/>
          </p:cNvSpPr>
          <p:nvPr>
            <p:ph idx="1"/>
          </p:nvPr>
        </p:nvSpPr>
        <p:spPr>
          <a:xfrm>
            <a:off x="4877410" y="497087"/>
            <a:ext cx="4266590" cy="2906066"/>
          </a:xfrm>
        </p:spPr>
        <p:txBody>
          <a:bodyPr>
            <a:normAutofit fontScale="62500" lnSpcReduction="20000"/>
          </a:bodyPr>
          <a:lstStyle/>
          <a:p>
            <a:r>
              <a:rPr lang="en-GB" dirty="0">
                <a:latin typeface="Candara" panose="020E0502030303020204" pitchFamily="34" charset="0"/>
              </a:rPr>
              <a:t>Southwest Airlines Co. emerges as the leader in both total flights operated and delayed flights recorded. However, Frontier Airlines Inc. exhibits the highest percentage ratio of delayed flights to total flights operated, standing at 54.37%. In contrast, Southwest Airlines Co. experiences delays in 39.8% of its flights, whereas American Airlines boasts the lowest delay percentage at 29.5%.</a:t>
            </a:r>
          </a:p>
        </p:txBody>
      </p:sp>
      <p:pic>
        <p:nvPicPr>
          <p:cNvPr id="3" name="Picture 2">
            <a:extLst>
              <a:ext uri="{FF2B5EF4-FFF2-40B4-BE49-F238E27FC236}">
                <a16:creationId xmlns:a16="http://schemas.microsoft.com/office/drawing/2014/main" id="{3F16C7BA-545A-1459-594A-56D330874F51}"/>
              </a:ext>
            </a:extLst>
          </p:cNvPr>
          <p:cNvPicPr>
            <a:picLocks noChangeAspect="1"/>
          </p:cNvPicPr>
          <p:nvPr/>
        </p:nvPicPr>
        <p:blipFill>
          <a:blip r:embed="rId3"/>
          <a:stretch>
            <a:fillRect/>
          </a:stretch>
        </p:blipFill>
        <p:spPr>
          <a:xfrm>
            <a:off x="0" y="497087"/>
            <a:ext cx="4933851" cy="2981462"/>
          </a:xfrm>
          <a:prstGeom prst="rect">
            <a:avLst/>
          </a:prstGeom>
        </p:spPr>
      </p:pic>
      <p:pic>
        <p:nvPicPr>
          <p:cNvPr id="7" name="Picture 6">
            <a:extLst>
              <a:ext uri="{FF2B5EF4-FFF2-40B4-BE49-F238E27FC236}">
                <a16:creationId xmlns:a16="http://schemas.microsoft.com/office/drawing/2014/main" id="{C4F86182-8E9C-E333-D803-C3975625C59F}"/>
              </a:ext>
            </a:extLst>
          </p:cNvPr>
          <p:cNvPicPr>
            <a:picLocks noChangeAspect="1"/>
          </p:cNvPicPr>
          <p:nvPr/>
        </p:nvPicPr>
        <p:blipFill>
          <a:blip r:embed="rId4"/>
          <a:stretch>
            <a:fillRect/>
          </a:stretch>
        </p:blipFill>
        <p:spPr>
          <a:xfrm>
            <a:off x="3655770" y="3403153"/>
            <a:ext cx="5523021" cy="3454846"/>
          </a:xfrm>
          <a:prstGeom prst="rect">
            <a:avLst/>
          </a:prstGeom>
        </p:spPr>
      </p:pic>
    </p:spTree>
    <p:extLst>
      <p:ext uri="{BB962C8B-B14F-4D97-AF65-F5344CB8AC3E}">
        <p14:creationId xmlns:p14="http://schemas.microsoft.com/office/powerpoint/2010/main" val="14183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1637</Words>
  <Application>Microsoft Office PowerPoint</Application>
  <PresentationFormat>On-screen Show (4:3)</PresentationFormat>
  <Paragraphs>91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Candara</vt:lpstr>
      <vt:lpstr>Office Theme</vt:lpstr>
      <vt:lpstr>Flight Delay Prediction Project</vt:lpstr>
      <vt:lpstr>PROJECT SCOPE</vt:lpstr>
      <vt:lpstr>PROBLEM STATEMENT</vt:lpstr>
      <vt:lpstr>OBJECTIVES</vt:lpstr>
      <vt:lpstr>DATA DICTIONARY</vt:lpstr>
      <vt:lpstr>Observations:</vt:lpstr>
      <vt:lpstr>Delay Causes</vt:lpstr>
      <vt:lpstr>Day-wise Flight and Delay Distribution: </vt:lpstr>
      <vt:lpstr>Airline Performance: </vt:lpstr>
      <vt:lpstr>Airport Performance: </vt:lpstr>
      <vt:lpstr>Recommendations:</vt:lpstr>
      <vt:lpstr>Customer Experience</vt:lpstr>
      <vt:lpstr>PowerPoint Presentation</vt:lpstr>
      <vt:lpstr>Operational Efficiency:</vt:lpstr>
      <vt:lpstr>Operational Efficiency:</vt:lpstr>
      <vt:lpstr>MACHINE LEARNING and MODEL EVALUATION</vt:lpstr>
      <vt:lpstr>Logistic Regression Confusion Matrix </vt:lpstr>
      <vt:lpstr>Random Forest Model</vt:lpstr>
      <vt:lpstr>Random Forest Model Confusion Matrix</vt:lpstr>
      <vt:lpstr>Model Evaluation</vt:lpstr>
      <vt:lpstr>Model Evaluation</vt:lpstr>
      <vt:lpstr>Model Evaluation</vt:lpstr>
      <vt:lpstr>RECOMMENDATION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Moshood Abdulkarim</cp:lastModifiedBy>
  <cp:revision>35</cp:revision>
  <dcterms:created xsi:type="dcterms:W3CDTF">2013-08-21T19:17:07Z</dcterms:created>
  <dcterms:modified xsi:type="dcterms:W3CDTF">2024-02-06T19:49:28Z</dcterms:modified>
</cp:coreProperties>
</file>