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6" r:id="rId6"/>
    <p:sldId id="257" r:id="rId7"/>
    <p:sldId id="259" r:id="rId8"/>
    <p:sldId id="271" r:id="rId9"/>
    <p:sldId id="260" r:id="rId10"/>
    <p:sldId id="262" r:id="rId11"/>
    <p:sldId id="264" r:id="rId12"/>
    <p:sldId id="269" r:id="rId13"/>
    <p:sldId id="263" r:id="rId14"/>
    <p:sldId id="272" r:id="rId15"/>
    <p:sldId id="273" r:id="rId16"/>
    <p:sldId id="274" r:id="rId17"/>
    <p:sldId id="275" r:id="rId18"/>
    <p:sldId id="265" r:id="rId19"/>
    <p:sldId id="270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6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46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90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6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6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43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8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80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71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52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1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987D2-25CD-45FB-81D2-3A5F8D94DF8C}" type="datetimeFigureOut">
              <a:rPr lang="he-IL" smtClean="0"/>
              <a:t>כ"ח/אדר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A306-A877-4D38-A5E3-C0B3F96F8C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19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>
                <a:latin typeface="Guttman Hatzvi" panose="02010401010101010101" pitchFamily="2" charset="-79"/>
                <a:ea typeface="Batang" panose="02030600000101010101" pitchFamily="18" charset="-127"/>
                <a:cs typeface="Guttman Hatzvi" panose="02010401010101010101" pitchFamily="2" charset="-79"/>
              </a:rPr>
              <a:t>ארגון ותכנות המחשב</a:t>
            </a:r>
            <a:endParaRPr lang="he-IL" dirty="0">
              <a:latin typeface="Guttman Hatzvi" panose="02010401010101010101" pitchFamily="2" charset="-79"/>
              <a:ea typeface="Batang" panose="02030600000101010101" pitchFamily="18" charset="-127"/>
              <a:cs typeface="Guttman Hatzvi" panose="02010401010101010101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ושפת סף (אסמבלי)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42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60122" y="3516923"/>
            <a:ext cx="5054991" cy="942534"/>
          </a:xfrm>
        </p:spPr>
        <p:txBody>
          <a:bodyPr>
            <a:normAutofit/>
          </a:bodyPr>
          <a:lstStyle/>
          <a:p>
            <a:r>
              <a:rPr lang="he-IL" sz="2400" dirty="0"/>
              <a:t>התוכנית </a:t>
            </a:r>
            <a:r>
              <a:rPr lang="he-IL" sz="2400" b="1" dirty="0"/>
              <a:t>מקבלת </a:t>
            </a:r>
            <a:r>
              <a:rPr lang="he-IL" sz="2400" b="1" dirty="0" smtClean="0"/>
              <a:t>שליטה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0828" y="1690689"/>
            <a:ext cx="105929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הקובץ הביצועי </a:t>
            </a:r>
            <a:r>
              <a:rPr lang="he-IL" sz="2400" dirty="0" smtClean="0"/>
              <a:t>(תכנית בשפת מכונה)</a:t>
            </a:r>
            <a:r>
              <a:rPr lang="en-US" sz="2400" dirty="0" smtClean="0"/>
              <a:t> </a:t>
            </a:r>
            <a:r>
              <a:rPr lang="he-IL" sz="2400" dirty="0" smtClean="0"/>
              <a:t>מועתק </a:t>
            </a:r>
            <a:r>
              <a:rPr lang="he-IL" sz="2400" dirty="0"/>
              <a:t>לזיכרון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8481" y="2546482"/>
            <a:ext cx="105929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 smtClean="0"/>
              <a:t>התוכנית </a:t>
            </a:r>
            <a:r>
              <a:rPr lang="he-IL" sz="2400" dirty="0"/>
              <a:t>רצה מתוך </a:t>
            </a:r>
            <a:r>
              <a:rPr lang="he-IL" sz="2400" b="1" dirty="0"/>
              <a:t>הזיכרון הראשי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120053" y="4461304"/>
            <a:ext cx="2419643" cy="94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חלק מידע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0053" y="5403838"/>
            <a:ext cx="2419643" cy="94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חלק ביצועי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274531" y="4617038"/>
            <a:ext cx="3799268" cy="631065"/>
          </a:xfrm>
          <a:prstGeom prst="wedgeRectCallout">
            <a:avLst>
              <a:gd name="adj1" fmla="val -65141"/>
              <a:gd name="adj2" fmla="val -2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משתנים גלובאלים, משתנים סטאטיים, </a:t>
            </a:r>
          </a:p>
          <a:p>
            <a:pPr algn="ctr"/>
            <a:r>
              <a:rPr lang="he-IL" dirty="0" smtClean="0"/>
              <a:t>מחרוזות קבועות</a:t>
            </a:r>
            <a:endParaRPr lang="he-IL" dirty="0"/>
          </a:p>
        </p:txBody>
      </p:sp>
      <p:sp>
        <p:nvSpPr>
          <p:cNvPr id="12" name="Rectangular Callout 11"/>
          <p:cNvSpPr/>
          <p:nvPr/>
        </p:nvSpPr>
        <p:spPr>
          <a:xfrm>
            <a:off x="7274531" y="5559572"/>
            <a:ext cx="3799268" cy="631065"/>
          </a:xfrm>
          <a:prstGeom prst="wedgeRectCallout">
            <a:avLst>
              <a:gd name="adj1" fmla="val -63660"/>
              <a:gd name="adj2" fmla="val -49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סדרה של </a:t>
            </a:r>
            <a:r>
              <a:rPr lang="he-IL" b="1" dirty="0" smtClean="0"/>
              <a:t>קידודים</a:t>
            </a:r>
            <a:r>
              <a:rPr lang="he-IL" dirty="0" smtClean="0"/>
              <a:t> של </a:t>
            </a:r>
            <a:r>
              <a:rPr lang="he-IL" b="1" dirty="0" smtClean="0"/>
              <a:t>פקודות מכונה – </a:t>
            </a:r>
            <a:r>
              <a:rPr lang="he-IL" dirty="0" smtClean="0"/>
              <a:t>פקודות שיש להן מימוש מפורש ב-</a:t>
            </a:r>
            <a:r>
              <a:rPr lang="en-US" dirty="0" smtClean="0"/>
              <a:t>CPU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1593498" y="449981"/>
            <a:ext cx="86661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400" dirty="0"/>
              <a:t>מה קורה </a:t>
            </a:r>
            <a:r>
              <a:rPr lang="he-IL" sz="4400" dirty="0" smtClean="0"/>
              <a:t>כשמריצים </a:t>
            </a:r>
            <a:r>
              <a:rPr lang="he-IL" sz="4400" dirty="0"/>
              <a:t>תוכנית במחשב?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59800" y="4065067"/>
            <a:ext cx="2574387" cy="583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000" dirty="0" smtClean="0"/>
              <a:t>תכנית בשפת מכונה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332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שפת אסמבלי</a:t>
            </a:r>
            <a:endParaRPr lang="he-IL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429"/>
          </a:xfrm>
        </p:spPr>
        <p:txBody>
          <a:bodyPr/>
          <a:lstStyle/>
          <a:p>
            <a:r>
              <a:rPr lang="he-IL" dirty="0" smtClean="0"/>
              <a:t>גרסה טקסטאלית לשפת מכונה</a:t>
            </a:r>
          </a:p>
          <a:p>
            <a:r>
              <a:rPr lang="he-IL" dirty="0"/>
              <a:t>כל שורה בתכנית אסמבלי שקולה לפקודה אחת בשפת </a:t>
            </a:r>
            <a:r>
              <a:rPr lang="he-IL" dirty="0" smtClean="0"/>
              <a:t>מכונה</a:t>
            </a:r>
          </a:p>
          <a:p>
            <a:r>
              <a:rPr lang="he-IL" dirty="0"/>
              <a:t>תכנות באסמבלי מאפשר לנו להנחות את המעבד ברמת שפת </a:t>
            </a:r>
            <a:r>
              <a:rPr lang="he-IL" dirty="0" smtClean="0"/>
              <a:t>המכונה</a:t>
            </a:r>
            <a:endParaRPr lang="he-IL" dirty="0"/>
          </a:p>
          <a:p>
            <a:endParaRPr lang="he-IL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2484241"/>
            <a:ext cx="10515600" cy="6784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821786" y="3143078"/>
            <a:ext cx="10515600" cy="6784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4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פקודת מכונה</a:t>
            </a:r>
            <a:endParaRPr lang="he-IL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37446" y="1709718"/>
            <a:ext cx="10515600" cy="1024340"/>
          </a:xfrm>
        </p:spPr>
        <p:txBody>
          <a:bodyPr>
            <a:noAutofit/>
          </a:bodyPr>
          <a:lstStyle/>
          <a:p>
            <a:r>
              <a:rPr lang="he-IL" sz="2400" dirty="0" smtClean="0"/>
              <a:t>ב-8086: מעט מעל 100 פקודות כאלה</a:t>
            </a:r>
          </a:p>
          <a:p>
            <a:r>
              <a:rPr lang="he-IL" sz="2400" dirty="0" smtClean="0"/>
              <a:t>במעבדים מאוחרים יותר (386, 486, פנטיום): כמה מאות פקודות</a:t>
            </a:r>
            <a:endParaRPr lang="he-IL" sz="24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430651" y="2775482"/>
            <a:ext cx="7322396" cy="121563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/>
              <a:t>גודל כל פקודה ב-8068: בין בית אחד ל-6 בתים</a:t>
            </a:r>
          </a:p>
          <a:p>
            <a:r>
              <a:rPr lang="he-IL" sz="2400" dirty="0" smtClean="0"/>
              <a:t>כל פקודה כזאת מבצעת פעולה פשוטה ובסיסית: חיבור, חיסור, העתקת מידע 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569747" y="2879463"/>
            <a:ext cx="2520879" cy="33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Instruction fetch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86" y="3496615"/>
            <a:ext cx="2520879" cy="33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dirty="0" smtClean="0">
                <a:solidFill>
                  <a:schemeClr val="tx1"/>
                </a:solidFill>
              </a:rPr>
              <a:t>Instruction decode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4086" y="4110816"/>
            <a:ext cx="2520879" cy="312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dirty="0" smtClean="0">
                <a:solidFill>
                  <a:schemeClr val="tx1"/>
                </a:solidFill>
              </a:rPr>
              <a:t>Operand fetch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086" y="4710210"/>
            <a:ext cx="2520879" cy="340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dirty="0" smtClean="0">
                <a:solidFill>
                  <a:schemeClr val="tx1"/>
                </a:solidFill>
              </a:rPr>
              <a:t>Execute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4086" y="5310601"/>
            <a:ext cx="2520879" cy="340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dirty="0" smtClean="0">
                <a:solidFill>
                  <a:schemeClr val="tx1"/>
                </a:solidFill>
              </a:rPr>
              <a:t>Result store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434807" y="3227433"/>
            <a:ext cx="2" cy="26061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33952" y="3846401"/>
            <a:ext cx="2" cy="26061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3954" y="4427403"/>
            <a:ext cx="2" cy="26061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48021" y="5046010"/>
            <a:ext cx="2" cy="26061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46324" y="5661188"/>
            <a:ext cx="2" cy="26061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4086" y="5931529"/>
            <a:ext cx="2520879" cy="340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dirty="0" smtClean="0">
                <a:solidFill>
                  <a:schemeClr val="tx1"/>
                </a:solidFill>
              </a:rPr>
              <a:t>Next instruction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435651" y="2578507"/>
            <a:ext cx="974488" cy="3878993"/>
          </a:xfrm>
          <a:custGeom>
            <a:avLst/>
            <a:gdLst>
              <a:gd name="connsiteX0" fmla="*/ 136720 w 1640738"/>
              <a:gd name="connsiteY0" fmla="*/ 4022895 h 4471300"/>
              <a:gd name="connsiteX1" fmla="*/ 136720 w 1640738"/>
              <a:gd name="connsiteY1" fmla="*/ 4205775 h 4471300"/>
              <a:gd name="connsiteX2" fmla="*/ 1557557 w 1640738"/>
              <a:gd name="connsiteY2" fmla="*/ 4163572 h 4471300"/>
              <a:gd name="connsiteX3" fmla="*/ 1332473 w 1640738"/>
              <a:gd name="connsiteY3" fmla="*/ 280888 h 4471300"/>
              <a:gd name="connsiteX4" fmla="*/ 164855 w 1640738"/>
              <a:gd name="connsiteY4" fmla="*/ 337159 h 4471300"/>
              <a:gd name="connsiteX5" fmla="*/ 164855 w 1640738"/>
              <a:gd name="connsiteY5" fmla="*/ 604445 h 4471300"/>
              <a:gd name="connsiteX6" fmla="*/ 150787 w 1640738"/>
              <a:gd name="connsiteY6" fmla="*/ 604445 h 4471300"/>
              <a:gd name="connsiteX0" fmla="*/ 136720 w 1640738"/>
              <a:gd name="connsiteY0" fmla="*/ 3949325 h 4397730"/>
              <a:gd name="connsiteX1" fmla="*/ 136720 w 1640738"/>
              <a:gd name="connsiteY1" fmla="*/ 4132205 h 4397730"/>
              <a:gd name="connsiteX2" fmla="*/ 1557557 w 1640738"/>
              <a:gd name="connsiteY2" fmla="*/ 4090002 h 4397730"/>
              <a:gd name="connsiteX3" fmla="*/ 1332473 w 1640738"/>
              <a:gd name="connsiteY3" fmla="*/ 207318 h 4397730"/>
              <a:gd name="connsiteX4" fmla="*/ 164855 w 1640738"/>
              <a:gd name="connsiteY4" fmla="*/ 530875 h 4397730"/>
              <a:gd name="connsiteX5" fmla="*/ 150787 w 1640738"/>
              <a:gd name="connsiteY5" fmla="*/ 530875 h 4397730"/>
              <a:gd name="connsiteX0" fmla="*/ 136720 w 1623191"/>
              <a:gd name="connsiteY0" fmla="*/ 3671187 h 4094666"/>
              <a:gd name="connsiteX1" fmla="*/ 136720 w 1623191"/>
              <a:gd name="connsiteY1" fmla="*/ 3854067 h 4094666"/>
              <a:gd name="connsiteX2" fmla="*/ 1557557 w 1623191"/>
              <a:gd name="connsiteY2" fmla="*/ 3811864 h 4094666"/>
              <a:gd name="connsiteX3" fmla="*/ 1262134 w 1623191"/>
              <a:gd name="connsiteY3" fmla="*/ 266804 h 4094666"/>
              <a:gd name="connsiteX4" fmla="*/ 164855 w 1623191"/>
              <a:gd name="connsiteY4" fmla="*/ 252737 h 4094666"/>
              <a:gd name="connsiteX5" fmla="*/ 150787 w 1623191"/>
              <a:gd name="connsiteY5" fmla="*/ 252737 h 4094666"/>
              <a:gd name="connsiteX0" fmla="*/ 56610 w 1543081"/>
              <a:gd name="connsiteY0" fmla="*/ 3671187 h 4037342"/>
              <a:gd name="connsiteX1" fmla="*/ 1477447 w 1543081"/>
              <a:gd name="connsiteY1" fmla="*/ 3811864 h 4037342"/>
              <a:gd name="connsiteX2" fmla="*/ 1182024 w 1543081"/>
              <a:gd name="connsiteY2" fmla="*/ 266804 h 4037342"/>
              <a:gd name="connsiteX3" fmla="*/ 84745 w 1543081"/>
              <a:gd name="connsiteY3" fmla="*/ 252737 h 4037342"/>
              <a:gd name="connsiteX4" fmla="*/ 70677 w 1543081"/>
              <a:gd name="connsiteY4" fmla="*/ 252737 h 4037342"/>
              <a:gd name="connsiteX0" fmla="*/ 56610 w 1268058"/>
              <a:gd name="connsiteY0" fmla="*/ 3647224 h 3783826"/>
              <a:gd name="connsiteX1" fmla="*/ 1069484 w 1268058"/>
              <a:gd name="connsiteY1" fmla="*/ 3464344 h 3783826"/>
              <a:gd name="connsiteX2" fmla="*/ 1182024 w 1268058"/>
              <a:gd name="connsiteY2" fmla="*/ 242841 h 3783826"/>
              <a:gd name="connsiteX3" fmla="*/ 84745 w 1268058"/>
              <a:gd name="connsiteY3" fmla="*/ 228774 h 3783826"/>
              <a:gd name="connsiteX4" fmla="*/ 70677 w 1268058"/>
              <a:gd name="connsiteY4" fmla="*/ 228774 h 3783826"/>
              <a:gd name="connsiteX0" fmla="*/ 35797 w 1105437"/>
              <a:gd name="connsiteY0" fmla="*/ 3594108 h 3725843"/>
              <a:gd name="connsiteX1" fmla="*/ 1048671 w 1105437"/>
              <a:gd name="connsiteY1" fmla="*/ 3411228 h 3725843"/>
              <a:gd name="connsiteX2" fmla="*/ 879858 w 1105437"/>
              <a:gd name="connsiteY2" fmla="*/ 260063 h 3725843"/>
              <a:gd name="connsiteX3" fmla="*/ 63932 w 1105437"/>
              <a:gd name="connsiteY3" fmla="*/ 175658 h 3725843"/>
              <a:gd name="connsiteX4" fmla="*/ 49864 w 1105437"/>
              <a:gd name="connsiteY4" fmla="*/ 175658 h 3725843"/>
              <a:gd name="connsiteX0" fmla="*/ 35797 w 1009544"/>
              <a:gd name="connsiteY0" fmla="*/ 3593074 h 3716596"/>
              <a:gd name="connsiteX1" fmla="*/ 922062 w 1009544"/>
              <a:gd name="connsiteY1" fmla="*/ 3396127 h 3716596"/>
              <a:gd name="connsiteX2" fmla="*/ 879858 w 1009544"/>
              <a:gd name="connsiteY2" fmla="*/ 259029 h 3716596"/>
              <a:gd name="connsiteX3" fmla="*/ 63932 w 1009544"/>
              <a:gd name="connsiteY3" fmla="*/ 174624 h 3716596"/>
              <a:gd name="connsiteX4" fmla="*/ 49864 w 1009544"/>
              <a:gd name="connsiteY4" fmla="*/ 174624 h 3716596"/>
              <a:gd name="connsiteX0" fmla="*/ 365761 w 1339508"/>
              <a:gd name="connsiteY0" fmla="*/ 3657600 h 3781122"/>
              <a:gd name="connsiteX1" fmla="*/ 1252026 w 1339508"/>
              <a:gd name="connsiteY1" fmla="*/ 3460653 h 3781122"/>
              <a:gd name="connsiteX2" fmla="*/ 1209822 w 1339508"/>
              <a:gd name="connsiteY2" fmla="*/ 323555 h 3781122"/>
              <a:gd name="connsiteX3" fmla="*/ 393896 w 1339508"/>
              <a:gd name="connsiteY3" fmla="*/ 239150 h 3781122"/>
              <a:gd name="connsiteX4" fmla="*/ 0 w 1339508"/>
              <a:gd name="connsiteY4" fmla="*/ 0 h 3781122"/>
              <a:gd name="connsiteX0" fmla="*/ 365761 w 1362001"/>
              <a:gd name="connsiteY0" fmla="*/ 3686837 h 3810359"/>
              <a:gd name="connsiteX1" fmla="*/ 1252026 w 1362001"/>
              <a:gd name="connsiteY1" fmla="*/ 3489890 h 3810359"/>
              <a:gd name="connsiteX2" fmla="*/ 1209822 w 1362001"/>
              <a:gd name="connsiteY2" fmla="*/ 352792 h 3810359"/>
              <a:gd name="connsiteX3" fmla="*/ 0 w 1362001"/>
              <a:gd name="connsiteY3" fmla="*/ 29237 h 3810359"/>
              <a:gd name="connsiteX0" fmla="*/ 365761 w 1362001"/>
              <a:gd name="connsiteY0" fmla="*/ 3686837 h 3810359"/>
              <a:gd name="connsiteX1" fmla="*/ 1252026 w 1362001"/>
              <a:gd name="connsiteY1" fmla="*/ 3489890 h 3810359"/>
              <a:gd name="connsiteX2" fmla="*/ 1209822 w 1362001"/>
              <a:gd name="connsiteY2" fmla="*/ 352792 h 3810359"/>
              <a:gd name="connsiteX3" fmla="*/ 0 w 1362001"/>
              <a:gd name="connsiteY3" fmla="*/ 29237 h 3810359"/>
              <a:gd name="connsiteX0" fmla="*/ 365761 w 1362001"/>
              <a:gd name="connsiteY0" fmla="*/ 3796229 h 3919751"/>
              <a:gd name="connsiteX1" fmla="*/ 1252026 w 1362001"/>
              <a:gd name="connsiteY1" fmla="*/ 3599282 h 3919751"/>
              <a:gd name="connsiteX2" fmla="*/ 1209822 w 1362001"/>
              <a:gd name="connsiteY2" fmla="*/ 462184 h 3919751"/>
              <a:gd name="connsiteX3" fmla="*/ 0 w 1362001"/>
              <a:gd name="connsiteY3" fmla="*/ 138629 h 3919751"/>
              <a:gd name="connsiteX0" fmla="*/ 0 w 974488"/>
              <a:gd name="connsiteY0" fmla="*/ 3670047 h 3793569"/>
              <a:gd name="connsiteX1" fmla="*/ 886265 w 974488"/>
              <a:gd name="connsiteY1" fmla="*/ 3473100 h 3793569"/>
              <a:gd name="connsiteX2" fmla="*/ 844061 w 974488"/>
              <a:gd name="connsiteY2" fmla="*/ 336002 h 3793569"/>
              <a:gd name="connsiteX3" fmla="*/ 14067 w 974488"/>
              <a:gd name="connsiteY3" fmla="*/ 223462 h 3793569"/>
              <a:gd name="connsiteX0" fmla="*/ 0 w 974488"/>
              <a:gd name="connsiteY0" fmla="*/ 3705336 h 3828858"/>
              <a:gd name="connsiteX1" fmla="*/ 886265 w 974488"/>
              <a:gd name="connsiteY1" fmla="*/ 3508389 h 3828858"/>
              <a:gd name="connsiteX2" fmla="*/ 844061 w 974488"/>
              <a:gd name="connsiteY2" fmla="*/ 371291 h 3828858"/>
              <a:gd name="connsiteX3" fmla="*/ 14067 w 974488"/>
              <a:gd name="connsiteY3" fmla="*/ 258751 h 3828858"/>
              <a:gd name="connsiteX0" fmla="*/ 0 w 974488"/>
              <a:gd name="connsiteY0" fmla="*/ 3705336 h 3878993"/>
              <a:gd name="connsiteX1" fmla="*/ 886265 w 974488"/>
              <a:gd name="connsiteY1" fmla="*/ 3508389 h 3878993"/>
              <a:gd name="connsiteX2" fmla="*/ 844061 w 974488"/>
              <a:gd name="connsiteY2" fmla="*/ 371291 h 3878993"/>
              <a:gd name="connsiteX3" fmla="*/ 14067 w 974488"/>
              <a:gd name="connsiteY3" fmla="*/ 258751 h 387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488" h="3878993">
                <a:moveTo>
                  <a:pt x="0" y="3705336"/>
                </a:moveTo>
                <a:cubicBezTo>
                  <a:pt x="586" y="3875321"/>
                  <a:pt x="745588" y="4064063"/>
                  <a:pt x="886265" y="3508389"/>
                </a:cubicBezTo>
                <a:cubicBezTo>
                  <a:pt x="1026942" y="2952715"/>
                  <a:pt x="989427" y="912897"/>
                  <a:pt x="844061" y="371291"/>
                </a:cubicBezTo>
                <a:cubicBezTo>
                  <a:pt x="698695" y="-170315"/>
                  <a:pt x="-1174" y="-39602"/>
                  <a:pt x="14067" y="258751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ular Callout 25"/>
          <p:cNvSpPr/>
          <p:nvPr/>
        </p:nvSpPr>
        <p:spPr>
          <a:xfrm>
            <a:off x="4349438" y="4749226"/>
            <a:ext cx="3799268" cy="631065"/>
          </a:xfrm>
          <a:prstGeom prst="wedgeRectCallout">
            <a:avLst>
              <a:gd name="adj1" fmla="val -60155"/>
              <a:gd name="adj2" fmla="val 73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אופן ביצוע תוכנית ע"י ה -</a:t>
            </a:r>
            <a:r>
              <a:rPr lang="en-US" dirty="0" smtClean="0"/>
              <a:t>CPU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311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פקודת מכונה</a:t>
            </a:r>
            <a:endParaRPr lang="he-IL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8424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ניתן לסווג אותן לפי: אופי הפעולה, מספר האופרנדים</a:t>
            </a:r>
            <a:endParaRPr lang="he-IL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1858641" y="2445972"/>
            <a:ext cx="3309104" cy="533507"/>
          </a:xfrm>
          <a:prstGeom prst="wedgeRectCallout">
            <a:avLst>
              <a:gd name="adj1" fmla="val 45345"/>
              <a:gd name="adj2" fmla="val -956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נתון שפקודת המכונה פועלת עליו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8437418" y="2849964"/>
            <a:ext cx="2916382" cy="21099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/>
              <a:t>אופרנדים אפשריים:</a:t>
            </a:r>
          </a:p>
          <a:p>
            <a:pPr lvl="1"/>
            <a:r>
              <a:rPr lang="he-IL" sz="2800" dirty="0" smtClean="0"/>
              <a:t>אוגר</a:t>
            </a:r>
          </a:p>
          <a:p>
            <a:pPr lvl="1"/>
            <a:r>
              <a:rPr lang="he-IL" sz="2800" dirty="0" smtClean="0"/>
              <a:t>כתובת בזכרון</a:t>
            </a:r>
          </a:p>
          <a:p>
            <a:pPr lvl="1"/>
            <a:r>
              <a:rPr lang="he-IL" sz="2800" dirty="0" smtClean="0"/>
              <a:t>קבוע</a:t>
            </a:r>
            <a:endParaRPr lang="he-IL" sz="2800" dirty="0"/>
          </a:p>
        </p:txBody>
      </p:sp>
      <p:sp>
        <p:nvSpPr>
          <p:cNvPr id="12" name="Rectangular Callout 11"/>
          <p:cNvSpPr/>
          <p:nvPr/>
        </p:nvSpPr>
        <p:spPr>
          <a:xfrm>
            <a:off x="5167745" y="3296274"/>
            <a:ext cx="3477491" cy="533507"/>
          </a:xfrm>
          <a:prstGeom prst="wedgeRectCallout">
            <a:avLst>
              <a:gd name="adj1" fmla="val 72500"/>
              <a:gd name="adj2" fmla="val -95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יחידת זכרון מינימלית של ה-</a:t>
            </a:r>
            <a:r>
              <a:rPr lang="en-US" dirty="0" smtClean="0"/>
              <a:t>CPU</a:t>
            </a:r>
            <a:endParaRPr lang="he-IL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283527" y="4779823"/>
            <a:ext cx="8070273" cy="46605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/>
              <a:t>ישנן פקודות עם אפס אופרנדים, אופרנד יחיד, או שני אופרנדים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4077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פקודת מכונה</a:t>
            </a:r>
            <a:endParaRPr lang="he-IL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8424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פקודות שני אופרנדים: </a:t>
            </a:r>
            <a:endParaRPr lang="he-IL" sz="24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446829" y="3012883"/>
            <a:ext cx="5640946" cy="82051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800" dirty="0" smtClean="0"/>
              <a:t>דוגמאות:</a:t>
            </a:r>
          </a:p>
          <a:p>
            <a:pPr marL="0" indent="0" algn="l" rtl="0">
              <a:buNone/>
            </a:pPr>
            <a:r>
              <a:rPr lang="he-IL" sz="2800" dirty="0" smtClean="0"/>
              <a:t> </a:t>
            </a:r>
            <a:r>
              <a:rPr lang="en-US" sz="2800" dirty="0" smtClean="0"/>
              <a:t>MOV AX, BX</a:t>
            </a: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8" name="Rectangle 7"/>
          <p:cNvSpPr/>
          <p:nvPr/>
        </p:nvSpPr>
        <p:spPr>
          <a:xfrm>
            <a:off x="3889369" y="2333125"/>
            <a:ext cx="1585289" cy="47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שם פקודה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74658" y="2329962"/>
            <a:ext cx="1585289" cy="47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אופרנד יעד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59947" y="2326799"/>
            <a:ext cx="1585289" cy="47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אופרנד מקור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33635" y="5325376"/>
            <a:ext cx="4842507" cy="1062545"/>
          </a:xfrm>
          <a:prstGeom prst="wedgeRectCallout">
            <a:avLst>
              <a:gd name="adj1" fmla="val 32127"/>
              <a:gd name="adj2" fmla="val -8961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קונוונציה: נשתמש באותיות גדולות לשמות פקודות ואוגרים ובאותיות קטנות לשמות משתנים ותגיות שאנחנו מכריזים עליהם </a:t>
            </a:r>
            <a:endParaRPr lang="he-IL" dirty="0"/>
          </a:p>
        </p:txBody>
      </p:sp>
      <p:sp>
        <p:nvSpPr>
          <p:cNvPr id="17" name="Rectangular Callout 16"/>
          <p:cNvSpPr/>
          <p:nvPr/>
        </p:nvSpPr>
        <p:spPr>
          <a:xfrm>
            <a:off x="6603856" y="3519566"/>
            <a:ext cx="3763443" cy="675487"/>
          </a:xfrm>
          <a:prstGeom prst="wedgeRectCallout">
            <a:avLst>
              <a:gd name="adj1" fmla="val -80627"/>
              <a:gd name="adj2" fmla="val -3396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מעבירה את תוכן האוגר </a:t>
            </a:r>
            <a:r>
              <a:rPr lang="en-US" dirty="0" smtClean="0"/>
              <a:t>BX</a:t>
            </a:r>
            <a:r>
              <a:rPr lang="he-IL" dirty="0" smtClean="0"/>
              <a:t> לאוגר </a:t>
            </a:r>
            <a:r>
              <a:rPr lang="en-US" dirty="0" smtClean="0"/>
              <a:t>AX</a:t>
            </a:r>
            <a:endParaRPr lang="he-IL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3548429" y="3881221"/>
            <a:ext cx="5640946" cy="82051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e-IL" sz="2800" dirty="0" smtClean="0"/>
          </a:p>
          <a:p>
            <a:pPr marL="0" indent="0" algn="l" rtl="0">
              <a:buNone/>
            </a:pPr>
            <a:r>
              <a:rPr lang="en-US" sz="2800" dirty="0" smtClean="0"/>
              <a:t>ADD AX, BX</a:t>
            </a: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19" name="Rectangular Callout 18"/>
          <p:cNvSpPr/>
          <p:nvPr/>
        </p:nvSpPr>
        <p:spPr>
          <a:xfrm>
            <a:off x="6603855" y="4460418"/>
            <a:ext cx="3763443" cy="996953"/>
          </a:xfrm>
          <a:prstGeom prst="wedgeRectCallout">
            <a:avLst>
              <a:gd name="adj1" fmla="val -80627"/>
              <a:gd name="adj2" fmla="val -3396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מסכמת את תכני האוגרים </a:t>
            </a:r>
            <a:r>
              <a:rPr lang="en-US" dirty="0" smtClean="0"/>
              <a:t>AX</a:t>
            </a:r>
            <a:r>
              <a:rPr lang="he-IL" dirty="0" smtClean="0"/>
              <a:t> ו-</a:t>
            </a:r>
            <a:r>
              <a:rPr lang="en-US" dirty="0" smtClean="0"/>
              <a:t>BX</a:t>
            </a:r>
            <a:r>
              <a:rPr lang="he-IL" dirty="0" smtClean="0"/>
              <a:t> </a:t>
            </a:r>
            <a:r>
              <a:rPr lang="he-IL" b="1" dirty="0" smtClean="0"/>
              <a:t>ומאכסנת את התוצאה ב-</a:t>
            </a:r>
            <a:r>
              <a:rPr lang="en-US" b="1" dirty="0" smtClean="0"/>
              <a:t>AX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44725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פקודת מכונה</a:t>
            </a:r>
            <a:endParaRPr lang="he-IL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8424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פקודות שני אופרנדים: </a:t>
            </a:r>
            <a:endParaRPr lang="he-IL" sz="2400" dirty="0"/>
          </a:p>
        </p:txBody>
      </p:sp>
      <p:sp>
        <p:nvSpPr>
          <p:cNvPr id="8" name="Rectangle 7"/>
          <p:cNvSpPr/>
          <p:nvPr/>
        </p:nvSpPr>
        <p:spPr>
          <a:xfrm>
            <a:off x="3889369" y="2333125"/>
            <a:ext cx="1585289" cy="47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שם פקודה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74658" y="2329962"/>
            <a:ext cx="1585289" cy="47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אופרנד יעד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59947" y="2326799"/>
            <a:ext cx="1585289" cy="47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אופרנד מקור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838200" y="3151984"/>
            <a:ext cx="3763443" cy="675487"/>
          </a:xfrm>
          <a:prstGeom prst="wedgeRectCallout">
            <a:avLst>
              <a:gd name="adj1" fmla="val 80581"/>
              <a:gd name="adj2" fmla="val -8983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יכול להיות אוגר או כתובת בזכרון</a:t>
            </a:r>
            <a:endParaRPr lang="he-IL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838200" y="4364967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800" dirty="0" smtClean="0"/>
              <a:t>MOV AX, BX</a:t>
            </a: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19" name="Rectangular Callout 18"/>
          <p:cNvSpPr/>
          <p:nvPr/>
        </p:nvSpPr>
        <p:spPr>
          <a:xfrm>
            <a:off x="3660227" y="4234338"/>
            <a:ext cx="1814431" cy="590671"/>
          </a:xfrm>
          <a:prstGeom prst="wedgeRectCallout">
            <a:avLst>
              <a:gd name="adj1" fmla="val -98226"/>
              <a:gd name="adj2" fmla="val -202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אוגר, אוגר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4881793" y="3155220"/>
            <a:ext cx="3913864" cy="675487"/>
          </a:xfrm>
          <a:prstGeom prst="wedgeRectCallout">
            <a:avLst>
              <a:gd name="adj1" fmla="val 23503"/>
              <a:gd name="adj2" fmla="val -8768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יכול להיות אוגר או כתובת בזכרון או קבוע</a:t>
            </a:r>
            <a:endParaRPr lang="he-IL" dirty="0"/>
          </a:p>
        </p:txBody>
      </p:sp>
      <p:sp>
        <p:nvSpPr>
          <p:cNvPr id="13" name="Rectangular Callout 12"/>
          <p:cNvSpPr/>
          <p:nvPr/>
        </p:nvSpPr>
        <p:spPr>
          <a:xfrm>
            <a:off x="9075806" y="2626916"/>
            <a:ext cx="2934159" cy="1200555"/>
          </a:xfrm>
          <a:prstGeom prst="wedgeRectCallout">
            <a:avLst>
              <a:gd name="adj1" fmla="val -55149"/>
              <a:gd name="adj2" fmla="val 162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אסור ששניהם יהיו כתובות בזכרון</a:t>
            </a:r>
            <a:endParaRPr lang="he-IL" dirty="0"/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838200" y="5194134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800" dirty="0" smtClean="0"/>
              <a:t>MOV AX, [BX]</a:t>
            </a: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21" name="Rectangular Callout 20"/>
          <p:cNvSpPr/>
          <p:nvPr/>
        </p:nvSpPr>
        <p:spPr>
          <a:xfrm>
            <a:off x="3974577" y="5092533"/>
            <a:ext cx="1814431" cy="590671"/>
          </a:xfrm>
          <a:prstGeom prst="wedgeRectCallout">
            <a:avLst>
              <a:gd name="adj1" fmla="val -98226"/>
              <a:gd name="adj2" fmla="val -202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זכרון, אוגר </a:t>
            </a:r>
            <a:endParaRPr lang="he-IL" b="1" dirty="0"/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838200" y="6023301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800" dirty="0" smtClean="0"/>
              <a:t>MOV AX, 9</a:t>
            </a: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23" name="Rectangular Callout 22"/>
          <p:cNvSpPr/>
          <p:nvPr/>
        </p:nvSpPr>
        <p:spPr>
          <a:xfrm>
            <a:off x="3974577" y="5921700"/>
            <a:ext cx="1814431" cy="590671"/>
          </a:xfrm>
          <a:prstGeom prst="wedgeRectCallout">
            <a:avLst>
              <a:gd name="adj1" fmla="val -98226"/>
              <a:gd name="adj2" fmla="val -202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קבוע, אוגר</a:t>
            </a:r>
            <a:endParaRPr lang="he-IL" b="1" dirty="0"/>
          </a:p>
        </p:txBody>
      </p:sp>
      <p:sp>
        <p:nvSpPr>
          <p:cNvPr id="24" name="Content Placeholder 5"/>
          <p:cNvSpPr txBox="1">
            <a:spLocks/>
          </p:cNvSpPr>
          <p:nvPr/>
        </p:nvSpPr>
        <p:spPr>
          <a:xfrm>
            <a:off x="6402992" y="4357709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800" dirty="0" smtClean="0"/>
              <a:t>MOV [BX], </a:t>
            </a:r>
            <a:r>
              <a:rPr lang="en-US" dirty="0"/>
              <a:t>A</a:t>
            </a:r>
            <a:r>
              <a:rPr lang="en-US" sz="2800" dirty="0" smtClean="0"/>
              <a:t>X</a:t>
            </a: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25" name="Rectangular Callout 24"/>
          <p:cNvSpPr/>
          <p:nvPr/>
        </p:nvSpPr>
        <p:spPr>
          <a:xfrm>
            <a:off x="9529818" y="4227080"/>
            <a:ext cx="1814431" cy="590671"/>
          </a:xfrm>
          <a:prstGeom prst="wedgeRectCallout">
            <a:avLst>
              <a:gd name="adj1" fmla="val -98226"/>
              <a:gd name="adj2" fmla="val -202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אוגר, זכרון</a:t>
            </a:r>
            <a:endParaRPr lang="he-IL" b="1" dirty="0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6402992" y="5186876"/>
            <a:ext cx="4032779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800" dirty="0" smtClean="0"/>
              <a:t>MOV </a:t>
            </a:r>
            <a:r>
              <a:rPr lang="en-US" dirty="0" smtClean="0"/>
              <a:t>BYTE PTR [BX]</a:t>
            </a:r>
            <a:r>
              <a:rPr lang="en-US" sz="2800" dirty="0" smtClean="0"/>
              <a:t>, 9</a:t>
            </a: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27" name="Rectangular Callout 26"/>
          <p:cNvSpPr/>
          <p:nvPr/>
        </p:nvSpPr>
        <p:spPr>
          <a:xfrm>
            <a:off x="9635669" y="5900790"/>
            <a:ext cx="1814431" cy="590671"/>
          </a:xfrm>
          <a:prstGeom prst="wedgeRectCallout">
            <a:avLst>
              <a:gd name="adj1" fmla="val -64629"/>
              <a:gd name="adj2" fmla="val -757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קבוע, זכרון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41019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פקודת מכונה</a:t>
            </a:r>
            <a:endParaRPr lang="he-IL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8424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פקודות אופרנד יחיד: </a:t>
            </a:r>
            <a:endParaRPr lang="he-IL" sz="2400" dirty="0"/>
          </a:p>
        </p:txBody>
      </p:sp>
      <p:sp>
        <p:nvSpPr>
          <p:cNvPr id="8" name="Rectangle 7"/>
          <p:cNvSpPr/>
          <p:nvPr/>
        </p:nvSpPr>
        <p:spPr>
          <a:xfrm>
            <a:off x="4881793" y="2055782"/>
            <a:ext cx="1585289" cy="47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שם פקודה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67082" y="2052619"/>
            <a:ext cx="1585289" cy="47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אופרנד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24" name="Content Placeholder 5"/>
          <p:cNvSpPr txBox="1">
            <a:spLocks/>
          </p:cNvSpPr>
          <p:nvPr/>
        </p:nvSpPr>
        <p:spPr>
          <a:xfrm>
            <a:off x="4437699" y="3139172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INC</a:t>
            </a:r>
            <a:r>
              <a:rPr lang="en-US" sz="2800" dirty="0" smtClean="0"/>
              <a:t> </a:t>
            </a:r>
            <a:r>
              <a:rPr lang="en-US" dirty="0" smtClean="0"/>
              <a:t>A</a:t>
            </a:r>
            <a:r>
              <a:rPr lang="en-US" sz="2800" dirty="0" smtClean="0"/>
              <a:t>X</a:t>
            </a: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838200" y="4266781"/>
            <a:ext cx="10515600" cy="6784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/>
              <a:t>פקודות אפס אופרנדים: </a:t>
            </a:r>
            <a:endParaRPr lang="he-IL" sz="2400" dirty="0"/>
          </a:p>
        </p:txBody>
      </p:sp>
      <p:sp>
        <p:nvSpPr>
          <p:cNvPr id="29" name="Rectangle 28"/>
          <p:cNvSpPr/>
          <p:nvPr/>
        </p:nvSpPr>
        <p:spPr>
          <a:xfrm>
            <a:off x="4881793" y="4496938"/>
            <a:ext cx="1585289" cy="47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שם פקודה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4437699" y="5580328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HLT</a:t>
            </a:r>
            <a:endParaRPr lang="en-US" sz="2800" dirty="0" smtClean="0"/>
          </a:p>
          <a:p>
            <a:pPr marL="0" indent="0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8836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זרימת התכנית</a:t>
            </a:r>
            <a:endParaRPr lang="he-IL" dirty="0">
              <a:cs typeface="+mn-cs"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88319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הפקודה הראשונה היא הפקודה הראשונה בתכנית</a:t>
            </a:r>
            <a:endParaRPr lang="he-IL" sz="2400" dirty="0"/>
          </a:p>
          <a:p>
            <a:endParaRPr lang="he-IL" sz="1100" dirty="0"/>
          </a:p>
          <a:p>
            <a:r>
              <a:rPr lang="he-IL" sz="2400" dirty="0" smtClean="0"/>
              <a:t>לאחר מכן, כל פקודה קובעת את זו שאחריה</a:t>
            </a:r>
          </a:p>
          <a:p>
            <a:endParaRPr lang="he-IL" sz="1100" dirty="0"/>
          </a:p>
          <a:p>
            <a:r>
              <a:rPr lang="he-IL" sz="2400" dirty="0" smtClean="0"/>
              <a:t>על פי רוב, הפקודה הבאה היא הפקודה העוקבת בתכנית</a:t>
            </a:r>
          </a:p>
          <a:p>
            <a:endParaRPr lang="he-IL" sz="1100" dirty="0"/>
          </a:p>
          <a:p>
            <a:r>
              <a:rPr lang="he-IL" sz="2400" dirty="0" smtClean="0"/>
              <a:t>ניתן לשנות זאת ע"י </a:t>
            </a:r>
            <a:r>
              <a:rPr lang="he-IL" sz="2400" b="1" dirty="0" smtClean="0"/>
              <a:t>פקודות הסתעפות:</a:t>
            </a:r>
          </a:p>
          <a:p>
            <a:pPr marL="0" indent="0">
              <a:buNone/>
            </a:pPr>
            <a:endParaRPr lang="he-IL" sz="2400" dirty="0" smtClean="0"/>
          </a:p>
          <a:p>
            <a:pPr marL="0" indent="0">
              <a:buNone/>
            </a:pPr>
            <a:endParaRPr lang="he-IL" sz="2400" dirty="0" smtClean="0"/>
          </a:p>
          <a:p>
            <a:endParaRPr lang="he-IL" sz="2400" dirty="0"/>
          </a:p>
          <a:p>
            <a:endParaRPr lang="he-IL" sz="2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4648879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JMP label</a:t>
            </a:r>
            <a:endParaRPr lang="en-US" sz="2800" dirty="0" smtClean="0"/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838200" y="5349658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JE / JNE label</a:t>
            </a:r>
            <a:endParaRPr lang="en-US" sz="2800" dirty="0" smtClean="0"/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660227" y="4648879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CALL procedure</a:t>
            </a:r>
            <a:endParaRPr lang="en-US" sz="2800" dirty="0" smtClean="0"/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3660226" y="5349657"/>
            <a:ext cx="2822027" cy="5906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INT </a:t>
            </a:r>
            <a:r>
              <a:rPr lang="he-IL" dirty="0" smtClean="0"/>
              <a:t>(קוד שיגרה)</a:t>
            </a:r>
            <a:endParaRPr lang="en-US" sz="2800" dirty="0" smtClean="0"/>
          </a:p>
          <a:p>
            <a:pPr marL="0" indent="0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2589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זרימת התכנית</a:t>
            </a:r>
            <a:endParaRPr lang="he-IL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8424"/>
          </a:xfrm>
        </p:spPr>
        <p:txBody>
          <a:bodyPr/>
          <a:lstStyle/>
          <a:p>
            <a:r>
              <a:rPr lang="he-IL" dirty="0"/>
              <a:t>ברוב הפקודות הפקודה הבאה לביצוע היא </a:t>
            </a:r>
            <a:r>
              <a:rPr lang="he-IL" b="1" dirty="0"/>
              <a:t>הפקודה העוקבת בזיכרון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38200" y="2638985"/>
            <a:ext cx="10515600" cy="79694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כאשר רוצים </a:t>
            </a:r>
            <a:r>
              <a:rPr lang="he-IL" dirty="0"/>
              <a:t>שהפקודה הבאה לביצוע תהיה </a:t>
            </a:r>
            <a:r>
              <a:rPr lang="he-IL" dirty="0" smtClean="0"/>
              <a:t>אחרת מהפקודה </a:t>
            </a:r>
            <a:r>
              <a:rPr lang="he-IL" dirty="0"/>
              <a:t>העוקבת בזיכרון, נשתמש </a:t>
            </a:r>
            <a:r>
              <a:rPr lang="he-IL" b="1" dirty="0"/>
              <a:t>בפקודת </a:t>
            </a:r>
            <a:r>
              <a:rPr lang="he-IL" b="1" dirty="0" smtClean="0"/>
              <a:t>הסתעפות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838200" y="3695553"/>
            <a:ext cx="10515600" cy="79694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/>
              <a:t>פקודת הסתעפות – </a:t>
            </a:r>
            <a:r>
              <a:rPr lang="he-IL" dirty="0"/>
              <a:t>פקודה </a:t>
            </a:r>
            <a:r>
              <a:rPr lang="he-IL" b="1" dirty="0"/>
              <a:t>שמשנה </a:t>
            </a:r>
            <a:r>
              <a:rPr lang="he-IL" dirty="0"/>
              <a:t>את</a:t>
            </a:r>
            <a:r>
              <a:rPr lang="he-IL" b="1" dirty="0"/>
              <a:t> הפקודה הבאה לביצוע </a:t>
            </a:r>
            <a:r>
              <a:rPr lang="he-IL" dirty="0"/>
              <a:t>ליעד נתון.</a:t>
            </a:r>
            <a:endParaRPr lang="en-US" dirty="0"/>
          </a:p>
          <a:p>
            <a:r>
              <a:rPr lang="he-IL" dirty="0"/>
              <a:t>למשל: </a:t>
            </a:r>
            <a:r>
              <a:rPr lang="en-US" b="1" dirty="0" smtClean="0"/>
              <a:t>JMP</a:t>
            </a:r>
            <a:r>
              <a:rPr lang="he-IL" b="1" dirty="0" smtClean="0"/>
              <a:t> </a:t>
            </a:r>
            <a:r>
              <a:rPr lang="en-US" b="1" dirty="0" smtClean="0"/>
              <a:t>JE, CALL, INT</a:t>
            </a:r>
            <a:r>
              <a:rPr lang="en-US" b="1" dirty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0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סוגי פקודות מכונה</a:t>
            </a:r>
            <a:endParaRPr lang="he-IL" dirty="0">
              <a:cs typeface="+mn-cs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2601533" y="2164837"/>
            <a:ext cx="6446949" cy="435395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/>
              <a:t>פעולות אריתמטיות: </a:t>
            </a:r>
            <a:r>
              <a:rPr lang="en-US" sz="2400" dirty="0" smtClean="0"/>
              <a:t>ADD, SUB, MUL, DIV…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he-IL" sz="2400" dirty="0" smtClean="0"/>
              <a:t>העברת מידע: </a:t>
            </a:r>
            <a:r>
              <a:rPr lang="en-US" sz="2400" dirty="0" smtClean="0"/>
              <a:t>MOV, PUSH, PUP, XCHG…</a:t>
            </a:r>
          </a:p>
          <a:p>
            <a:endParaRPr lang="en-US" sz="2400" dirty="0"/>
          </a:p>
          <a:p>
            <a:r>
              <a:rPr lang="he-IL" sz="2400" dirty="0" smtClean="0"/>
              <a:t>הסתעפות: </a:t>
            </a:r>
            <a:r>
              <a:rPr lang="en-US" sz="2400" dirty="0" smtClean="0"/>
              <a:t>JMP, JE, JNZ, CALL, INT…</a:t>
            </a:r>
          </a:p>
          <a:p>
            <a:endParaRPr lang="en-US" sz="2400" dirty="0"/>
          </a:p>
          <a:p>
            <a:r>
              <a:rPr lang="he-IL" sz="2400" dirty="0" smtClean="0"/>
              <a:t>פעולות לוגיות ברמת הביט: </a:t>
            </a:r>
            <a:r>
              <a:rPr lang="en-US" sz="2400" dirty="0" smtClean="0"/>
              <a:t>AND, OR, NOT…</a:t>
            </a:r>
          </a:p>
          <a:p>
            <a:endParaRPr lang="en-US" sz="2400" dirty="0"/>
          </a:p>
          <a:p>
            <a:r>
              <a:rPr lang="he-IL" sz="2400" dirty="0" smtClean="0"/>
              <a:t>שליטה על המעבד: </a:t>
            </a:r>
            <a:r>
              <a:rPr lang="en-US" sz="2400" dirty="0" smtClean="0"/>
              <a:t>HLT, CLI…</a:t>
            </a:r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39389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ביורוקרטיה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מרצה: ד"ר שרי שינולד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sarai@braude.ac.il</a:t>
            </a:r>
            <a:endParaRPr lang="he-IL" dirty="0" smtClean="0">
              <a:solidFill>
                <a:schemeClr val="accent5"/>
              </a:solidFill>
            </a:endParaRPr>
          </a:p>
          <a:p>
            <a:endParaRPr lang="he-IL" dirty="0"/>
          </a:p>
          <a:p>
            <a:r>
              <a:rPr lang="he-IL" dirty="0" smtClean="0"/>
              <a:t>שעות קבלה:</a:t>
            </a:r>
            <a:r>
              <a:rPr lang="en-US" dirty="0" smtClean="0"/>
              <a:t> </a:t>
            </a:r>
            <a:r>
              <a:rPr lang="he-IL" dirty="0" smtClean="0"/>
              <a:t>יום </a:t>
            </a:r>
            <a:r>
              <a:rPr lang="he-IL" dirty="0"/>
              <a:t>ב</a:t>
            </a:r>
            <a:r>
              <a:rPr lang="he-IL" dirty="0" smtClean="0"/>
              <a:t>' 12:00-13:00 </a:t>
            </a:r>
            <a:r>
              <a:rPr lang="en-US" dirty="0" smtClean="0"/>
              <a:t>M206</a:t>
            </a:r>
            <a:r>
              <a:rPr lang="he-IL" dirty="0" smtClean="0"/>
              <a:t> (בתיאום מראש)</a:t>
            </a:r>
          </a:p>
          <a:p>
            <a:endParaRPr lang="he-IL" dirty="0"/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319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ביורוקרטיה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smtClean="0"/>
              <a:t>3.5 נ"ז</a:t>
            </a:r>
          </a:p>
          <a:p>
            <a:r>
              <a:rPr lang="he-IL" dirty="0" smtClean="0"/>
              <a:t>הרצאה 2 ש"ש, תירגול 1 ש"ש, מעבדה 2 ש"ש</a:t>
            </a:r>
          </a:p>
          <a:p>
            <a:endParaRPr lang="he-IL" dirty="0" smtClean="0"/>
          </a:p>
          <a:p>
            <a:pPr lvl="0"/>
            <a:r>
              <a:rPr lang="he-IL" dirty="0" smtClean="0"/>
              <a:t>10% </a:t>
            </a:r>
            <a:r>
              <a:rPr lang="he-IL" dirty="0"/>
              <a:t>ציוני מעבדות,  25% עבודות בית,  65% בחינה </a:t>
            </a:r>
            <a:r>
              <a:rPr lang="he-IL" dirty="0" smtClean="0"/>
              <a:t>סופית</a:t>
            </a:r>
            <a:endParaRPr lang="en-US" dirty="0"/>
          </a:p>
          <a:p>
            <a:pPr lvl="0"/>
            <a:r>
              <a:rPr lang="he-IL" b="1" dirty="0" smtClean="0"/>
              <a:t>חובת </a:t>
            </a:r>
            <a:r>
              <a:rPr lang="he-IL" b="1" dirty="0"/>
              <a:t>נוכחות של לפחות 12 מתוך 14 </a:t>
            </a:r>
            <a:r>
              <a:rPr lang="he-IL" b="1" dirty="0" smtClean="0"/>
              <a:t>המעבדות</a:t>
            </a:r>
            <a:endParaRPr lang="en-US" dirty="0"/>
          </a:p>
          <a:p>
            <a:endParaRPr lang="he-IL" dirty="0" smtClean="0"/>
          </a:p>
          <a:p>
            <a:pPr lvl="0"/>
            <a:r>
              <a:rPr lang="he-IL" b="1" dirty="0"/>
              <a:t>חוברת </a:t>
            </a:r>
            <a:r>
              <a:rPr lang="he-IL" b="1" dirty="0" smtClean="0"/>
              <a:t>הקורס</a:t>
            </a:r>
            <a:endParaRPr lang="en-US" b="1" dirty="0"/>
          </a:p>
          <a:p>
            <a:pPr lvl="0"/>
            <a:r>
              <a:rPr lang="en-US" dirty="0"/>
              <a:t>Abel, P. (1998).</a:t>
            </a:r>
            <a:r>
              <a:rPr lang="en-US" i="1" dirty="0"/>
              <a:t>IBM PC Assembly Language and Programming</a:t>
            </a:r>
            <a:r>
              <a:rPr lang="en-US" dirty="0"/>
              <a:t>. (4</a:t>
            </a:r>
            <a:r>
              <a:rPr lang="en-US" baseline="30000" dirty="0"/>
              <a:t>th</a:t>
            </a:r>
            <a:r>
              <a:rPr lang="en-US" dirty="0"/>
              <a:t> ed.), Prentice-Hall,</a:t>
            </a:r>
          </a:p>
          <a:p>
            <a:pPr lvl="0"/>
            <a:r>
              <a:rPr lang="he-IL" dirty="0" smtClean="0"/>
              <a:t>שפת </a:t>
            </a:r>
            <a:r>
              <a:rPr lang="he-IL" dirty="0"/>
              <a:t>סף 8086/88 יחידות : 1 -5 . האוניברסיטה </a:t>
            </a:r>
            <a:r>
              <a:rPr lang="he-IL" dirty="0" smtClean="0"/>
              <a:t>הפתוחה, </a:t>
            </a:r>
            <a:r>
              <a:rPr lang="he-IL" dirty="0"/>
              <a:t>בית ההוצאה לאור של האוניברסיטה הפתוחה.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588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על הקורס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6674"/>
          </a:xfrm>
        </p:spPr>
        <p:txBody>
          <a:bodyPr>
            <a:normAutofit/>
          </a:bodyPr>
          <a:lstStyle/>
          <a:p>
            <a:r>
              <a:rPr lang="he-IL" dirty="0" smtClean="0"/>
              <a:t>סקירות של ארכיטקטורת מבנה ה-</a:t>
            </a:r>
            <a:r>
              <a:rPr lang="en-US" dirty="0" smtClean="0"/>
              <a:t>PC</a:t>
            </a:r>
            <a:endParaRPr lang="he-IL" dirty="0" smtClean="0"/>
          </a:p>
          <a:p>
            <a:r>
              <a:rPr lang="he-IL" dirty="0" smtClean="0"/>
              <a:t>התמקדות ב-8086 של אינטל</a:t>
            </a:r>
          </a:p>
          <a:p>
            <a:pPr lvl="1"/>
            <a:r>
              <a:rPr lang="he-IL" dirty="0" smtClean="0"/>
              <a:t>מודל ישן, אבל פשוט ומדגים היטב את עקרונות הארכיטקטורה במחשבים מודרנים</a:t>
            </a:r>
          </a:p>
          <a:p>
            <a:r>
              <a:rPr lang="he-IL" dirty="0" smtClean="0"/>
              <a:t>השוואה ל-386, המודל הבא אחריו.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28797"/>
            <a:ext cx="10515600" cy="171821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שפת אסמבלי (שפת סף)</a:t>
            </a:r>
          </a:p>
          <a:p>
            <a:pPr lvl="1"/>
            <a:r>
              <a:rPr lang="he-IL" dirty="0" smtClean="0"/>
              <a:t>שפה הנמצאת "מתחת" לשפות העל. פונה ישירות לרכיבי ה</a:t>
            </a:r>
            <a:r>
              <a:rPr lang="en-US" dirty="0" smtClean="0"/>
              <a:t>CPU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מקבילה לשפת מכונה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705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cs typeface="+mn-cs"/>
              </a:rPr>
              <a:t>מודל התכניתן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6674"/>
          </a:xfrm>
        </p:spPr>
        <p:txBody>
          <a:bodyPr>
            <a:normAutofit/>
          </a:bodyPr>
          <a:lstStyle/>
          <a:p>
            <a:r>
              <a:rPr lang="he-IL" sz="2400" dirty="0"/>
              <a:t>החלק של החומרה שהתוכניתן רואה בזמן שהוא כותב תוכניות.</a:t>
            </a:r>
            <a:endParaRPr lang="en-US" sz="2400" dirty="0"/>
          </a:p>
          <a:p>
            <a:r>
              <a:rPr lang="he-IL" sz="2400" dirty="0"/>
              <a:t>המודל בדרך כלל אינו משתנה </a:t>
            </a:r>
            <a:r>
              <a:rPr lang="he-IL" sz="2400" dirty="0" smtClean="0"/>
              <a:t>בין </a:t>
            </a:r>
            <a:r>
              <a:rPr lang="he-IL" sz="2400" dirty="0"/>
              <a:t>גרסה אחת של המחשב לשנייה אלא אם </a:t>
            </a:r>
            <a:r>
              <a:rPr lang="he-IL" sz="2400" dirty="0" smtClean="0"/>
              <a:t>מוכרחים</a:t>
            </a:r>
            <a:r>
              <a:rPr lang="he-IL" sz="2400" dirty="0"/>
              <a:t>.</a:t>
            </a:r>
            <a:endParaRPr lang="en-US" sz="2400" dirty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025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2901" y="631065"/>
            <a:ext cx="3786389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Level 5: high level language</a:t>
            </a:r>
            <a:endParaRPr lang="he-IL" sz="2400" dirty="0"/>
          </a:p>
        </p:txBody>
      </p:sp>
      <p:sp>
        <p:nvSpPr>
          <p:cNvPr id="5" name="Rectangle 4"/>
          <p:cNvSpPr/>
          <p:nvPr/>
        </p:nvSpPr>
        <p:spPr>
          <a:xfrm>
            <a:off x="3449391" y="1543318"/>
            <a:ext cx="3786389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smtClean="0"/>
              <a:t>Level 4: Assembly language</a:t>
            </a:r>
            <a:endParaRPr lang="he-IL" sz="2400" dirty="0"/>
          </a:p>
        </p:txBody>
      </p:sp>
      <p:sp>
        <p:nvSpPr>
          <p:cNvPr id="6" name="Rectangle 5"/>
          <p:cNvSpPr/>
          <p:nvPr/>
        </p:nvSpPr>
        <p:spPr>
          <a:xfrm>
            <a:off x="3447243" y="2477957"/>
            <a:ext cx="3786389" cy="90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smtClean="0"/>
              <a:t>Level 3: Machine language</a:t>
            </a:r>
          </a:p>
          <a:p>
            <a:pPr algn="ctr" rtl="0"/>
            <a:r>
              <a:rPr lang="en-US" sz="2400" dirty="0" smtClean="0"/>
              <a:t>(object module)</a:t>
            </a:r>
            <a:endParaRPr lang="he-IL" sz="2400" dirty="0"/>
          </a:p>
        </p:txBody>
      </p:sp>
      <p:sp>
        <p:nvSpPr>
          <p:cNvPr id="7" name="Rectangle 6"/>
          <p:cNvSpPr/>
          <p:nvPr/>
        </p:nvSpPr>
        <p:spPr>
          <a:xfrm>
            <a:off x="3447242" y="3846906"/>
            <a:ext cx="3786389" cy="80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smtClean="0"/>
              <a:t>Level 2: Machine language</a:t>
            </a:r>
          </a:p>
          <a:p>
            <a:pPr algn="ctr" rtl="0"/>
            <a:r>
              <a:rPr lang="en-US" sz="2400" dirty="0" smtClean="0"/>
              <a:t>(executable code)</a:t>
            </a:r>
            <a:endParaRPr lang="he-IL" sz="2400" dirty="0"/>
          </a:p>
        </p:txBody>
      </p:sp>
      <p:sp>
        <p:nvSpPr>
          <p:cNvPr id="8" name="Rectangle 7"/>
          <p:cNvSpPr/>
          <p:nvPr/>
        </p:nvSpPr>
        <p:spPr>
          <a:xfrm>
            <a:off x="3447241" y="5048969"/>
            <a:ext cx="3786389" cy="51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smtClean="0"/>
              <a:t>Level 1: Microprogramming</a:t>
            </a:r>
            <a:endParaRPr lang="he-IL" sz="2400" dirty="0"/>
          </a:p>
        </p:txBody>
      </p:sp>
      <p:sp>
        <p:nvSpPr>
          <p:cNvPr id="9" name="Rectangle 8"/>
          <p:cNvSpPr/>
          <p:nvPr/>
        </p:nvSpPr>
        <p:spPr>
          <a:xfrm>
            <a:off x="3447241" y="5961222"/>
            <a:ext cx="3786389" cy="51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smtClean="0"/>
              <a:t>Level 0: Hardware</a:t>
            </a:r>
            <a:endParaRPr lang="he-IL" sz="2400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5306095" y="1146220"/>
            <a:ext cx="1" cy="3970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06094" y="2069198"/>
            <a:ext cx="1" cy="3970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06093" y="3402978"/>
            <a:ext cx="1" cy="3970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06092" y="4653060"/>
            <a:ext cx="1" cy="3970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306092" y="5538141"/>
            <a:ext cx="1" cy="3970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06092" y="1344769"/>
            <a:ext cx="340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707902" y="1344769"/>
            <a:ext cx="14067" cy="922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306092" y="2267747"/>
            <a:ext cx="3415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06092" y="4851609"/>
            <a:ext cx="3444011" cy="13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750103" y="4835618"/>
            <a:ext cx="4" cy="901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34225" y="5736690"/>
            <a:ext cx="3415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306091" y="3559828"/>
            <a:ext cx="5497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03046" y="1196372"/>
            <a:ext cx="10374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Compiler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190166" y="2069720"/>
            <a:ext cx="11673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Assembler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62261" y="3419851"/>
            <a:ext cx="1103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Link/Load</a:t>
            </a:r>
            <a:endParaRPr lang="he-IL" dirty="0"/>
          </a:p>
        </p:txBody>
      </p:sp>
      <p:sp>
        <p:nvSpPr>
          <p:cNvPr id="27" name="Rectangle 26"/>
          <p:cNvSpPr/>
          <p:nvPr/>
        </p:nvSpPr>
        <p:spPr>
          <a:xfrm>
            <a:off x="9594761" y="3094130"/>
            <a:ext cx="1615603" cy="80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smtClean="0"/>
              <a:t>Object Module</a:t>
            </a:r>
            <a:endParaRPr lang="he-IL" sz="2400" dirty="0"/>
          </a:p>
        </p:txBody>
      </p:sp>
      <p:sp>
        <p:nvSpPr>
          <p:cNvPr id="28" name="Rectangle 27"/>
          <p:cNvSpPr/>
          <p:nvPr/>
        </p:nvSpPr>
        <p:spPr>
          <a:xfrm>
            <a:off x="9734282" y="3246530"/>
            <a:ext cx="1615603" cy="80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smtClean="0"/>
              <a:t>Object Module</a:t>
            </a:r>
            <a:endParaRPr lang="he-IL" sz="2400" dirty="0"/>
          </a:p>
        </p:txBody>
      </p:sp>
      <p:sp>
        <p:nvSpPr>
          <p:cNvPr id="29" name="Rectangle 28"/>
          <p:cNvSpPr/>
          <p:nvPr/>
        </p:nvSpPr>
        <p:spPr>
          <a:xfrm>
            <a:off x="9888830" y="3452594"/>
            <a:ext cx="1615603" cy="80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smtClean="0"/>
              <a:t>Object Module</a:t>
            </a:r>
            <a:endParaRPr lang="he-IL" sz="2400" dirty="0"/>
          </a:p>
        </p:txBody>
      </p:sp>
      <p:sp>
        <p:nvSpPr>
          <p:cNvPr id="30" name="Rectangle 29"/>
          <p:cNvSpPr/>
          <p:nvPr/>
        </p:nvSpPr>
        <p:spPr>
          <a:xfrm>
            <a:off x="7719434" y="3846906"/>
            <a:ext cx="1615603" cy="80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smtClean="0"/>
              <a:t>Operating</a:t>
            </a:r>
          </a:p>
          <a:p>
            <a:pPr algn="ctr" rtl="0"/>
            <a:r>
              <a:rPr lang="en-US" sz="2400" dirty="0" smtClean="0"/>
              <a:t>System</a:t>
            </a:r>
            <a:endParaRPr lang="he-IL" sz="2400" dirty="0"/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flipH="1">
            <a:off x="7233631" y="4251060"/>
            <a:ext cx="485803" cy="984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31779" y="4683596"/>
            <a:ext cx="12152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Interpreter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2743200" y="989816"/>
            <a:ext cx="6156101" cy="1969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2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tjliu.myweb.hinet.net/COA_CH_1.files/image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39" y="2185373"/>
            <a:ext cx="4279407" cy="397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7298700" y="3142445"/>
            <a:ext cx="3799268" cy="631065"/>
          </a:xfrm>
          <a:prstGeom prst="wedgeRectCallout">
            <a:avLst>
              <a:gd name="adj1" fmla="val -60155"/>
              <a:gd name="adj2" fmla="val 73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ארכיטקטורת פון-נוימן</a:t>
            </a:r>
            <a:endParaRPr lang="he-IL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 smtClean="0">
                <a:cs typeface="+mn-cs"/>
              </a:rPr>
              <a:t>מחשב – יחידה לעיבוד מידע</a:t>
            </a:r>
            <a:endParaRPr lang="he-IL" dirty="0">
              <a:cs typeface="+mn-cs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130342" y="4022921"/>
            <a:ext cx="2434109" cy="490548"/>
          </a:xfrm>
          <a:prstGeom prst="wedgeRectCallout">
            <a:avLst>
              <a:gd name="adj1" fmla="val -60155"/>
              <a:gd name="adj2" fmla="val 73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זכרון ראשי (אלקטרוני)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72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 smtClean="0">
                <a:cs typeface="+mn-cs"/>
              </a:rPr>
              <a:t>קיצור תולדות ה-</a:t>
            </a:r>
            <a:r>
              <a:rPr lang="en-US" dirty="0" smtClean="0">
                <a:cs typeface="+mn-cs"/>
              </a:rPr>
              <a:t>PC</a:t>
            </a:r>
            <a:endParaRPr lang="he-IL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514" y="1734807"/>
            <a:ext cx="105929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1981</a:t>
            </a:r>
            <a:r>
              <a:rPr lang="he-IL" sz="2400" dirty="0" smtClean="0"/>
              <a:t> </a:t>
            </a:r>
            <a:r>
              <a:rPr lang="en-US" sz="2400" dirty="0" smtClean="0"/>
              <a:t> </a:t>
            </a:r>
            <a:r>
              <a:rPr lang="he-IL" sz="2400" dirty="0" smtClean="0"/>
              <a:t>: </a:t>
            </a:r>
            <a:r>
              <a:rPr lang="en-US" sz="2400" dirty="0" smtClean="0"/>
              <a:t>IBM</a:t>
            </a:r>
            <a:r>
              <a:rPr lang="he-IL" sz="2400" dirty="0" smtClean="0"/>
              <a:t> יוצאת עם </a:t>
            </a:r>
            <a:r>
              <a:rPr lang="en-US" sz="2400" dirty="0" smtClean="0"/>
              <a:t>PC-XT</a:t>
            </a:r>
            <a:r>
              <a:rPr lang="he-IL" sz="2400" dirty="0" smtClean="0"/>
              <a:t> שבו מיקרו-פרוססור </a:t>
            </a:r>
            <a:r>
              <a:rPr lang="he-IL" sz="2400" b="1" dirty="0" smtClean="0"/>
              <a:t>8086</a:t>
            </a:r>
            <a:r>
              <a:rPr lang="en-US" sz="2400" b="1" dirty="0" smtClean="0"/>
              <a:t>  </a:t>
            </a:r>
            <a:r>
              <a:rPr lang="he-IL" sz="2400" dirty="0" smtClean="0"/>
              <a:t>משנת 1978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9514" y="2268905"/>
            <a:ext cx="10592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מאוחר יותר יצאה גירסה 8088 של אינטל ומערכת הפעלה </a:t>
            </a:r>
            <a:r>
              <a:rPr lang="en-US" sz="2400" dirty="0" smtClean="0"/>
              <a:t>MSDOS</a:t>
            </a:r>
            <a:r>
              <a:rPr lang="he-IL" sz="2400" dirty="0" smtClean="0"/>
              <a:t> עם </a:t>
            </a:r>
            <a:r>
              <a:rPr lang="en-US" sz="2400" dirty="0" smtClean="0"/>
              <a:t>64k</a:t>
            </a:r>
            <a:r>
              <a:rPr lang="he-IL" sz="2400" dirty="0" smtClean="0"/>
              <a:t> זכרון ומיעון עד 1 מגה(!)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9514" y="3099902"/>
            <a:ext cx="105929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ה-</a:t>
            </a:r>
            <a:r>
              <a:rPr lang="en-US" sz="2400" dirty="0" smtClean="0"/>
              <a:t>PC</a:t>
            </a:r>
            <a:r>
              <a:rPr lang="he-IL" sz="2400" dirty="0" smtClean="0"/>
              <a:t> זכה להצלחה ונוצרו לו גרסאות זולות יותר ("תואמי </a:t>
            </a:r>
            <a:r>
              <a:rPr lang="en-US" sz="2400" dirty="0" smtClean="0"/>
              <a:t>IBM</a:t>
            </a:r>
            <a:r>
              <a:rPr lang="he-IL" sz="2400" dirty="0" smtClean="0"/>
              <a:t>")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9514" y="3587153"/>
            <a:ext cx="105929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1984: </a:t>
            </a:r>
            <a:r>
              <a:rPr lang="en-US" sz="2400" dirty="0" smtClean="0"/>
              <a:t>IBM PC-AT</a:t>
            </a:r>
            <a:r>
              <a:rPr lang="he-IL" sz="2400" dirty="0" smtClean="0"/>
              <a:t> עם מעבד 80286 של אינטל, מהיר פי 2.5, עם כתובות 16 ביט.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1972" y="4117720"/>
            <a:ext cx="1107051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1986: </a:t>
            </a:r>
            <a:r>
              <a:rPr lang="en-US" sz="2400" dirty="0" smtClean="0"/>
              <a:t>IBM</a:t>
            </a:r>
            <a:r>
              <a:rPr lang="he-IL" sz="2400" dirty="0" smtClean="0"/>
              <a:t> התעקשה על מערכת משלה, אבל חברות אחרות הוציאו גרסאות המבוססות על 80386 של אינטל, עם רכיבים מסובכים יותר והרבה יותר זכרון (מיעון 32 ביט – עד </a:t>
            </a:r>
            <a:r>
              <a:rPr lang="en-US" sz="2400" dirty="0" smtClean="0"/>
              <a:t>4GB</a:t>
            </a:r>
            <a:r>
              <a:rPr lang="he-IL" sz="2400" dirty="0" smtClean="0"/>
              <a:t>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9514" y="4973906"/>
            <a:ext cx="10592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80486 ב-1989 והפנטיום ב-1993 הציגו </a:t>
            </a:r>
            <a:r>
              <a:rPr lang="en-US" sz="2400" dirty="0" smtClean="0"/>
              <a:t>cache</a:t>
            </a:r>
            <a:r>
              <a:rPr lang="he-IL" sz="2400" dirty="0" smtClean="0"/>
              <a:t>, ביצוע מקבילי יחידה בילט-אין לחישוב במספרים ממשיים, ועוד.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99514" y="5813176"/>
            <a:ext cx="105929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היום:</a:t>
            </a:r>
            <a:r>
              <a:rPr lang="en-US" sz="2400" dirty="0" smtClean="0"/>
              <a:t> </a:t>
            </a:r>
            <a:r>
              <a:rPr lang="he-IL" sz="2400" dirty="0" smtClean="0"/>
              <a:t> מעבדי 64 ביט וארכיטקטורה שונה לגמרי.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109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99514" y="4315409"/>
            <a:ext cx="10515600" cy="562708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שפת </a:t>
            </a:r>
            <a:r>
              <a:rPr lang="he-IL" sz="2400" dirty="0"/>
              <a:t>מכונה היא </a:t>
            </a:r>
            <a:r>
              <a:rPr lang="he-IL" sz="2400" b="1" dirty="0"/>
              <a:t>שפה בינארית </a:t>
            </a:r>
            <a:r>
              <a:rPr lang="he-IL" sz="2400" dirty="0"/>
              <a:t>– </a:t>
            </a:r>
            <a:r>
              <a:rPr lang="he-IL" sz="2400" dirty="0" smtClean="0"/>
              <a:t>התוכן </a:t>
            </a:r>
            <a:r>
              <a:rPr lang="he-IL" sz="2400" dirty="0"/>
              <a:t>הוא מספרים.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0828" y="1940537"/>
            <a:ext cx="105929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קובץ </a:t>
            </a:r>
            <a:r>
              <a:rPr lang="en-US" sz="2400" dirty="0"/>
              <a:t>EXE</a:t>
            </a:r>
            <a:r>
              <a:rPr lang="he-IL" sz="2400" dirty="0"/>
              <a:t> </a:t>
            </a:r>
            <a:r>
              <a:rPr lang="he-IL" sz="2400" dirty="0" smtClean="0"/>
              <a:t>הוא </a:t>
            </a:r>
            <a:r>
              <a:rPr lang="he-IL" sz="2400" dirty="0"/>
              <a:t>תוכנית בשפת </a:t>
            </a:r>
            <a:r>
              <a:rPr lang="he-IL" sz="2400" dirty="0" smtClean="0"/>
              <a:t>מכונה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8481" y="2951068"/>
            <a:ext cx="105929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שפת מכונה היא שפת התכנות הפרטית האמיתית של המחשב</a:t>
            </a:r>
            <a:endParaRPr lang="en-US" sz="2400" dirty="0"/>
          </a:p>
          <a:p>
            <a:r>
              <a:rPr lang="he-IL" sz="2400" dirty="0" smtClean="0"/>
              <a:t>	השפה </a:t>
            </a:r>
            <a:r>
              <a:rPr lang="he-IL" sz="2400" dirty="0"/>
              <a:t>היחידה שהמחשב יודע לבצע.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97168" y="5199328"/>
            <a:ext cx="10515600" cy="56270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/>
              <a:t>המשותף לשפת </a:t>
            </a:r>
            <a:r>
              <a:rPr lang="he-IL" sz="2400" dirty="0"/>
              <a:t>מכונה ולשפות </a:t>
            </a:r>
            <a:r>
              <a:rPr lang="he-IL" sz="2400" dirty="0" smtClean="0"/>
              <a:t>העילית: הן </a:t>
            </a:r>
            <a:r>
              <a:rPr lang="he-IL" sz="2400" b="1" dirty="0"/>
              <a:t>שפות תכנות</a:t>
            </a:r>
            <a:r>
              <a:rPr lang="he-IL" sz="2400" dirty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93498" y="449981"/>
            <a:ext cx="86661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400" dirty="0"/>
              <a:t>מה קורה </a:t>
            </a:r>
            <a:r>
              <a:rPr lang="he-IL" sz="4400" dirty="0" smtClean="0"/>
              <a:t>כשמריצים </a:t>
            </a:r>
            <a:r>
              <a:rPr lang="he-IL" sz="4400" dirty="0"/>
              <a:t>תוכנית במחשב? </a:t>
            </a:r>
          </a:p>
        </p:txBody>
      </p:sp>
    </p:spTree>
    <p:extLst>
      <p:ext uri="{BB962C8B-B14F-4D97-AF65-F5344CB8AC3E}">
        <p14:creationId xmlns:p14="http://schemas.microsoft.com/office/powerpoint/2010/main" val="78363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892</Words>
  <Application>Microsoft Office PowerPoint</Application>
  <PresentationFormat>Widescreen</PresentationFormat>
  <Paragraphs>165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Batang</vt:lpstr>
      <vt:lpstr>Arial</vt:lpstr>
      <vt:lpstr>Calibri</vt:lpstr>
      <vt:lpstr>Calibri Light</vt:lpstr>
      <vt:lpstr>Guttman Hatzvi</vt:lpstr>
      <vt:lpstr>Times New Roman</vt:lpstr>
      <vt:lpstr>Office Theme</vt:lpstr>
      <vt:lpstr>ארגון ותכנות המחשב</vt:lpstr>
      <vt:lpstr>ביורוקרטיה</vt:lpstr>
      <vt:lpstr>ביורוקרטיה</vt:lpstr>
      <vt:lpstr>על הקורס</vt:lpstr>
      <vt:lpstr>מודל התכניתן</vt:lpstr>
      <vt:lpstr>PowerPoint Presentation</vt:lpstr>
      <vt:lpstr>מחשב – יחידה לעיבוד מידע</vt:lpstr>
      <vt:lpstr>קיצור תולדות ה-PC</vt:lpstr>
      <vt:lpstr>PowerPoint Presentation</vt:lpstr>
      <vt:lpstr>PowerPoint Presentation</vt:lpstr>
      <vt:lpstr>שפת אסמבלי</vt:lpstr>
      <vt:lpstr>פקודת מכונה</vt:lpstr>
      <vt:lpstr>פקודת מכונה</vt:lpstr>
      <vt:lpstr>פקודת מכונה</vt:lpstr>
      <vt:lpstr>פקודת מכונה</vt:lpstr>
      <vt:lpstr>פקודת מכונה</vt:lpstr>
      <vt:lpstr>זרימת התכנית</vt:lpstr>
      <vt:lpstr>זרימת התכנית</vt:lpstr>
      <vt:lpstr>סוגי פקודות מכונה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ארגון ותכנות המחשב</dc:title>
  <dc:creator>User</dc:creator>
  <cp:lastModifiedBy>שרי שינולד</cp:lastModifiedBy>
  <cp:revision>63</cp:revision>
  <dcterms:created xsi:type="dcterms:W3CDTF">2014-10-13T10:26:03Z</dcterms:created>
  <dcterms:modified xsi:type="dcterms:W3CDTF">2016-03-08T06:54:33Z</dcterms:modified>
</cp:coreProperties>
</file>