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81" r:id="rId4"/>
    <p:sldId id="282" r:id="rId5"/>
    <p:sldId id="283" r:id="rId6"/>
    <p:sldId id="284" r:id="rId7"/>
    <p:sldId id="293" r:id="rId8"/>
    <p:sldId id="302" r:id="rId9"/>
    <p:sldId id="301" r:id="rId10"/>
    <p:sldId id="291" r:id="rId11"/>
    <p:sldId id="292" r:id="rId12"/>
    <p:sldId id="290" r:id="rId13"/>
    <p:sldId id="289" r:id="rId14"/>
    <p:sldId id="288" r:id="rId15"/>
    <p:sldId id="287" r:id="rId16"/>
    <p:sldId id="286" r:id="rId17"/>
    <p:sldId id="285" r:id="rId18"/>
    <p:sldId id="296" r:id="rId19"/>
    <p:sldId id="295" r:id="rId20"/>
    <p:sldId id="297" r:id="rId21"/>
    <p:sldId id="294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101" d="100"/>
          <a:sy n="101" d="100"/>
        </p:scale>
        <p:origin x="69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11/17/2018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DD4B-F5C0-40BF-9BE6-9C92035F4925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1CA-D94A-4616-808E-6CB727334B65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F8A-1A66-42D1-A866-6C5C4769F2D2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AA88-4CC4-4A5F-A32F-8415E1F7BFF5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5D71-2FA5-4A2C-BD20-8AADD7EB64A1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8B46-0870-4F81-B60E-20D309ED6F0D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078-623C-428A-903F-6790426C0882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0785-A5C4-4E99-A680-C4265910C1DC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E636-199D-427B-9416-9F3107D145EA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A931-743C-4B31-AB48-1E1686F5C6B8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220-A8AB-4CC3-A7A2-F56B662B04C0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D8D-1F49-4552-9458-CE9472D1F962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822-E65C-4831-8936-33302BA6D1B8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DAF-0632-48BA-A6D8-0ABEFE590FFF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F98F-0464-4DE0-B82F-337C6C582C86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B7-741C-4CF3-8514-6638ED9BF905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D6E3-1A43-4E37-A005-D69D4E119172}" type="datetime1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</a:t>
            </a:r>
            <a:r>
              <a:rPr lang="en-US" dirty="0"/>
              <a:t>3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המשך על אוגר דגלים , מספרים מסומנים ולא מסומנים , המשך על קפיצות מותנות ובלתי מותנות , פעולות אריתמטיות וקלט מספר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D4DB-B42D-4033-80A8-3C7161E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פעולות אריתמטיות(</a:t>
            </a:r>
            <a:r>
              <a:rPr lang="en-US" dirty="0"/>
              <a:t>Arithmetic Instructions</a:t>
            </a:r>
            <a:r>
              <a:rPr lang="he-IL" dirty="0"/>
              <a:t>)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21AD-0225-4F93-898B-30909B3B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פעולות אריתמטיות , אשר פועלות על אופרנדים (</a:t>
            </a:r>
            <a:r>
              <a:rPr lang="en-US" dirty="0"/>
              <a:t>operands</a:t>
            </a:r>
            <a:r>
              <a:rPr lang="he-IL" dirty="0"/>
              <a:t>) בגודל 8 , 16 ו 32 ביט (</a:t>
            </a:r>
            <a:r>
              <a:rPr lang="en-US" dirty="0"/>
              <a:t> </a:t>
            </a:r>
            <a:r>
              <a:rPr lang="he-IL" dirty="0"/>
              <a:t>על 32 ביט נלמד בהמשך הקורס ).</a:t>
            </a:r>
          </a:p>
          <a:p>
            <a:pPr algn="r" rtl="1"/>
            <a:r>
              <a:rPr lang="he-IL" dirty="0"/>
              <a:t>פקודות חיבור : </a:t>
            </a:r>
            <a:r>
              <a:rPr lang="en-US" b="1" dirty="0"/>
              <a:t>add, </a:t>
            </a:r>
            <a:r>
              <a:rPr lang="en-US" b="1" dirty="0" err="1"/>
              <a:t>adc</a:t>
            </a:r>
            <a:r>
              <a:rPr lang="en-US" b="1" dirty="0"/>
              <a:t>, </a:t>
            </a:r>
            <a:r>
              <a:rPr lang="en-US" b="1" dirty="0" err="1"/>
              <a:t>inc</a:t>
            </a:r>
            <a:r>
              <a:rPr lang="en-US" b="1" dirty="0"/>
              <a:t> </a:t>
            </a:r>
            <a:endParaRPr lang="he-IL" b="1" dirty="0"/>
          </a:p>
          <a:p>
            <a:pPr algn="r" rtl="1"/>
            <a:r>
              <a:rPr lang="he-IL" dirty="0"/>
              <a:t>פקודות חיסור : </a:t>
            </a:r>
            <a:r>
              <a:rPr lang="en-US" b="1" dirty="0"/>
              <a:t>sub, </a:t>
            </a:r>
            <a:r>
              <a:rPr lang="en-US" b="1" dirty="0" err="1"/>
              <a:t>sbb</a:t>
            </a:r>
            <a:r>
              <a:rPr lang="en-US" b="1" dirty="0"/>
              <a:t>, </a:t>
            </a:r>
            <a:r>
              <a:rPr lang="en-US" b="1" dirty="0" err="1"/>
              <a:t>dec</a:t>
            </a:r>
            <a:r>
              <a:rPr lang="en-US" b="1" dirty="0"/>
              <a:t>, neg, </a:t>
            </a:r>
            <a:r>
              <a:rPr lang="en-US" b="1" dirty="0" err="1"/>
              <a:t>cmp</a:t>
            </a:r>
            <a:endParaRPr lang="he-IL" b="1" dirty="0"/>
          </a:p>
          <a:p>
            <a:pPr algn="r" rtl="1"/>
            <a:r>
              <a:rPr lang="he-IL" dirty="0"/>
              <a:t>פקודות כפל : </a:t>
            </a:r>
            <a:r>
              <a:rPr lang="en-US" b="1" dirty="0" err="1"/>
              <a:t>mul</a:t>
            </a:r>
            <a:r>
              <a:rPr lang="en-US" b="1" dirty="0"/>
              <a:t>, </a:t>
            </a:r>
            <a:r>
              <a:rPr lang="en-US" b="1" dirty="0" err="1"/>
              <a:t>imul</a:t>
            </a:r>
            <a:endParaRPr lang="he-IL" b="1" dirty="0"/>
          </a:p>
          <a:p>
            <a:pPr algn="r" rtl="1"/>
            <a:r>
              <a:rPr lang="he-IL" dirty="0"/>
              <a:t>פקודות חילוק : </a:t>
            </a:r>
            <a:r>
              <a:rPr lang="en-US" b="1" dirty="0"/>
              <a:t>div, </a:t>
            </a:r>
            <a:r>
              <a:rPr lang="en-US" b="1" dirty="0" err="1"/>
              <a:t>idiv</a:t>
            </a:r>
            <a:r>
              <a:rPr lang="en-US" b="1" dirty="0"/>
              <a:t> </a:t>
            </a:r>
            <a:endParaRPr lang="he-IL" b="1" dirty="0"/>
          </a:p>
          <a:p>
            <a:pPr algn="r" rtl="1"/>
            <a:r>
              <a:rPr lang="he-IL" dirty="0"/>
              <a:t>פקודות קשורות : </a:t>
            </a:r>
            <a:r>
              <a:rPr lang="en-US" b="1" dirty="0" err="1"/>
              <a:t>cbw</a:t>
            </a:r>
            <a:r>
              <a:rPr lang="en-US" b="1" dirty="0"/>
              <a:t>, </a:t>
            </a:r>
            <a:r>
              <a:rPr lang="en-US" b="1" dirty="0" err="1"/>
              <a:t>cwd</a:t>
            </a: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6D417-03FA-4F32-8456-953E4709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7F85-B4D8-4682-A2A2-9AF71BC9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חיבור </a:t>
            </a:r>
            <a:r>
              <a:rPr lang="en-US" dirty="0"/>
              <a:t>(Addition instructions)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63CC-37A6-4FB7-8D98-5523FA0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פורמט פקודה : 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add </a:t>
            </a:r>
            <a:r>
              <a:rPr lang="en-US" b="1" dirty="0" err="1">
                <a:solidFill>
                  <a:srgbClr val="FF0000"/>
                </a:solidFill>
              </a:rPr>
              <a:t>destination,source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= destination + source</a:t>
            </a:r>
            <a:endParaRPr lang="he-IL" b="1" dirty="0"/>
          </a:p>
          <a:p>
            <a:pPr algn="r" rtl="1"/>
            <a:r>
              <a:rPr lang="he-IL" dirty="0"/>
              <a:t>5 קומבינציות אפשריות : 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add register, register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add </a:t>
            </a:r>
            <a:r>
              <a:rPr lang="en-US" b="1" dirty="0" err="1"/>
              <a:t>register,immediate</a:t>
            </a:r>
            <a:r>
              <a:rPr lang="en-US" b="1" dirty="0"/>
              <a:t>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add </a:t>
            </a:r>
            <a:r>
              <a:rPr lang="en-US" b="1" dirty="0" err="1"/>
              <a:t>memory,immediate</a:t>
            </a:r>
            <a:r>
              <a:rPr lang="en-US" b="1" dirty="0"/>
              <a:t>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add </a:t>
            </a:r>
            <a:r>
              <a:rPr lang="en-US" b="1" dirty="0" err="1"/>
              <a:t>register,memory</a:t>
            </a:r>
            <a:r>
              <a:rPr lang="en-US" b="1" dirty="0"/>
              <a:t>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add </a:t>
            </a:r>
            <a:r>
              <a:rPr lang="en-US" b="1" dirty="0" err="1"/>
              <a:t>memory,register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F63DE-3E8E-438D-BC1A-68FA408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3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DF4B-A1B5-4CF1-8BA2-F854921B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חיבור </a:t>
            </a:r>
            <a:r>
              <a:rPr lang="en-US" dirty="0"/>
              <a:t>(Addition instructions)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407F-8597-4C5F-813A-CF184A9A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adc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destination,source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= destination + source + CF</a:t>
            </a:r>
          </a:p>
          <a:p>
            <a:pPr algn="r" rtl="1"/>
            <a:r>
              <a:rPr lang="he-IL" dirty="0"/>
              <a:t>פקודה שימושית בפעולות חיבור של מספרים </a:t>
            </a:r>
            <a:r>
              <a:rPr lang="en-US" b="1" dirty="0"/>
              <a:t>long word</a:t>
            </a:r>
            <a:r>
              <a:rPr lang="he-IL" b="1" dirty="0"/>
              <a:t> . </a:t>
            </a:r>
            <a:endParaRPr lang="he-IL" dirty="0"/>
          </a:p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inc</a:t>
            </a:r>
            <a:r>
              <a:rPr lang="en-US" b="1" dirty="0">
                <a:solidFill>
                  <a:srgbClr val="FF0000"/>
                </a:solidFill>
              </a:rPr>
              <a:t> destination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:= destination + 1</a:t>
            </a:r>
            <a:endParaRPr lang="he-IL" b="1" dirty="0"/>
          </a:p>
          <a:p>
            <a:pPr algn="r" rtl="1"/>
            <a:r>
              <a:rPr lang="he-IL" b="1" dirty="0"/>
              <a:t>פקודה משפיעה על 5 הדגלים חוץ מ </a:t>
            </a:r>
            <a:r>
              <a:rPr lang="en-US" b="1" dirty="0"/>
              <a:t>carry flag</a:t>
            </a:r>
            <a:r>
              <a:rPr lang="he-IL" b="1" dirty="0"/>
              <a:t>.</a:t>
            </a:r>
            <a:endParaRPr lang="en-US" b="1" dirty="0"/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בכללי , נעדיף לבצע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inc</a:t>
            </a:r>
            <a:r>
              <a:rPr lang="en-US" b="1" dirty="0">
                <a:solidFill>
                  <a:srgbClr val="FF0000"/>
                </a:solidFill>
              </a:rPr>
              <a:t> bx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מאשר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 add bx,1</a:t>
            </a:r>
            <a:r>
              <a:rPr lang="he-IL" b="1" dirty="0">
                <a:solidFill>
                  <a:srgbClr val="FF0000"/>
                </a:solidFill>
              </a:rPr>
              <a:t>!!! </a:t>
            </a:r>
            <a:r>
              <a:rPr lang="he-IL" dirty="0">
                <a:solidFill>
                  <a:srgbClr val="FF0000"/>
                </a:solidFill>
              </a:rPr>
              <a:t>2 הפקודות לוקחות את אותו הזמן , אבל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inc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לוקחת פחות מקום</a:t>
            </a:r>
            <a:r>
              <a:rPr lang="he-IL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5A686-0DBA-4878-B563-5362996F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82EF-982E-4A2E-B0A7-CC681449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חיסור (</a:t>
            </a:r>
            <a:r>
              <a:rPr lang="en-US" dirty="0"/>
              <a:t>Subtraction instructions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E822-0B15-40ED-B3D0-14313EC9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>
                <a:solidFill>
                  <a:srgbClr val="FF0000"/>
                </a:solidFill>
              </a:rPr>
              <a:t>sub </a:t>
            </a:r>
            <a:r>
              <a:rPr lang="en-US" b="1" dirty="0" err="1">
                <a:solidFill>
                  <a:srgbClr val="FF0000"/>
                </a:solidFill>
              </a:rPr>
              <a:t>destination,source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= destination - source</a:t>
            </a:r>
            <a:endParaRPr lang="he-IL" b="1" dirty="0"/>
          </a:p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sbb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destination,source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= destination - source - CF</a:t>
            </a:r>
          </a:p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b="1" dirty="0">
                <a:solidFill>
                  <a:srgbClr val="FF0000"/>
                </a:solidFill>
              </a:rPr>
              <a:t> destination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:= destination - 1</a:t>
            </a:r>
            <a:endParaRPr lang="he-IL" b="1" dirty="0"/>
          </a:p>
          <a:p>
            <a:pPr algn="r" rtl="1"/>
            <a:r>
              <a:rPr lang="he-IL" b="1" dirty="0"/>
              <a:t>פקודה משפיעה על 5 הדגלים חוץ מ </a:t>
            </a:r>
            <a:r>
              <a:rPr lang="en-US" b="1" dirty="0"/>
              <a:t>carry flag</a:t>
            </a:r>
            <a:r>
              <a:rPr lang="he-IL" b="1" dirty="0"/>
              <a:t>.</a:t>
            </a:r>
            <a:endParaRPr lang="en-US" b="1" dirty="0"/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בכללי , נעדיף לבצע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b="1" dirty="0">
                <a:solidFill>
                  <a:srgbClr val="FF0000"/>
                </a:solidFill>
              </a:rPr>
              <a:t> bx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מאשר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 sub bx,1</a:t>
            </a:r>
            <a:r>
              <a:rPr lang="he-IL" b="1" dirty="0">
                <a:solidFill>
                  <a:srgbClr val="FF0000"/>
                </a:solidFill>
              </a:rPr>
              <a:t>!!! </a:t>
            </a:r>
            <a:r>
              <a:rPr lang="he-IL" dirty="0">
                <a:solidFill>
                  <a:srgbClr val="FF0000"/>
                </a:solidFill>
              </a:rPr>
              <a:t>2 הפקודות לוקחות את אותו הזמן , אבל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לוקחת פחות מקום</a:t>
            </a:r>
            <a:r>
              <a:rPr lang="he-IL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D2172-2EC4-4CAF-864D-7864B255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3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361-B380-4424-AF36-FE8F45F4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חיסור (</a:t>
            </a:r>
            <a:r>
              <a:rPr lang="en-US" dirty="0"/>
              <a:t>Subtraction instructions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B8F0-14FC-45CE-B70B-F9C6B20C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>
                <a:solidFill>
                  <a:srgbClr val="FF0000"/>
                </a:solidFill>
              </a:rPr>
              <a:t>neg destination</a:t>
            </a: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= 0-destination</a:t>
            </a:r>
            <a:endParaRPr lang="he-IL" b="1" dirty="0"/>
          </a:p>
          <a:p>
            <a:pPr algn="r" rtl="1"/>
            <a:r>
              <a:rPr lang="he-IL" dirty="0"/>
              <a:t>פקודה על מספרים מסומנים</a:t>
            </a:r>
          </a:p>
          <a:p>
            <a:pPr algn="r" rtl="1"/>
            <a:r>
              <a:rPr lang="he-IL" b="1" dirty="0"/>
              <a:t>פורמט פקודה 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cmp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destination,source</a:t>
            </a:r>
            <a:endParaRPr lang="he-IL" b="1" dirty="0">
              <a:solidFill>
                <a:srgbClr val="FF0000"/>
              </a:solidFill>
            </a:endParaRPr>
          </a:p>
          <a:p>
            <a:pPr algn="r" rtl="1"/>
            <a:r>
              <a:rPr lang="he-IL" b="1" dirty="0"/>
              <a:t>תוצאה : </a:t>
            </a:r>
            <a:r>
              <a:rPr lang="en-US" b="1" dirty="0"/>
              <a:t>destination - source</a:t>
            </a:r>
            <a:endParaRPr lang="he-IL" b="1" dirty="0"/>
          </a:p>
          <a:p>
            <a:pPr algn="r" rtl="1"/>
            <a:r>
              <a:rPr lang="he-IL" dirty="0"/>
              <a:t>פקודה משפיעה על כל 6 הדגלים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בדרך כלל מפעילים ישר אחרי </a:t>
            </a:r>
            <a:r>
              <a:rPr lang="en-US" dirty="0" err="1">
                <a:solidFill>
                  <a:srgbClr val="FF0000"/>
                </a:solidFill>
              </a:rPr>
              <a:t>cmp</a:t>
            </a:r>
            <a:r>
              <a:rPr lang="he-IL" dirty="0">
                <a:solidFill>
                  <a:srgbClr val="FF0000"/>
                </a:solidFill>
              </a:rPr>
              <a:t> , פקודות קפיצה מותנות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EC60-E2C2-43BB-9904-A141188D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73CC-43E2-4EA7-BDB8-8DBF27CE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כפל (</a:t>
            </a:r>
            <a:r>
              <a:rPr lang="en-US" dirty="0"/>
              <a:t>Multiplication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F826-171E-4BBE-B8AD-27DF6856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פקודות מורכבת יותר מפקודות חיבור וחיסור.</a:t>
            </a:r>
          </a:p>
          <a:p>
            <a:pPr algn="r" rtl="1"/>
            <a:r>
              <a:rPr lang="he-IL" dirty="0"/>
              <a:t>מייצרת תוצאה באורך כפול (</a:t>
            </a:r>
            <a:r>
              <a:rPr lang="en-US" dirty="0"/>
              <a:t> </a:t>
            </a:r>
            <a:r>
              <a:rPr lang="he-IL" dirty="0"/>
              <a:t>מבחינת כמות הביטים . לדוגמה : כפל בין 2 מספרים באורך 8 ביט , נותנת תוצאה באורך 16 ביט ) .</a:t>
            </a:r>
          </a:p>
          <a:p>
            <a:pPr algn="r" rtl="1"/>
            <a:r>
              <a:rPr lang="he-IL" dirty="0"/>
              <a:t>בהבדל לפקודות חיבור וחיסור - אשר מתאימות גם למספרים מסומנים וגם למספרים לא מסומנים , </a:t>
            </a:r>
          </a:p>
          <a:p>
            <a:pPr algn="r" rtl="1"/>
            <a:r>
              <a:rPr lang="he-IL" dirty="0"/>
              <a:t>פקודת </a:t>
            </a:r>
            <a:r>
              <a:rPr lang="en-US" b="1" dirty="0" err="1"/>
              <a:t>mul</a:t>
            </a:r>
            <a:r>
              <a:rPr lang="en-US" dirty="0"/>
              <a:t> </a:t>
            </a:r>
            <a:r>
              <a:rPr lang="he-IL" dirty="0"/>
              <a:t> עובדת רק על מספרים לא מסומנים ו </a:t>
            </a:r>
            <a:r>
              <a:rPr lang="en-US" b="1" dirty="0" err="1"/>
              <a:t>imul</a:t>
            </a:r>
            <a:r>
              <a:rPr lang="he-IL" dirty="0"/>
              <a:t> רק על מספרים מסומנים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714C1-0DA3-4EE6-8D6A-B77D4A6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3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75AA-0FE9-4E31-AC36-EEE79C75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כפל (</a:t>
            </a:r>
            <a:r>
              <a:rPr lang="en-US" dirty="0"/>
              <a:t>Multiplication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DA6F-4529-4E5A-A233-D4AE28C6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b="1" dirty="0"/>
              <a:t>פורמט פקודה : </a:t>
            </a:r>
          </a:p>
          <a:p>
            <a:pPr algn="r" rtl="1"/>
            <a:endParaRPr lang="he-IL" dirty="0"/>
          </a:p>
          <a:p>
            <a:r>
              <a:rPr lang="en-US" b="1" dirty="0" err="1"/>
              <a:t>mul</a:t>
            </a:r>
            <a:r>
              <a:rPr lang="en-US" b="1" dirty="0"/>
              <a:t> source</a:t>
            </a:r>
            <a:r>
              <a:rPr lang="he-IL" b="1" dirty="0"/>
              <a:t> </a:t>
            </a:r>
            <a:r>
              <a:rPr lang="en-US" b="1" dirty="0"/>
              <a:t>; Unsigned multiplication </a:t>
            </a:r>
          </a:p>
          <a:p>
            <a:pPr algn="r" rtl="1"/>
            <a:r>
              <a:rPr lang="he-IL" b="1" dirty="0"/>
              <a:t>הפקודה תלויה על גודל האופרנד </a:t>
            </a:r>
            <a:r>
              <a:rPr lang="en-US" b="1" dirty="0"/>
              <a:t> source</a:t>
            </a:r>
            <a:r>
              <a:rPr lang="he-IL" b="1" dirty="0"/>
              <a:t>.</a:t>
            </a:r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marL="0" indent="0" algn="r" rtl="1">
              <a:buNone/>
            </a:pPr>
            <a:endParaRPr lang="he-IL" b="1" dirty="0"/>
          </a:p>
          <a:p>
            <a:pPr algn="r" rtl="1"/>
            <a:r>
              <a:rPr lang="he-IL" b="1" dirty="0"/>
              <a:t>לדוגמה : 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AL,10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DL,25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 err="1"/>
              <a:t>mul</a:t>
            </a:r>
            <a:r>
              <a:rPr lang="en-US" b="1" dirty="0"/>
              <a:t> DL  ;  produces 250D in AX register (result fits in AL)</a:t>
            </a:r>
            <a:endParaRPr lang="he-IL" b="1" dirty="0"/>
          </a:p>
          <a:p>
            <a:pPr algn="r" rtl="1"/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D0131-2757-4D80-9861-3545FE43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5BFC9-0AA7-482A-A578-8393ED71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70" y="3096981"/>
            <a:ext cx="4737823" cy="15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02B2-F354-4A92-9703-0557BFFF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כפל (</a:t>
            </a:r>
            <a:r>
              <a:rPr lang="en-US" dirty="0"/>
              <a:t>Multiplication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EE97-F293-4D5C-970C-864DEEEB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פורמט פקודה : </a:t>
            </a:r>
            <a:endParaRPr lang="he-IL" dirty="0"/>
          </a:p>
          <a:p>
            <a:r>
              <a:rPr lang="en-US" b="1" dirty="0" err="1"/>
              <a:t>imul</a:t>
            </a:r>
            <a:r>
              <a:rPr lang="en-US" b="1" dirty="0"/>
              <a:t> source</a:t>
            </a:r>
            <a:r>
              <a:rPr lang="he-IL" b="1" dirty="0"/>
              <a:t> </a:t>
            </a:r>
            <a:r>
              <a:rPr lang="en-US" b="1" dirty="0"/>
              <a:t>; Signed multiplication</a:t>
            </a:r>
          </a:p>
          <a:p>
            <a:pPr algn="r" rtl="1"/>
            <a:r>
              <a:rPr lang="he-IL" b="1" dirty="0"/>
              <a:t>לדוגמה : </a:t>
            </a:r>
          </a:p>
          <a:p>
            <a:pPr marL="0" indent="0">
              <a:buNone/>
            </a:pPr>
            <a:r>
              <a:rPr lang="en-US" b="1" dirty="0"/>
              <a:t>	mov DL,0FFH ; DL := -1 </a:t>
            </a:r>
          </a:p>
          <a:p>
            <a:pPr marL="0" indent="0">
              <a:buNone/>
            </a:pPr>
            <a:r>
              <a:rPr lang="en-US" b="1" dirty="0"/>
              <a:t>	mov AL,0BEH ; AL := -66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imul</a:t>
            </a:r>
            <a:r>
              <a:rPr lang="en-US" b="1" dirty="0"/>
              <a:t> DL ; produces 66D in AX register (again, result fits in AL)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930C-EF84-4660-8509-BE9C5B3F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2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AB7B-8801-4DA8-A7BD-B16C2C57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חילוק (</a:t>
            </a:r>
            <a:r>
              <a:rPr lang="en-US" dirty="0"/>
              <a:t>Division instruction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885C-EDD8-4A2C-82A7-1E1FA94F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פקודות מורכבת יותר מפקודות חיבור וחיסור.</a:t>
            </a:r>
          </a:p>
          <a:p>
            <a:pPr algn="r" rtl="1"/>
            <a:r>
              <a:rPr lang="he-IL" dirty="0"/>
              <a:t>מייצרת 2 תוצאות : </a:t>
            </a:r>
            <a:r>
              <a:rPr lang="en-US" b="1" dirty="0"/>
              <a:t>Quotient</a:t>
            </a:r>
            <a:r>
              <a:rPr lang="he-IL" dirty="0"/>
              <a:t> ( תוצאת חלוקה )</a:t>
            </a:r>
            <a:r>
              <a:rPr lang="en-US" dirty="0"/>
              <a:t> </a:t>
            </a:r>
            <a:r>
              <a:rPr lang="he-IL" dirty="0"/>
              <a:t>ו </a:t>
            </a:r>
            <a:r>
              <a:rPr lang="en-US" b="1" dirty="0"/>
              <a:t>Remainder</a:t>
            </a:r>
            <a:r>
              <a:rPr lang="he-IL" dirty="0"/>
              <a:t> (שארית )</a:t>
            </a:r>
            <a:r>
              <a:rPr lang="en-US" dirty="0"/>
              <a:t> </a:t>
            </a:r>
            <a:endParaRPr lang="he-IL" dirty="0"/>
          </a:p>
          <a:p>
            <a:pPr algn="r" rtl="1"/>
            <a:r>
              <a:rPr lang="he-IL" dirty="0"/>
              <a:t>בפקודות הכפל (</a:t>
            </a:r>
            <a:r>
              <a:rPr lang="en-US" b="1" dirty="0" err="1"/>
              <a:t>mul</a:t>
            </a:r>
            <a:r>
              <a:rPr lang="en-US" dirty="0"/>
              <a:t> </a:t>
            </a:r>
            <a:r>
              <a:rPr lang="he-IL" dirty="0"/>
              <a:t> ו </a:t>
            </a:r>
            <a:r>
              <a:rPr lang="en-US" b="1" dirty="0" err="1"/>
              <a:t>imul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 משתמשים באוגרים באורך כפול לתשובה , לכן לא יכולה להיות גלישה.</a:t>
            </a:r>
          </a:p>
          <a:p>
            <a:pPr algn="r" rtl="1"/>
            <a:r>
              <a:rPr lang="he-IL" dirty="0"/>
              <a:t> לאומת זאת , בחלוקה , גלישה אפשרית בהחלט , לכן פנטיום מפעיל פסיקת תכנה מיוחדת , ברגע שמתרחשת גלישה. </a:t>
            </a:r>
          </a:p>
          <a:p>
            <a:pPr algn="r" rtl="1"/>
            <a:r>
              <a:rPr lang="he-IL" dirty="0"/>
              <a:t>פקודת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he-IL" dirty="0"/>
              <a:t> עובדת רק על מספרים לא מסומנים ו </a:t>
            </a:r>
            <a:r>
              <a:rPr lang="en-US" b="1" dirty="0" err="1"/>
              <a:t>idiv</a:t>
            </a:r>
            <a:r>
              <a:rPr lang="he-IL" dirty="0"/>
              <a:t> רק על מספרים מסומנים.</a:t>
            </a:r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208A4-4519-4C4F-B89F-67AB48EA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2B-8771-4F70-8550-D471F465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חילוק (</a:t>
            </a:r>
            <a:r>
              <a:rPr lang="en-US" dirty="0"/>
              <a:t>Division instruction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77C0-A31F-4079-9386-1B388ED2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פורמט פקודה : </a:t>
            </a:r>
            <a:endParaRPr lang="he-IL" dirty="0"/>
          </a:p>
          <a:p>
            <a:r>
              <a:rPr lang="en-US" b="1" dirty="0"/>
              <a:t>div source</a:t>
            </a:r>
            <a:r>
              <a:rPr lang="he-IL" b="1" dirty="0"/>
              <a:t> </a:t>
            </a:r>
            <a:r>
              <a:rPr lang="en-US" b="1" dirty="0"/>
              <a:t>; Unsigned division</a:t>
            </a:r>
          </a:p>
          <a:p>
            <a:pPr algn="r" rtl="1"/>
            <a:r>
              <a:rPr lang="he-IL" b="1" dirty="0"/>
              <a:t>הפקודה תלויה על גודל האופרנד </a:t>
            </a:r>
            <a:r>
              <a:rPr lang="en-US" b="1" dirty="0"/>
              <a:t> source</a:t>
            </a:r>
            <a:r>
              <a:rPr lang="he-IL" b="1" dirty="0"/>
              <a:t>.</a:t>
            </a:r>
          </a:p>
          <a:p>
            <a:pPr marL="0" indent="0" algn="r" rtl="1">
              <a:buNone/>
            </a:pPr>
            <a:endParaRPr lang="en-US" b="1" dirty="0"/>
          </a:p>
          <a:p>
            <a:pPr marL="0" indent="0" algn="r" rtl="1">
              <a:buNone/>
            </a:pP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E345-BC0B-4286-AA11-37638C79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3BB74-130D-4141-BCCE-C7D080B1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52" y="3386359"/>
            <a:ext cx="6854027" cy="30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6367-D4B8-4BA7-BD7F-699675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אוגר הדגלים </a:t>
            </a:r>
            <a:r>
              <a:rPr lang="en-US" dirty="0"/>
              <a:t>(flag register)</a:t>
            </a:r>
            <a:r>
              <a:rPr lang="he-IL" dirty="0"/>
              <a:t> - המשך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3A8F-37AB-4F14-9885-000505A1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לפני שבוע , דיברנו על :</a:t>
            </a:r>
            <a:r>
              <a:rPr lang="en-US" dirty="0"/>
              <a:t> </a:t>
            </a:r>
            <a:endParaRPr lang="he-IL" dirty="0"/>
          </a:p>
          <a:p>
            <a:pPr lvl="1" algn="r" rtl="1"/>
            <a:r>
              <a:rPr lang="en-US" b="1" dirty="0"/>
              <a:t>Sign Flag (S)</a:t>
            </a:r>
            <a:endParaRPr lang="he-IL" b="1" dirty="0"/>
          </a:p>
          <a:p>
            <a:pPr lvl="1" algn="r" rtl="1"/>
            <a:r>
              <a:rPr lang="en-US" b="1" dirty="0"/>
              <a:t>Zero Flag (Z)</a:t>
            </a:r>
            <a:endParaRPr lang="he-IL" dirty="0"/>
          </a:p>
          <a:p>
            <a:pPr algn="r" rtl="1"/>
            <a:r>
              <a:rPr lang="he-IL" dirty="0"/>
              <a:t>הפעם נפרט גם על מספר דגלים נוספים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E2990-5BB6-4D3C-BE87-C5DDB77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DBAD31-B900-472A-8C17-BDA81A454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384049"/>
              </p:ext>
            </p:extLst>
          </p:nvPr>
        </p:nvGraphicFramePr>
        <p:xfrm>
          <a:off x="2537097" y="1313955"/>
          <a:ext cx="89154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>
                  <a:extLst>
                    <a:ext uri="{9D8B030D-6E8A-4147-A177-3AD203B41FA5}">
                      <a16:colId xmlns:a16="http://schemas.microsoft.com/office/drawing/2014/main" val="11715609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738670038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759543789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39629089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20803982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995044268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164211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13467467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42408848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9327153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7684524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4664184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95287434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997611789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46291612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379296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b15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b14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b13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b12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b11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b10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b9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b8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b7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b6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b0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2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Iopl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[h]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Iopl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[l]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LID4096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9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CC1-DAD9-4CE0-AED5-64E438EB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חילוק (</a:t>
            </a:r>
            <a:r>
              <a:rPr lang="en-US" dirty="0"/>
              <a:t>Division instruction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BC78-9B5F-4B86-9E85-998956F1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לדוגמה 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mov AX,00FBH ; AX := 251D </a:t>
            </a:r>
          </a:p>
          <a:p>
            <a:pPr marL="0" indent="0">
              <a:buNone/>
            </a:pPr>
            <a:r>
              <a:rPr lang="en-US" b="1" dirty="0"/>
              <a:t>	mov CL,0CH ; CL := 12D </a:t>
            </a:r>
          </a:p>
          <a:p>
            <a:pPr marL="0" indent="0">
              <a:buNone/>
            </a:pPr>
            <a:r>
              <a:rPr lang="en-US" b="1" dirty="0"/>
              <a:t>	div CL ; produces 20D in AL and 11D as remainder in AH</a:t>
            </a:r>
          </a:p>
          <a:p>
            <a:pPr algn="r" rtl="1"/>
            <a:r>
              <a:rPr lang="he-IL" b="1" dirty="0"/>
              <a:t>עוד דוגמה : </a:t>
            </a:r>
            <a:endParaRPr lang="en-US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sub DX,DX ; clear DX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AX,141BH ; AX := 5147D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CX,012CH ; CX := 300D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div CX</a:t>
            </a:r>
            <a:r>
              <a:rPr lang="he-IL" b="1" dirty="0"/>
              <a:t> </a:t>
            </a:r>
            <a:r>
              <a:rPr lang="en-US" b="1" dirty="0"/>
              <a:t>; produces 17D in AX and 47D as remainder in DX</a:t>
            </a:r>
            <a:endParaRPr lang="LID4096" b="1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F7329-4112-435B-8793-3E635C6E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5C7A-0FC8-4764-AF7A-CFBF379E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פקודות חילוק (</a:t>
            </a:r>
            <a:r>
              <a:rPr lang="en-US" dirty="0"/>
              <a:t>Division instruction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D485-9C41-4491-8BFD-74DC6EE7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חלוקת מסומנים דורשת מאתנו עזרה. המונה צריך להיות באורך כפול ( לפי מספר ביטים ) . </a:t>
            </a:r>
          </a:p>
          <a:p>
            <a:pPr algn="r" rtl="1"/>
            <a:r>
              <a:rPr lang="he-IL" dirty="0"/>
              <a:t>במספרים לא מסומנים , פשוט נאפס את החלק הגבוהה ( אם המספר ב </a:t>
            </a:r>
            <a:r>
              <a:rPr lang="en-US" b="1" dirty="0"/>
              <a:t>al</a:t>
            </a:r>
            <a:r>
              <a:rPr lang="he-IL" dirty="0"/>
              <a:t> , נבצע          </a:t>
            </a:r>
            <a:r>
              <a:rPr lang="en-US" dirty="0"/>
              <a:t>  </a:t>
            </a:r>
            <a:r>
              <a:rPr lang="en-US" b="1" dirty="0" err="1"/>
              <a:t>xor</a:t>
            </a:r>
            <a:r>
              <a:rPr lang="en-US" b="1" dirty="0"/>
              <a:t> ah , ah</a:t>
            </a:r>
            <a:r>
              <a:rPr lang="en-US" dirty="0"/>
              <a:t> </a:t>
            </a:r>
            <a:r>
              <a:rPr lang="he-IL" dirty="0"/>
              <a:t> , ואם המספר ב </a:t>
            </a:r>
            <a:r>
              <a:rPr lang="en-US" b="1" dirty="0"/>
              <a:t>ax</a:t>
            </a:r>
            <a:r>
              <a:rPr lang="he-IL" dirty="0"/>
              <a:t> , אזי נבצע </a:t>
            </a:r>
            <a:r>
              <a:rPr lang="en-US" b="1" dirty="0" err="1"/>
              <a:t>xor</a:t>
            </a:r>
            <a:r>
              <a:rPr lang="en-US" b="1" dirty="0"/>
              <a:t> dx , dx</a:t>
            </a:r>
            <a:r>
              <a:rPr lang="he-IL" b="1" dirty="0"/>
              <a:t> </a:t>
            </a:r>
            <a:r>
              <a:rPr lang="en-US" b="1" dirty="0"/>
              <a:t> </a:t>
            </a:r>
            <a:r>
              <a:rPr lang="he-IL" dirty="0"/>
              <a:t>) .</a:t>
            </a:r>
          </a:p>
          <a:p>
            <a:pPr algn="r" rtl="1"/>
            <a:r>
              <a:rPr lang="he-IL" dirty="0"/>
              <a:t>אבל במספרים מסומנים , זה לא יעבוד ( איפוס חלק הגבוהה מאבד את הסימן 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 </a:t>
            </a:r>
            <a:r>
              <a:rPr lang="he-IL" b="1" dirty="0"/>
              <a:t>8086</a:t>
            </a:r>
            <a:r>
              <a:rPr lang="he-IL" dirty="0"/>
              <a:t> , יש לנו 2 פקודות להרחבת מספרים מסומנים.</a:t>
            </a:r>
          </a:p>
          <a:p>
            <a:pPr algn="r" rtl="1"/>
            <a:r>
              <a:rPr lang="en-US" b="1" dirty="0" err="1"/>
              <a:t>cbw</a:t>
            </a:r>
            <a:r>
              <a:rPr lang="he-IL" dirty="0"/>
              <a:t> :  מרחיבה בית (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b="1" dirty="0"/>
              <a:t>al</a:t>
            </a:r>
            <a:r>
              <a:rPr lang="he-IL" dirty="0"/>
              <a:t> ) לוורד ( </a:t>
            </a:r>
            <a:r>
              <a:rPr lang="en-US" b="1" dirty="0"/>
              <a:t>ax</a:t>
            </a:r>
            <a:r>
              <a:rPr lang="he-IL" dirty="0"/>
              <a:t> ) </a:t>
            </a:r>
          </a:p>
          <a:p>
            <a:pPr algn="r" rtl="1"/>
            <a:r>
              <a:rPr lang="en-US" b="1" dirty="0" err="1"/>
              <a:t>cwd</a:t>
            </a:r>
            <a:r>
              <a:rPr lang="he-IL" dirty="0"/>
              <a:t> : מרחיבה וורד </a:t>
            </a:r>
            <a:r>
              <a:rPr lang="en-US" dirty="0"/>
              <a:t>( </a:t>
            </a:r>
            <a:r>
              <a:rPr lang="en-US" b="1" dirty="0"/>
              <a:t>ax</a:t>
            </a:r>
            <a:r>
              <a:rPr lang="en-US" dirty="0"/>
              <a:t> )</a:t>
            </a:r>
            <a:r>
              <a:rPr lang="he-IL" dirty="0"/>
              <a:t> לדאבל וורד </a:t>
            </a:r>
            <a:r>
              <a:rPr lang="en-US" dirty="0"/>
              <a:t>( </a:t>
            </a:r>
            <a:r>
              <a:rPr lang="en-US" b="1" dirty="0" err="1"/>
              <a:t>dx:ax</a:t>
            </a:r>
            <a:r>
              <a:rPr lang="en-US" b="1" dirty="0"/>
              <a:t> 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DC55A-9554-49E0-B7E7-171AC07D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3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DBB9-B5A5-485B-BD28-C55A100B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טבלת </a:t>
            </a:r>
            <a:r>
              <a:rPr lang="he-IL" dirty="0" err="1"/>
              <a:t>אסקי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2ADE-943B-4D3D-AC1C-677A181F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C824C-36A0-4A09-AE16-BA06B484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תמונה 1">
            <a:extLst>
              <a:ext uri="{FF2B5EF4-FFF2-40B4-BE49-F238E27FC236}">
                <a16:creationId xmlns:a16="http://schemas.microsoft.com/office/drawing/2014/main" id="{80FE23C7-7B3A-470B-BEC9-667DC918A9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8" y="1521137"/>
            <a:ext cx="7964879" cy="50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E6A6-9261-4929-A16F-13C1FF19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קלט מספר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048D4-0127-4BF8-BB43-EFF91BFE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77CE3-C7E6-467B-A511-EB928A57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40" y="3464558"/>
            <a:ext cx="8606771" cy="2585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66F8BF-58EC-42C7-BC2A-7804B6D3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939" y="1778807"/>
            <a:ext cx="5449672" cy="11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9005-B4D0-4B3A-88BF-676A2BA0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קלט מספר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9BBFD-B77A-4D89-8724-123974DB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5ECD0-8B60-45E2-AB37-6386B883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69" y="1442664"/>
            <a:ext cx="3909488" cy="51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0FAD-40F9-4EB2-9453-8A612EBC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71A9-D408-4561-BB2B-03211BBE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הדגל </a:t>
            </a:r>
            <a:r>
              <a:rPr lang="he-IL" b="1" dirty="0" err="1"/>
              <a:t>הנשא</a:t>
            </a:r>
            <a:r>
              <a:rPr lang="he-IL" b="1" dirty="0"/>
              <a:t> </a:t>
            </a:r>
            <a:r>
              <a:rPr lang="he-IL" dirty="0"/>
              <a:t>מעודכן , כל פעם שיש פעולות על </a:t>
            </a:r>
            <a:r>
              <a:rPr lang="en-US" dirty="0"/>
              <a:t>n</a:t>
            </a:r>
            <a:r>
              <a:rPr lang="he-IL" dirty="0"/>
              <a:t> ביטים. </a:t>
            </a:r>
          </a:p>
          <a:p>
            <a:pPr algn="r" rtl="1"/>
            <a:r>
              <a:rPr lang="he-IL" dirty="0"/>
              <a:t>אם התוצאה גדולה מ </a:t>
            </a:r>
            <a:r>
              <a:rPr lang="en-US" dirty="0"/>
              <a:t>n</a:t>
            </a:r>
            <a:r>
              <a:rPr lang="he-IL" dirty="0"/>
              <a:t> ביטים – אזי הדגל נדלק (</a:t>
            </a:r>
            <a:r>
              <a:rPr lang="en-US" dirty="0"/>
              <a:t> </a:t>
            </a:r>
            <a:r>
              <a:rPr lang="he-IL" dirty="0"/>
              <a:t>משתנה ל 1 ) , אחרת  הביט מכובה (</a:t>
            </a:r>
            <a:r>
              <a:rPr lang="en-US" dirty="0"/>
              <a:t> </a:t>
            </a:r>
            <a:r>
              <a:rPr lang="he-IL" dirty="0"/>
              <a:t>משתנה ל 0 ).                  </a:t>
            </a:r>
            <a:endParaRPr lang="en-US" dirty="0"/>
          </a:p>
          <a:p>
            <a:pPr algn="r" rtl="1"/>
            <a:r>
              <a:rPr lang="he-IL" dirty="0"/>
              <a:t>בזמן חיסור</a:t>
            </a:r>
            <a:r>
              <a:rPr lang="en-US" dirty="0"/>
              <a:t> , </a:t>
            </a:r>
            <a:r>
              <a:rPr lang="he-IL" dirty="0"/>
              <a:t>בין מספרים לא מסומנים </a:t>
            </a:r>
            <a:r>
              <a:rPr lang="en-US" dirty="0"/>
              <a:t>unsigned</a:t>
            </a:r>
            <a:r>
              <a:rPr lang="he-IL" dirty="0"/>
              <a:t> </a:t>
            </a:r>
            <a:r>
              <a:rPr lang="en-US" dirty="0"/>
              <a:t>(A-B)</a:t>
            </a:r>
            <a:r>
              <a:rPr lang="he-IL" dirty="0"/>
              <a:t> , אם </a:t>
            </a:r>
            <a:r>
              <a:rPr lang="en-US" dirty="0"/>
              <a:t>A</a:t>
            </a:r>
            <a:r>
              <a:rPr lang="he-IL" dirty="0"/>
              <a:t>&gt;</a:t>
            </a:r>
            <a:r>
              <a:rPr lang="en-US" dirty="0"/>
              <a:t>B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- הביט נשא משתנה ל 0, אחרת משתנה ל 1.</a:t>
            </a:r>
          </a:p>
          <a:p>
            <a:pPr algn="r" rtl="1"/>
            <a:r>
              <a:rPr lang="he-IL" dirty="0"/>
              <a:t>לדוגמה , </a:t>
            </a:r>
            <a:r>
              <a:rPr lang="he-IL" b="1" dirty="0"/>
              <a:t>הדגל נדלק </a:t>
            </a:r>
            <a:r>
              <a:rPr lang="he-IL" dirty="0"/>
              <a:t>במקרים הבאים : </a:t>
            </a:r>
          </a:p>
          <a:p>
            <a:pPr marL="457200" lvl="1" indent="0" algn="l">
              <a:buNone/>
            </a:pPr>
            <a:r>
              <a:rPr lang="en-US" b="1" dirty="0"/>
              <a:t>mov AL,0FH</a:t>
            </a:r>
            <a:r>
              <a:rPr lang="he-IL" b="1" dirty="0"/>
              <a:t> </a:t>
            </a:r>
          </a:p>
          <a:p>
            <a:pPr marL="457200" lvl="1" indent="0" algn="l">
              <a:buNone/>
            </a:pPr>
            <a:r>
              <a:rPr lang="en-US" b="1" dirty="0"/>
              <a:t>add AL,0F1H</a:t>
            </a:r>
            <a:r>
              <a:rPr lang="he-IL" b="1" dirty="0"/>
              <a:t> </a:t>
            </a:r>
            <a:r>
              <a:rPr lang="en-US" b="1" dirty="0"/>
              <a:t> ; </a:t>
            </a:r>
            <a:r>
              <a:rPr lang="en-US" b="1" dirty="0" err="1"/>
              <a:t>cf</a:t>
            </a:r>
            <a:r>
              <a:rPr lang="en-US" b="1" dirty="0"/>
              <a:t> = 1</a:t>
            </a:r>
          </a:p>
          <a:p>
            <a:pPr marL="457200" lvl="1" indent="0">
              <a:buNone/>
            </a:pPr>
            <a:r>
              <a:rPr lang="en-US" b="1" dirty="0"/>
              <a:t>mov AX,12AEH </a:t>
            </a:r>
          </a:p>
          <a:p>
            <a:pPr marL="457200" lvl="1" indent="0">
              <a:buNone/>
            </a:pPr>
            <a:r>
              <a:rPr lang="en-US" b="1" dirty="0"/>
              <a:t>sub AX,12AFH ; </a:t>
            </a:r>
            <a:r>
              <a:rPr lang="en-US" b="1" dirty="0" err="1"/>
              <a:t>cf</a:t>
            </a:r>
            <a:r>
              <a:rPr lang="en-US" b="1" dirty="0"/>
              <a:t> = 1 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13F8C-5150-4AD2-B42B-18F3EE7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5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321C-CAB8-487B-87CA-3FD1CF02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397C-F3C9-4DD3-AD09-BCA1B7CE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הדגל </a:t>
            </a:r>
            <a:r>
              <a:rPr lang="he-IL" b="1" dirty="0"/>
              <a:t>אינו נדלק </a:t>
            </a:r>
            <a:r>
              <a:rPr lang="he-IL" dirty="0"/>
              <a:t>, על ידי פקודות </a:t>
            </a:r>
            <a:r>
              <a:rPr lang="en-US" b="1" dirty="0" err="1"/>
              <a:t>inc</a:t>
            </a:r>
            <a:r>
              <a:rPr lang="he-IL" dirty="0"/>
              <a:t> ו </a:t>
            </a:r>
            <a:r>
              <a:rPr lang="en-US" b="1" dirty="0" err="1"/>
              <a:t>dec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לדוגמה , הדגל אינו נדלק במקרים הבאים :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mov AL,0FFH</a:t>
            </a:r>
            <a:endParaRPr lang="he-IL" b="1" dirty="0"/>
          </a:p>
          <a:p>
            <a:pPr marL="457200" lvl="1" indent="0">
              <a:buNone/>
            </a:pPr>
            <a:r>
              <a:rPr lang="en-US" b="1" dirty="0" err="1"/>
              <a:t>inc</a:t>
            </a:r>
            <a:r>
              <a:rPr lang="en-US" b="1" dirty="0"/>
              <a:t> AL; </a:t>
            </a:r>
            <a:r>
              <a:rPr lang="en-US" b="1" dirty="0" err="1"/>
              <a:t>cf</a:t>
            </a:r>
            <a:r>
              <a:rPr lang="en-US" b="1" dirty="0"/>
              <a:t> = 0</a:t>
            </a:r>
          </a:p>
          <a:p>
            <a:pPr marL="457200" lvl="1" indent="0">
              <a:buNone/>
            </a:pPr>
            <a:r>
              <a:rPr lang="en-US" b="1" dirty="0"/>
              <a:t>mov AX,0 </a:t>
            </a:r>
          </a:p>
          <a:p>
            <a:pPr marL="457200" lvl="1" indent="0">
              <a:buNone/>
            </a:pPr>
            <a:r>
              <a:rPr lang="en-US" b="1" dirty="0" err="1"/>
              <a:t>dec</a:t>
            </a:r>
            <a:r>
              <a:rPr lang="en-US" b="1" dirty="0"/>
              <a:t> AX; </a:t>
            </a:r>
            <a:r>
              <a:rPr lang="en-US" b="1" dirty="0" err="1"/>
              <a:t>cf</a:t>
            </a:r>
            <a:r>
              <a:rPr lang="en-US" b="1" dirty="0"/>
              <a:t> = 0 </a:t>
            </a:r>
          </a:p>
          <a:p>
            <a:pPr algn="r" rtl="1"/>
            <a:r>
              <a:rPr lang="he-IL" dirty="0"/>
              <a:t>פקודות קפיצה מותנות קשורות : 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en-US" b="1" dirty="0" err="1"/>
              <a:t>jc</a:t>
            </a:r>
            <a:r>
              <a:rPr lang="en-US" b="1" dirty="0"/>
              <a:t> ; jump if carry (jump if CF = 1)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jnc</a:t>
            </a:r>
            <a:r>
              <a:rPr lang="en-US" b="1" dirty="0"/>
              <a:t> ; jump if no carry (jump if CF = 0</a:t>
            </a:r>
            <a:r>
              <a:rPr lang="en-US" dirty="0"/>
              <a:t>)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ניתן לבצע מניפולציה על הדגל , על ידי הפקודות הבאות : </a:t>
            </a:r>
          </a:p>
          <a:p>
            <a:pPr marL="0" indent="0" algn="l">
              <a:buNone/>
            </a:pPr>
            <a:r>
              <a:rPr lang="he-IL" b="1" dirty="0"/>
              <a:t>	</a:t>
            </a:r>
            <a:r>
              <a:rPr lang="en-US" b="1" dirty="0" err="1"/>
              <a:t>stc</a:t>
            </a:r>
            <a:r>
              <a:rPr lang="en-US" b="1" dirty="0"/>
              <a:t> ; set carry flag (CF = 1) 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err="1"/>
              <a:t>clc</a:t>
            </a:r>
            <a:r>
              <a:rPr lang="en-US" b="1" dirty="0"/>
              <a:t> ; clear carry flag (CF = 0) 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err="1"/>
              <a:t>cmc</a:t>
            </a:r>
            <a:r>
              <a:rPr lang="en-US" b="1" dirty="0"/>
              <a:t> ; complement carry flag (inverts CF value)</a:t>
            </a:r>
            <a:endParaRPr lang="he-IL" b="1" dirty="0"/>
          </a:p>
          <a:p>
            <a:pPr marL="0" indent="0" algn="l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0F714-7639-4DAD-AB3F-57FEAE3E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BE3-D07F-404C-8DA3-6BBE0DEA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2659-4244-44A3-B853-25D136A1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הדגל הזה , יידלק ( ישתנה ל 1 ) , אם התוצאה של פעולות על מספרים מסומנים </a:t>
            </a:r>
            <a:r>
              <a:rPr lang="en-US" dirty="0"/>
              <a:t>(signed)</a:t>
            </a:r>
            <a:r>
              <a:rPr lang="he-IL" dirty="0"/>
              <a:t> , נותנת תוצאה גדולה מדי לאכסון בזיכרון הנתון , אחרת יכובה ( ישתנה ל 0 ).</a:t>
            </a:r>
          </a:p>
          <a:p>
            <a:pPr algn="r" rtl="1"/>
            <a:r>
              <a:rPr lang="he-IL" dirty="0"/>
              <a:t>לדוגמה, במקרה הבא , </a:t>
            </a:r>
            <a:r>
              <a:rPr lang="en-US" b="1" dirty="0"/>
              <a:t>overflow flag</a:t>
            </a:r>
            <a:r>
              <a:rPr lang="en-US" dirty="0"/>
              <a:t> </a:t>
            </a:r>
            <a:r>
              <a:rPr lang="he-IL" dirty="0"/>
              <a:t> יידלק , אבל </a:t>
            </a:r>
            <a:r>
              <a:rPr lang="en-US" b="1" dirty="0"/>
              <a:t>carry flag</a:t>
            </a:r>
            <a:r>
              <a:rPr lang="he-IL" b="1" dirty="0"/>
              <a:t> </a:t>
            </a:r>
            <a:r>
              <a:rPr lang="he-IL" dirty="0"/>
              <a:t>לא : </a:t>
            </a: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mov AL,72H ; 72H = 114D 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add AL,0EH ; 0EH = 14D</a:t>
            </a:r>
            <a:endParaRPr lang="he-IL" dirty="0"/>
          </a:p>
          <a:p>
            <a:pPr algn="r" rtl="1"/>
            <a:r>
              <a:rPr lang="he-IL" dirty="0"/>
              <a:t>פקודות קפיצה מותנות קשורות :</a:t>
            </a:r>
          </a:p>
          <a:p>
            <a:pPr marL="0" indent="0" algn="l">
              <a:buNone/>
            </a:pPr>
            <a:r>
              <a:rPr lang="he-IL" b="1" dirty="0"/>
              <a:t>	</a:t>
            </a:r>
            <a:r>
              <a:rPr lang="en-US" b="1" dirty="0"/>
              <a:t>jo ; jump if overflow (jump if OF = 1) 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err="1"/>
              <a:t>jno</a:t>
            </a:r>
            <a:r>
              <a:rPr lang="en-US" b="1" dirty="0"/>
              <a:t> ; jump if no overflow (jump if OF = 0)</a:t>
            </a: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9999C-2F33-496A-9365-ACB316D7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5FC2-0F3A-4382-A57B-F94A14B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מסומנים (</a:t>
            </a:r>
            <a:r>
              <a:rPr lang="en-US" dirty="0"/>
              <a:t>Signed</a:t>
            </a:r>
            <a:r>
              <a:rPr lang="he-IL" dirty="0"/>
              <a:t>) או לא מסומנים (</a:t>
            </a:r>
            <a:r>
              <a:rPr lang="en-US" dirty="0"/>
              <a:t>Unsigned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6BE9-D705-4C4F-9740-D82E6DB6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he-IL" sz="2300" dirty="0"/>
              <a:t>אז איך המערכת יודעת במה מדובר ?!? </a:t>
            </a:r>
          </a:p>
          <a:p>
            <a:pPr algn="r" rtl="1"/>
            <a:r>
              <a:rPr lang="he-IL" sz="2300" dirty="0"/>
              <a:t>למעבד אין דרך לדעת אם מדובר במספרים מסומנים או לא מסומנים , לכן דגלי </a:t>
            </a:r>
            <a:r>
              <a:rPr lang="en-US" sz="2300" dirty="0"/>
              <a:t>carry</a:t>
            </a:r>
            <a:r>
              <a:rPr lang="he-IL" sz="2300" dirty="0"/>
              <a:t> ו </a:t>
            </a:r>
            <a:r>
              <a:rPr lang="en-US" sz="2300" dirty="0"/>
              <a:t> overflow</a:t>
            </a:r>
            <a:r>
              <a:rPr lang="he-IL" sz="2300" dirty="0"/>
              <a:t> מתעדכנים בכל </a:t>
            </a:r>
            <a:r>
              <a:rPr lang="he-IL" sz="2300" b="1" dirty="0"/>
              <a:t>פרשנות</a:t>
            </a:r>
            <a:r>
              <a:rPr lang="he-IL" sz="2300" dirty="0"/>
              <a:t>.</a:t>
            </a:r>
            <a:endParaRPr lang="en-US" sz="2300" dirty="0"/>
          </a:p>
          <a:p>
            <a:pPr algn="r" rtl="1"/>
            <a:r>
              <a:rPr lang="he-IL" sz="2300" dirty="0"/>
              <a:t>לדוגמה : </a:t>
            </a:r>
            <a:r>
              <a:rPr lang="en-US" sz="2300" dirty="0"/>
              <a:t>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mov AL,72H </a:t>
            </a:r>
          </a:p>
          <a:p>
            <a:pPr marL="0" indent="0">
              <a:buNone/>
            </a:pPr>
            <a:r>
              <a:rPr lang="en-US" b="1" dirty="0"/>
              <a:t>	add AL,0EH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jc</a:t>
            </a:r>
            <a:r>
              <a:rPr lang="en-US" b="1" dirty="0"/>
              <a:t> overflow ; Unsigned interpretation / jo overflow ; Signed interpretation </a:t>
            </a:r>
          </a:p>
          <a:p>
            <a:pPr marL="0" indent="0">
              <a:buNone/>
            </a:pPr>
            <a:r>
              <a:rPr lang="en-US" b="1" dirty="0" err="1"/>
              <a:t>no_overflow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b="1" dirty="0"/>
              <a:t>	(no overflow code here) </a:t>
            </a:r>
          </a:p>
          <a:p>
            <a:pPr marL="0" indent="0">
              <a:buNone/>
            </a:pPr>
            <a:r>
              <a:rPr lang="en-US" b="1" dirty="0"/>
              <a:t>	. . . . </a:t>
            </a:r>
          </a:p>
          <a:p>
            <a:pPr marL="0" indent="0">
              <a:buNone/>
            </a:pPr>
            <a:r>
              <a:rPr lang="en-US" b="1" dirty="0"/>
              <a:t>overflow: </a:t>
            </a:r>
          </a:p>
          <a:p>
            <a:pPr marL="0" indent="0">
              <a:buNone/>
            </a:pPr>
            <a:r>
              <a:rPr lang="en-US" b="1" dirty="0"/>
              <a:t>	(overflow code here)</a:t>
            </a:r>
          </a:p>
          <a:p>
            <a:pPr marL="0" indent="0">
              <a:buNone/>
            </a:pPr>
            <a:r>
              <a:rPr lang="en-US" b="1" dirty="0"/>
              <a:t>	. . .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8559D-10F2-431C-B796-AE454267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C53B-2BC5-47D5-84DB-BB8D0156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הוראות קפיצה מותנית - המשך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BCBB-7753-4067-BDB4-B698C23C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שבוע שעבר למדנו 2 פקודות קפיצה מותנות</a:t>
            </a:r>
          </a:p>
          <a:p>
            <a:pPr algn="r" rtl="1"/>
            <a:r>
              <a:rPr lang="he-IL" dirty="0"/>
              <a:t>השבוע נכיר עוד 12 פקודות נוספות ( בהמשך הקורס נלמד את כולן )</a:t>
            </a:r>
            <a:r>
              <a:rPr lang="en-US" dirty="0"/>
              <a:t> 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 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7C4A9-F143-4469-81CD-726A904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0621F-0EB9-480F-959F-2E141B28D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41714"/>
              </p:ext>
            </p:extLst>
          </p:nvPr>
        </p:nvGraphicFramePr>
        <p:xfrm>
          <a:off x="2940271" y="2914841"/>
          <a:ext cx="812799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00693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5550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2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/>
                        <a:t>תנאי לקפיצה</a:t>
                      </a:r>
                      <a:endParaRPr lang="LID4096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/>
                        <a:t>הסבר</a:t>
                      </a:r>
                      <a:endParaRPr lang="LID4096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1" dirty="0"/>
                        <a:t>פקודה</a:t>
                      </a:r>
                      <a:endParaRPr lang="LID4096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2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CF==0 and ZF==0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גדול ממש ( מספרים לא 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(JNBE)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CF==1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קטן ממש ( מספרים לא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 (JNAE)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ZF==0 and SF==OF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גדול ממש ( מספרים 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JG (JNLE)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1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 != OF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קטן ממש  ( מספרים 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 (JNGE)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6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CF==0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גדול או שווה ( מספרים לא 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 (JNB)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1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SF==OF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גדול או שווה ( מספרים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JGE (JNL)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1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CF==1 or ZF==1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קטן או שווה( מספרים לא 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JBE (JNA)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ZF=1 or SF != OF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קפוץ אם קטן או שווה( מספרים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he-IL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מסומנים )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JLE (JNG)</a:t>
                      </a:r>
                      <a:endParaRPr lang="LID4096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1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9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D5EB-752E-4185-AC86-DC59F4C1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מרחק קפיצה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4685-6304-4850-BD44-AA6F212C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הקפיצות המותנות ב </a:t>
            </a:r>
            <a:r>
              <a:rPr lang="he-IL" b="1" dirty="0"/>
              <a:t>8086</a:t>
            </a:r>
            <a:r>
              <a:rPr lang="he-IL" dirty="0"/>
              <a:t> הן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he-IL" dirty="0"/>
              <a:t> : זאת אומרת , ניתן לקפוץ למרחק מ 127 עד 128-</a:t>
            </a:r>
          </a:p>
          <a:p>
            <a:pPr algn="r" rtl="1"/>
            <a:r>
              <a:rPr lang="he-IL" dirty="0"/>
              <a:t>ב </a:t>
            </a:r>
            <a:r>
              <a:rPr lang="he-IL" b="1" dirty="0"/>
              <a:t>386</a:t>
            </a:r>
            <a:r>
              <a:rPr lang="he-IL" dirty="0"/>
              <a:t> ומעלה , קיימות קפיצות מותנות יותר רחוקות </a:t>
            </a:r>
            <a:r>
              <a:rPr lang="en-US" dirty="0"/>
              <a:t> </a:t>
            </a:r>
            <a:r>
              <a:rPr lang="he-IL" dirty="0"/>
              <a:t>(נלמד בהמשך הקורס) </a:t>
            </a:r>
          </a:p>
          <a:p>
            <a:pPr algn="r" rtl="1"/>
            <a:r>
              <a:rPr lang="he-IL" dirty="0"/>
              <a:t>על מנת להגיע למרחקים גדולים יותר , נשלב בין קפיצות מותנות לקפיצות בלתי מותנות </a:t>
            </a:r>
            <a:r>
              <a:rPr lang="en-US" b="1" dirty="0" err="1"/>
              <a:t>jmp</a:t>
            </a: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427C-5323-49B0-85B7-62385A7F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4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BD3F-C2DB-4DE1-8F54-851912E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הקבלה בין </a:t>
            </a:r>
            <a:r>
              <a:rPr lang="en-US" dirty="0"/>
              <a:t>if</a:t>
            </a:r>
            <a:r>
              <a:rPr lang="he-IL" dirty="0"/>
              <a:t> ל </a:t>
            </a:r>
            <a:r>
              <a:rPr lang="en-US" dirty="0"/>
              <a:t> </a:t>
            </a:r>
            <a:r>
              <a:rPr lang="en-US" dirty="0" err="1"/>
              <a:t>cmp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047F7-2B35-4458-AD50-88FEE46D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DAC9B-361F-44F3-B05A-69C0545A4AF4}"/>
              </a:ext>
            </a:extLst>
          </p:cNvPr>
          <p:cNvSpPr/>
          <p:nvPr/>
        </p:nvSpPr>
        <p:spPr>
          <a:xfrm>
            <a:off x="3647924" y="1942052"/>
            <a:ext cx="4059914" cy="1090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</a:rPr>
              <a:t>IF </a:t>
            </a:r>
            <a:r>
              <a:rPr lang="en-US" sz="1400" b="1" i="1" dirty="0">
                <a:solidFill>
                  <a:srgbClr val="FF0000"/>
                </a:solidFill>
              </a:rPr>
              <a:t>condition</a:t>
            </a:r>
            <a:r>
              <a:rPr lang="en-US" sz="1400" b="1" dirty="0">
                <a:solidFill>
                  <a:srgbClr val="000000"/>
                </a:solidFill>
              </a:rPr>
              <a:t> is true                                           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he-IL" sz="1400" b="1" dirty="0">
                <a:solidFill>
                  <a:srgbClr val="000000"/>
                </a:solidFill>
              </a:rPr>
              <a:t>	</a:t>
            </a:r>
            <a:r>
              <a:rPr lang="en-US" sz="1400" b="1" dirty="0">
                <a:solidFill>
                  <a:srgbClr val="000000"/>
                </a:solidFill>
              </a:rPr>
              <a:t>THEN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</a:rPr>
              <a:t>  </a:t>
            </a:r>
            <a:r>
              <a:rPr lang="he-IL" sz="1400" b="1" dirty="0">
                <a:solidFill>
                  <a:srgbClr val="000000"/>
                </a:solidFill>
              </a:rPr>
              <a:t>		</a:t>
            </a:r>
            <a:r>
              <a:rPr lang="en-US" sz="1400" b="1" dirty="0">
                <a:solidFill>
                  <a:srgbClr val="000000"/>
                </a:solidFill>
              </a:rPr>
              <a:t>execute true-branch </a:t>
            </a:r>
            <a:r>
              <a:rPr lang="en-US" sz="1600" b="1" dirty="0">
                <a:solidFill>
                  <a:srgbClr val="000000"/>
                </a:solidFill>
              </a:rPr>
              <a:t>statement</a:t>
            </a:r>
            <a:r>
              <a:rPr lang="en-US" sz="1400" b="1" dirty="0">
                <a:solidFill>
                  <a:srgbClr val="000000"/>
                </a:solidFill>
              </a:rPr>
              <a:t>       </a:t>
            </a:r>
            <a:endParaRPr lang="he-IL" sz="1400" b="1" dirty="0">
              <a:solidFill>
                <a:srgbClr val="000000"/>
              </a:solidFill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</a:rPr>
              <a:t>END_IF</a:t>
            </a:r>
            <a:endParaRPr lang="en-US" sz="1400" b="1" dirty="0"/>
          </a:p>
        </p:txBody>
      </p:sp>
      <p:sp>
        <p:nvSpPr>
          <p:cNvPr id="6" name="AutoShape 22">
            <a:extLst>
              <a:ext uri="{FF2B5EF4-FFF2-40B4-BE49-F238E27FC236}">
                <a16:creationId xmlns:a16="http://schemas.microsoft.com/office/drawing/2014/main" id="{D407B53D-397A-43C2-AA6B-51630602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212" y="2348330"/>
            <a:ext cx="1676400" cy="554038"/>
          </a:xfrm>
          <a:prstGeom prst="flowChartProcess">
            <a:avLst/>
          </a:prstGeom>
          <a:solidFill>
            <a:srgbClr val="CC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True-branch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Statement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41BC4AC-07E7-4D74-8348-3EF1EEDC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1586330"/>
            <a:ext cx="1447800" cy="762000"/>
          </a:xfrm>
          <a:prstGeom prst="flowChartDecision">
            <a:avLst/>
          </a:prstGeom>
          <a:solidFill>
            <a:srgbClr val="CC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Condition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0D2EA-6C50-49D9-BC7B-3D03EB9C6C01}"/>
              </a:ext>
            </a:extLst>
          </p:cNvPr>
          <p:cNvCxnSpPr/>
          <p:nvPr/>
        </p:nvCxnSpPr>
        <p:spPr>
          <a:xfrm>
            <a:off x="10133012" y="196733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DAFE88-4BA2-479E-96E4-7C7CBD7FA4FD}"/>
              </a:ext>
            </a:extLst>
          </p:cNvPr>
          <p:cNvCxnSpPr/>
          <p:nvPr/>
        </p:nvCxnSpPr>
        <p:spPr>
          <a:xfrm>
            <a:off x="10590212" y="1967330"/>
            <a:ext cx="0" cy="457200"/>
          </a:xfrm>
          <a:prstGeom prst="line">
            <a:avLst/>
          </a:prstGeom>
          <a:ln w="508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1D051-C8A2-4959-BA2E-5A1C3FD4E327}"/>
              </a:ext>
            </a:extLst>
          </p:cNvPr>
          <p:cNvCxnSpPr/>
          <p:nvPr/>
        </p:nvCxnSpPr>
        <p:spPr>
          <a:xfrm flipH="1">
            <a:off x="8151812" y="196733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4341D1-F67E-4A31-8863-A33D582411A1}"/>
              </a:ext>
            </a:extLst>
          </p:cNvPr>
          <p:cNvCxnSpPr/>
          <p:nvPr/>
        </p:nvCxnSpPr>
        <p:spPr>
          <a:xfrm>
            <a:off x="8228012" y="1972028"/>
            <a:ext cx="0" cy="1214502"/>
          </a:xfrm>
          <a:prstGeom prst="line">
            <a:avLst/>
          </a:prstGeom>
          <a:ln w="508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8A3A1C-FDA8-4910-B161-35CDD44AF4DD}"/>
              </a:ext>
            </a:extLst>
          </p:cNvPr>
          <p:cNvCxnSpPr/>
          <p:nvPr/>
        </p:nvCxnSpPr>
        <p:spPr>
          <a:xfrm>
            <a:off x="9409112" y="318653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15605-5EC2-4035-8D7B-729EB456DAD8}"/>
              </a:ext>
            </a:extLst>
          </p:cNvPr>
          <p:cNvCxnSpPr/>
          <p:nvPr/>
        </p:nvCxnSpPr>
        <p:spPr>
          <a:xfrm flipH="1">
            <a:off x="8228012" y="3186530"/>
            <a:ext cx="2438400" cy="0"/>
          </a:xfrm>
          <a:prstGeom prst="line">
            <a:avLst/>
          </a:prstGeom>
          <a:ln w="508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37E414-09C9-43EB-89AB-D1C2045AE6CA}"/>
              </a:ext>
            </a:extLst>
          </p:cNvPr>
          <p:cNvCxnSpPr/>
          <p:nvPr/>
        </p:nvCxnSpPr>
        <p:spPr>
          <a:xfrm>
            <a:off x="10590212" y="2902368"/>
            <a:ext cx="5833" cy="289796"/>
          </a:xfrm>
          <a:prstGeom prst="line">
            <a:avLst/>
          </a:prstGeom>
          <a:ln w="508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8">
            <a:extLst>
              <a:ext uri="{FF2B5EF4-FFF2-40B4-BE49-F238E27FC236}">
                <a16:creationId xmlns:a16="http://schemas.microsoft.com/office/drawing/2014/main" id="{FF2F5B3B-9CE7-472F-B289-9BEBAAB6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912" y="1555372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D482489D-F236-48BE-97FD-A6AF85BE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552" y="1524417"/>
            <a:ext cx="838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4B89B236-4541-4109-97F9-CEF80814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924" y="4049704"/>
            <a:ext cx="2075368" cy="125340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itchFamily="49" charset="0"/>
              </a:rPr>
              <a:t>if( op1 </a:t>
            </a:r>
            <a:r>
              <a:rPr lang="he-IL" altLang="en-US" sz="1400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altLang="en-US" sz="1400" b="1" dirty="0">
                <a:solidFill>
                  <a:srgbClr val="C00000"/>
                </a:solidFill>
                <a:latin typeface="Courier New" pitchFamily="49" charset="0"/>
              </a:rPr>
              <a:t> op2 )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itchFamily="49" charset="0"/>
              </a:rPr>
              <a:t>  X = 1;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itchFamily="49" charset="0"/>
              </a:rPr>
              <a:t>else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FFFF"/>
              </a:buClr>
              <a:buFontTx/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itchFamily="49" charset="0"/>
              </a:rPr>
              <a:t>  X = 2;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8907F074-541D-4DC5-B94E-14A83408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512" y="4049704"/>
            <a:ext cx="1969956" cy="16544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</a:rPr>
              <a:t>mov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 ax,op1</a:t>
            </a:r>
          </a:p>
          <a:p>
            <a:pPr lvl="1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FF0000"/>
                </a:solidFill>
                <a:latin typeface="Courier New" pitchFamily="49" charset="0"/>
              </a:rPr>
              <a:t>cmp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 ax,op2</a:t>
            </a:r>
          </a:p>
          <a:p>
            <a:pPr lvl="1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FF0000"/>
                </a:solidFill>
                <a:latin typeface="Courier New" pitchFamily="49" charset="0"/>
              </a:rPr>
              <a:t>jle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 L1</a:t>
            </a:r>
          </a:p>
          <a:p>
            <a:pPr lvl="1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</a:rPr>
              <a:t>mov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 X,1</a:t>
            </a:r>
          </a:p>
          <a:p>
            <a:pPr lvl="1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 L2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L1:	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</a:rPr>
              <a:t>mov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 X,2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</a:rPr>
              <a:t>L2: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b="1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794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1289</Words>
  <Application>Microsoft Office PowerPoint</Application>
  <PresentationFormat>Widescreen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Gisha</vt:lpstr>
      <vt:lpstr>Wingdings 3</vt:lpstr>
      <vt:lpstr>Wisp</vt:lpstr>
      <vt:lpstr>מעבדה מספר 3</vt:lpstr>
      <vt:lpstr>אוגר הדגלים (flag register) - המשך</vt:lpstr>
      <vt:lpstr>Carry Flag (C)</vt:lpstr>
      <vt:lpstr>Carry Flag (C)</vt:lpstr>
      <vt:lpstr>Overflow Flag (O)</vt:lpstr>
      <vt:lpstr>מסומנים (Signed) או לא מסומנים (Unsigned)</vt:lpstr>
      <vt:lpstr>הוראות קפיצה מותנית - המשך</vt:lpstr>
      <vt:lpstr>מרחק קפיצה</vt:lpstr>
      <vt:lpstr>הקבלה בין if ל  cmp</vt:lpstr>
      <vt:lpstr>פעולות אריתמטיות(Arithmetic Instructions) </vt:lpstr>
      <vt:lpstr>פקודות חיבור (Addition instructions)</vt:lpstr>
      <vt:lpstr>פקודות חיבור (Addition instructions)</vt:lpstr>
      <vt:lpstr>פקודות חיסור (Subtraction instructions)</vt:lpstr>
      <vt:lpstr>פקודות חיסור (Subtraction instructions)</vt:lpstr>
      <vt:lpstr>פקודות כפל (Multiplication)</vt:lpstr>
      <vt:lpstr>פקודות כפל (Multiplication)</vt:lpstr>
      <vt:lpstr>פקודות כפל (Multiplication)</vt:lpstr>
      <vt:lpstr>פקודות חילוק (Division instruction)</vt:lpstr>
      <vt:lpstr>פקודות חילוק (Division instruction)</vt:lpstr>
      <vt:lpstr>פקודות חילוק (Division instruction)</vt:lpstr>
      <vt:lpstr>פקודות חילוק (Division instruction)</vt:lpstr>
      <vt:lpstr>טבלת אסקי</vt:lpstr>
      <vt:lpstr>קלט מספר</vt:lpstr>
      <vt:lpstr>קלט מספר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1</dc:title>
  <dc:creator>איליה זלדנר</dc:creator>
  <cp:lastModifiedBy>איליה זלדנר</cp:lastModifiedBy>
  <cp:revision>130</cp:revision>
  <dcterms:created xsi:type="dcterms:W3CDTF">2018-11-09T06:44:07Z</dcterms:created>
  <dcterms:modified xsi:type="dcterms:W3CDTF">2018-11-17T03:58:01Z</dcterms:modified>
</cp:coreProperties>
</file>