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852" r:id="rId2"/>
    <p:sldMasterId id="2147483877" r:id="rId3"/>
  </p:sldMasterIdLst>
  <p:notesMasterIdLst>
    <p:notesMasterId r:id="rId20"/>
  </p:notesMasterIdLst>
  <p:handoutMasterIdLst>
    <p:handoutMasterId r:id="rId21"/>
  </p:handoutMasterIdLst>
  <p:sldIdLst>
    <p:sldId id="320" r:id="rId4"/>
    <p:sldId id="472" r:id="rId5"/>
    <p:sldId id="474" r:id="rId6"/>
    <p:sldId id="475" r:id="rId7"/>
    <p:sldId id="481" r:id="rId8"/>
    <p:sldId id="482" r:id="rId9"/>
    <p:sldId id="476" r:id="rId10"/>
    <p:sldId id="478" r:id="rId11"/>
    <p:sldId id="479" r:id="rId12"/>
    <p:sldId id="454" r:id="rId13"/>
    <p:sldId id="455" r:id="rId14"/>
    <p:sldId id="490" r:id="rId15"/>
    <p:sldId id="493" r:id="rId16"/>
    <p:sldId id="502" r:id="rId17"/>
    <p:sldId id="503" r:id="rId18"/>
    <p:sldId id="504" r:id="rId19"/>
  </p:sldIdLst>
  <p:sldSz cx="12192000" cy="6858000"/>
  <p:notesSz cx="6888163" cy="100203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FFA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80" autoAdjust="0"/>
    <p:restoredTop sz="72878" autoAdjust="0"/>
  </p:normalViewPr>
  <p:slideViewPr>
    <p:cSldViewPr snapToGrid="0">
      <p:cViewPr varScale="1">
        <p:scale>
          <a:sx n="80" d="100"/>
          <a:sy n="80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5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1"/>
          <a:lstStyle>
            <a:lvl1pPr algn="l">
              <a:defRPr sz="1300"/>
            </a:lvl1pPr>
          </a:lstStyle>
          <a:p>
            <a:fld id="{1AAE26FA-A7F5-4953-BA66-C21ECC194C07}" type="datetimeFigureOut">
              <a:rPr lang="he-IL" smtClean="0"/>
              <a:t>כ"ב/תשרי/תש"פ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903292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5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1" anchor="b"/>
          <a:lstStyle>
            <a:lvl1pPr algn="l">
              <a:defRPr sz="1300"/>
            </a:lvl1pPr>
          </a:lstStyle>
          <a:p>
            <a:fld id="{9D56469B-CD23-44E2-9038-BDA7CA9E937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145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1"/>
          <a:lstStyle>
            <a:lvl1pPr algn="l">
              <a:defRPr sz="1300"/>
            </a:lvl1pPr>
          </a:lstStyle>
          <a:p>
            <a:fld id="{40ADCA3B-A998-49DE-8C41-4F89A5A17C58}" type="datetimeFigureOut">
              <a:rPr lang="he-IL" smtClean="0"/>
              <a:t>כ"ב/תשרי/תש"פ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03292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5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1" anchor="b"/>
          <a:lstStyle>
            <a:lvl1pPr algn="l">
              <a:defRPr sz="1300"/>
            </a:lvl1pPr>
          </a:lstStyle>
          <a:p>
            <a:fld id="{0A11644C-62ED-40E2-9393-59E8475B8E3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19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970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10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8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11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39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12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5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054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14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9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32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2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28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9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3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/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6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5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3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6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1644C-62ED-40E2-9393-59E8475B8E34}" type="slidenum">
              <a:rPr lang="he-IL" smtClean="0">
                <a:solidFill>
                  <a:prstClr val="black"/>
                </a:solidFill>
              </a:rPr>
              <a:pPr/>
              <a:t>9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1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6B4-D01E-41C9-AC50-095184994A6E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09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3FE8-7D1E-4954-95F9-8F69741D49CA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6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BD6F-525B-46B2-912B-F39DF2FC7780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95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E18D-44D3-407E-ACB6-C0B609FDA40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D112-D434-41EE-A0FD-F426FF205F4D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4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EF5C-FF85-41B7-BDDC-D9AE61214CC9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0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50E2-615C-4B99-B20F-1C67DF96278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9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C2BF-0FEA-4A79-907D-5D65399B203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E8D44-5CF4-4BBD-B3B4-DEBBDC1503C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2545-B8B1-4FE2-AFEC-58E82C14B127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9EE1-7212-464A-9815-DC9C47BD833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F8EB-5F9B-4A23-94F0-86FCCE967888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41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C802-5D6C-4E51-AD65-00941105C472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350D-4C92-4994-92FC-E5F270596E1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B5E5-ED65-42F1-B6DB-D4AF34D87831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6421254-FA1E-47E6-B7A0-A5184C0B4BA3}" type="datetime8">
              <a:rPr lang="he-IL" alt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he-IL" alt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190C5A2-B1C0-45D9-94BE-ADC6912EB1BD}" type="slidenum">
              <a:rPr lang="he-IL" altLang="he-IL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FE00-3C98-41FE-B950-3B65255BD1F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6600A-F341-4716-89F3-7F22E606BB95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E491-6490-4B2F-9AFE-286C0DE50DBA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0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A023-F96F-4273-ADE6-B4E20406936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9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CCAF-7655-48A7-9DB7-D75170F5756E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C845-AF03-488D-80FD-8EFD51E1817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5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8A35-B246-4A8C-AB4F-0C71BEA1BAE3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6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BEAE-2669-4BD8-96FA-075380FBF788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12B1-A943-4F71-B84E-30D65EAF9763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B516-49AC-42F4-84D6-BB9C4BBEA810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576B-9966-4B2F-858A-F15B18908A2B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FFBC-A27D-4DBC-B52E-E5E161D3D3B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8055-489F-4679-9FF5-8652D203F9C8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E5891-AD12-4220-99C3-95939F292AA4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1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39B3-4590-458A-BA49-D7FEB169B5D2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46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882F-BDCD-4709-860A-F8BDAACA8630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83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B95A-3457-4E9F-9AF6-97F4AE610F18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59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852F-89B5-469F-9FBB-0B9A93C052E4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12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E715-26D9-4308-A925-314F2160DE13}" type="datetime8">
              <a:rPr lang="he-IL" smtClean="0"/>
              <a:t>21 אוקטובר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0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054A-D4A4-455C-9DBA-E4147ADEAEB6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8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06E9-FCBF-489B-A48E-BEA49F2399FC}" type="datetime8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21 אוקטובר 19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9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B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1524000" y="6186296"/>
            <a:ext cx="9144000" cy="54074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רן דרור ©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01" y="0"/>
            <a:ext cx="7846691" cy="4923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02618"/>
            <a:ext cx="9144000" cy="1847466"/>
          </a:xfrm>
        </p:spPr>
        <p:txBody>
          <a:bodyPr>
            <a:normAutofit/>
          </a:bodyPr>
          <a:lstStyle/>
          <a:p>
            <a:r>
              <a:rPr lang="he-IL" dirty="0"/>
              <a:t>מעבדה 5</a:t>
            </a:r>
            <a:br>
              <a:rPr lang="en-US" dirty="0"/>
            </a:br>
            <a:r>
              <a:rPr lang="he-IL" dirty="0"/>
              <a:t>מספרים עם סימן קפיצות ולולאות</a:t>
            </a:r>
          </a:p>
        </p:txBody>
      </p:sp>
    </p:spTree>
    <p:extLst>
      <p:ext uri="{BB962C8B-B14F-4D97-AF65-F5344CB8AC3E}">
        <p14:creationId xmlns:p14="http://schemas.microsoft.com/office/powerpoint/2010/main" val="8567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456959" y="2476533"/>
            <a:ext cx="5189517" cy="1016535"/>
          </a:xfrm>
          <a:prstGeom prst="roundRect">
            <a:avLst/>
          </a:prstGeom>
          <a:solidFill>
            <a:srgbClr val="DEEBF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95682" y="2476533"/>
            <a:ext cx="5189517" cy="1016812"/>
          </a:xfrm>
          <a:prstGeom prst="roundRect">
            <a:avLst/>
          </a:prstGeom>
          <a:solidFill>
            <a:srgbClr val="DEEBF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493938"/>
            <a:ext cx="3621338" cy="1219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6380" y="2459028"/>
            <a:ext cx="426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prstClr val="black"/>
                </a:solidFill>
              </a:rPr>
              <a:t>קפוץ ל-</a:t>
            </a:r>
            <a:r>
              <a:rPr lang="en-US" sz="2800" dirty="0">
                <a:solidFill>
                  <a:prstClr val="black"/>
                </a:solidFill>
              </a:rPr>
              <a:t>label1 </a:t>
            </a:r>
            <a:r>
              <a:rPr lang="he-IL" sz="2800" dirty="0">
                <a:solidFill>
                  <a:prstClr val="black"/>
                </a:solidFill>
              </a:rPr>
              <a:t> אם הביטים </a:t>
            </a:r>
            <a:r>
              <a:rPr lang="en-US" sz="2800" dirty="0">
                <a:solidFill>
                  <a:prstClr val="black"/>
                </a:solidFill>
              </a:rPr>
              <a:t>0,1,3</a:t>
            </a:r>
            <a:r>
              <a:rPr lang="he-IL" sz="2800" dirty="0">
                <a:solidFill>
                  <a:prstClr val="black"/>
                </a:solidFill>
              </a:rPr>
              <a:t> דלוקים ב-</a:t>
            </a:r>
            <a:r>
              <a:rPr lang="en-US" sz="2800" dirty="0">
                <a:solidFill>
                  <a:prstClr val="black"/>
                </a:solidFill>
              </a:rPr>
              <a:t>AL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1485" y="2459028"/>
            <a:ext cx="4260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prstClr val="black"/>
                </a:solidFill>
              </a:rPr>
              <a:t>קפוץ ל-</a:t>
            </a:r>
            <a:r>
              <a:rPr lang="en-US" sz="2800" dirty="0">
                <a:solidFill>
                  <a:prstClr val="black"/>
                </a:solidFill>
              </a:rPr>
              <a:t>label1 </a:t>
            </a:r>
            <a:r>
              <a:rPr lang="he-IL" sz="2800" dirty="0">
                <a:solidFill>
                  <a:prstClr val="black"/>
                </a:solidFill>
              </a:rPr>
              <a:t> אם הערך ברגיסטר </a:t>
            </a:r>
            <a:r>
              <a:rPr lang="en-US" sz="2800" dirty="0">
                <a:solidFill>
                  <a:prstClr val="black"/>
                </a:solidFill>
              </a:rPr>
              <a:t>AX</a:t>
            </a:r>
            <a:r>
              <a:rPr lang="he-IL" sz="2800" dirty="0">
                <a:solidFill>
                  <a:prstClr val="black"/>
                </a:solidFill>
              </a:rPr>
              <a:t> זוגי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820439" y="3693923"/>
            <a:ext cx="2611252" cy="103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AND AX,1</a:t>
            </a:r>
          </a:p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JZ  label1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79424" y="3694998"/>
            <a:ext cx="4456216" cy="137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nl-NL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AND AL,00001011b</a:t>
            </a:r>
          </a:p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nl-NL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CMP AL,00001011b</a:t>
            </a:r>
          </a:p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nl-NL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JE  label1</a:t>
            </a:r>
          </a:p>
        </p:txBody>
      </p:sp>
    </p:spTree>
    <p:extLst>
      <p:ext uri="{BB962C8B-B14F-4D97-AF65-F5344CB8AC3E}">
        <p14:creationId xmlns:p14="http://schemas.microsoft.com/office/powerpoint/2010/main" val="42521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8" grpId="0"/>
      <p:bldP spid="9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206482" y="2688783"/>
            <a:ext cx="4590661" cy="1016812"/>
          </a:xfrm>
          <a:prstGeom prst="roundRect">
            <a:avLst/>
          </a:prstGeom>
          <a:solidFill>
            <a:srgbClr val="DEEBF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547000"/>
            <a:ext cx="3621338" cy="1219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9854" y="2708600"/>
            <a:ext cx="52345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prstClr val="black"/>
                </a:solidFill>
              </a:rPr>
              <a:t>קפוץ ל-</a:t>
            </a:r>
            <a:r>
              <a:rPr lang="en-US" sz="2800" dirty="0">
                <a:solidFill>
                  <a:prstClr val="black"/>
                </a:solidFill>
              </a:rPr>
              <a:t>label1 </a:t>
            </a:r>
            <a:r>
              <a:rPr lang="he-IL" sz="2800" dirty="0">
                <a:solidFill>
                  <a:prstClr val="black"/>
                </a:solidFill>
              </a:rPr>
              <a:t> אם לפחות אחד מהביטים </a:t>
            </a:r>
            <a:r>
              <a:rPr lang="en-US" sz="2800" dirty="0">
                <a:solidFill>
                  <a:prstClr val="black"/>
                </a:solidFill>
              </a:rPr>
              <a:t>2,4,5</a:t>
            </a:r>
            <a:r>
              <a:rPr lang="he-IL" sz="2800" dirty="0">
                <a:solidFill>
                  <a:prstClr val="black"/>
                </a:solidFill>
              </a:rPr>
              <a:t> דלוק ב-</a:t>
            </a:r>
            <a:r>
              <a:rPr lang="en-US" sz="2800" dirty="0">
                <a:solidFill>
                  <a:prstClr val="black"/>
                </a:solidFill>
              </a:rPr>
              <a:t>BL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524153" y="3907248"/>
            <a:ext cx="4456216" cy="1371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182880" rIns="137160" bIns="182880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457200" algn="l"/>
                <a:tab pos="3657600" algn="l"/>
                <a:tab pos="41148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nl-NL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TEST BL,00110100b</a:t>
            </a:r>
          </a:p>
          <a:p>
            <a:pPr algn="l" rtl="0" eaLnBrk="1" fontAlgn="base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nl-NL" alt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JNZ label1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836472" y="3780373"/>
            <a:ext cx="3514165" cy="1625729"/>
          </a:xfrm>
          <a:prstGeom prst="wedgeEllipseCallout">
            <a:avLst>
              <a:gd name="adj1" fmla="val 82717"/>
              <a:gd name="adj2" fmla="val -2554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800" dirty="0"/>
              <a:t>כמו </a:t>
            </a:r>
            <a:r>
              <a:rPr lang="en-US" sz="2800" dirty="0"/>
              <a:t>AND</a:t>
            </a:r>
            <a:r>
              <a:rPr lang="he-IL" sz="2800" dirty="0"/>
              <a:t> רק שלא משפיע על אופרטור היעד</a:t>
            </a:r>
          </a:p>
        </p:txBody>
      </p:sp>
    </p:spTree>
    <p:extLst>
      <p:ext uri="{BB962C8B-B14F-4D97-AF65-F5344CB8AC3E}">
        <p14:creationId xmlns:p14="http://schemas.microsoft.com/office/powerpoint/2010/main" val="359700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615611" y="3967094"/>
            <a:ext cx="6827120" cy="3714767"/>
            <a:chOff x="-615611" y="3967094"/>
            <a:chExt cx="6827120" cy="3714767"/>
          </a:xfrm>
        </p:grpSpPr>
        <p:sp>
          <p:nvSpPr>
            <p:cNvPr id="18" name="Explosion 1 17"/>
            <p:cNvSpPr/>
            <p:nvPr/>
          </p:nvSpPr>
          <p:spPr>
            <a:xfrm>
              <a:off x="-615611" y="3967094"/>
              <a:ext cx="4039811" cy="3328068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5475" y="5030558"/>
              <a:ext cx="266204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יש גם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LOOPNE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(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LOOPNZ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)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הפחת אחד מ-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CX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קפוץ ל-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Body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אם: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</a:rPr>
                <a:t>CX &gt; 0) &amp;&amp; (ZF == 0)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2171698" y="4353793"/>
              <a:ext cx="4039811" cy="3328068"/>
            </a:xfrm>
            <a:prstGeom prst="irregularSeal1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6974" y="5396475"/>
              <a:ext cx="245238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יש גם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LOOPE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(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LOOPZ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)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הפחת אחד מ-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CX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קפוץ ל-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Body</a:t>
              </a:r>
              <a:r>
                <a:rPr lang="he-IL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 אם:</a:t>
              </a:r>
              <a:b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</a:rPr>
                <a:t>CX &gt; 0) &amp;&amp; (ZF == 1)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LOOP</a:t>
            </a:r>
            <a:endParaRPr lang="he-IL" sz="4000" b="1" dirty="0"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52" y="2510382"/>
            <a:ext cx="6920344" cy="21575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for(CX=N; CX!=0; CX--){</a:t>
            </a:r>
          </a:p>
          <a:p>
            <a:pPr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…</a:t>
            </a:r>
          </a:p>
          <a:p>
            <a:pPr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5975" y="1564807"/>
            <a:ext cx="3456019" cy="42788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CX,N</a:t>
            </a:r>
            <a:endParaRPr lang="en-US" sz="3600" b="1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JCXZ Skip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Body: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…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LOOP</a:t>
            </a: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Body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Skip: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7036689" y="3041245"/>
            <a:ext cx="1174172" cy="828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08517" y="4589036"/>
            <a:ext cx="2354077" cy="1551985"/>
            <a:chOff x="1527465" y="5170934"/>
            <a:chExt cx="2354077" cy="1551985"/>
          </a:xfrm>
        </p:grpSpPr>
        <p:sp>
          <p:nvSpPr>
            <p:cNvPr id="11" name="Oval Callout 10"/>
            <p:cNvSpPr/>
            <p:nvPr/>
          </p:nvSpPr>
          <p:spPr>
            <a:xfrm>
              <a:off x="1527465" y="5278583"/>
              <a:ext cx="2354077" cy="1444336"/>
            </a:xfrm>
            <a:prstGeom prst="wedgeEllipseCallout">
              <a:avLst>
                <a:gd name="adj1" fmla="val 81105"/>
                <a:gd name="adj2" fmla="val -44122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4613" y="5170934"/>
              <a:ext cx="18966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</a:p>
            <a:p>
              <a:pPr algn="ctr" rtl="0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DEC CX</a:t>
              </a:r>
            </a:p>
            <a:p>
              <a:pPr algn="ctr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JNZ Body</a:t>
              </a:r>
              <a:endParaRPr lang="he-IL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656617" y="-206506"/>
            <a:ext cx="2354077" cy="1505946"/>
            <a:chOff x="1527465" y="5278583"/>
            <a:chExt cx="2354077" cy="1505946"/>
          </a:xfrm>
        </p:grpSpPr>
        <p:sp>
          <p:nvSpPr>
            <p:cNvPr id="21" name="Oval Callout 20"/>
            <p:cNvSpPr/>
            <p:nvPr/>
          </p:nvSpPr>
          <p:spPr>
            <a:xfrm>
              <a:off x="1527465" y="5278583"/>
              <a:ext cx="2354077" cy="1444336"/>
            </a:xfrm>
            <a:prstGeom prst="wedgeEllipseCallout">
              <a:avLst>
                <a:gd name="adj1" fmla="val -57274"/>
                <a:gd name="adj2" fmla="val 136573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4613" y="5399534"/>
              <a:ext cx="189663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Jump if CX is Zero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98691" y="2264713"/>
            <a:ext cx="3456019" cy="708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JCXZ Skip</a:t>
            </a:r>
          </a:p>
        </p:txBody>
      </p:sp>
    </p:spTree>
    <p:extLst>
      <p:ext uri="{BB962C8B-B14F-4D97-AF65-F5344CB8AC3E}">
        <p14:creationId xmlns:p14="http://schemas.microsoft.com/office/powerpoint/2010/main" val="3696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allout 8"/>
          <p:cNvSpPr/>
          <p:nvPr/>
        </p:nvSpPr>
        <p:spPr>
          <a:xfrm>
            <a:off x="7505332" y="2510086"/>
            <a:ext cx="4607904" cy="2451126"/>
          </a:xfrm>
          <a:prstGeom prst="wedgeEllipseCallout">
            <a:avLst>
              <a:gd name="adj1" fmla="val -63061"/>
              <a:gd name="adj2" fmla="val 705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83064"/>
            <a:ext cx="8012724" cy="1325563"/>
          </a:xfrm>
        </p:spPr>
        <p:txBody>
          <a:bodyPr/>
          <a:lstStyle/>
          <a:p>
            <a:pPr algn="ctr"/>
            <a:r>
              <a:rPr lang="he-IL" dirty="0"/>
              <a:t>לולאות מקוננות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5" name="Rectangle 4"/>
          <p:cNvSpPr/>
          <p:nvPr/>
        </p:nvSpPr>
        <p:spPr>
          <a:xfrm>
            <a:off x="250164" y="240572"/>
            <a:ext cx="6971255" cy="64417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</a:t>
            </a:r>
            <a:r>
              <a:rPr lang="en-US" sz="3600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ECX,Nout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OuterLoop</a:t>
            </a:r>
            <a:r>
              <a:rPr lang="en-US" sz="3600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MOV</a:t>
            </a:r>
            <a:r>
              <a:rPr lang="en-US" sz="36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EcxBackup,ECX</a:t>
            </a:r>
            <a:endParaRPr lang="en-US" sz="3600" b="1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ECX,Nin</a:t>
            </a:r>
            <a:endParaRPr lang="en-US" sz="3600" b="1" dirty="0">
              <a:solidFill>
                <a:srgbClr val="00B05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InnerLoop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…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LOOP 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InnerLoop</a:t>
            </a:r>
            <a:endParaRPr lang="en-US" sz="3600" dirty="0">
              <a:solidFill>
                <a:srgbClr val="00B05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MOV</a:t>
            </a:r>
            <a:r>
              <a:rPr lang="en-US" sz="36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3600" b="1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ECX,EcxBackup</a:t>
            </a:r>
            <a:endParaRPr lang="en-US" sz="3600" b="1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LOOP </a:t>
            </a:r>
            <a:r>
              <a:rPr lang="en-US" sz="3600" dirty="0" err="1">
                <a:solidFill>
                  <a:srgbClr val="00B0F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OuterLoop</a:t>
            </a:r>
            <a:endParaRPr lang="en-US" sz="3600" dirty="0">
              <a:solidFill>
                <a:srgbClr val="00B0F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7505331" y="2510085"/>
            <a:ext cx="4607904" cy="2451126"/>
          </a:xfrm>
          <a:prstGeom prst="wedgeEllipseCallout">
            <a:avLst>
              <a:gd name="adj1" fmla="val -60008"/>
              <a:gd name="adj2" fmla="val -6810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sz="2800" dirty="0"/>
          </a:p>
        </p:txBody>
      </p:sp>
      <p:sp>
        <p:nvSpPr>
          <p:cNvPr id="8" name="Rectangle 7"/>
          <p:cNvSpPr/>
          <p:nvPr/>
        </p:nvSpPr>
        <p:spPr>
          <a:xfrm>
            <a:off x="7672753" y="2868425"/>
            <a:ext cx="42730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he-IL" sz="2800" dirty="0">
                <a:solidFill>
                  <a:prstClr val="black"/>
                </a:solidFill>
              </a:rPr>
              <a:t>צריך לשמור את </a:t>
            </a:r>
            <a:r>
              <a:rPr lang="en-US" sz="2800" dirty="0">
                <a:solidFill>
                  <a:prstClr val="black"/>
                </a:solidFill>
              </a:rPr>
              <a:t>ECX</a:t>
            </a:r>
            <a:r>
              <a:rPr lang="he-IL" sz="2800" dirty="0">
                <a:solidFill>
                  <a:prstClr val="black"/>
                </a:solidFill>
              </a:rPr>
              <a:t> של הלולאה החיצונית בעת ביצוע הלולאה הפנימית ולשחזר אותו בסיום הלולאה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974837" y="4402564"/>
            <a:ext cx="677927" cy="387732"/>
            <a:chOff x="7974837" y="4402564"/>
            <a:chExt cx="677927" cy="387732"/>
          </a:xfrm>
        </p:grpSpPr>
        <p:sp>
          <p:nvSpPr>
            <p:cNvPr id="10" name="Rectangle 9"/>
            <p:cNvSpPr/>
            <p:nvPr/>
          </p:nvSpPr>
          <p:spPr>
            <a:xfrm rot="1694804">
              <a:off x="8013990" y="4529240"/>
              <a:ext cx="528317" cy="1971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/>
            <p:cNvSpPr/>
            <p:nvPr/>
          </p:nvSpPr>
          <p:spPr>
            <a:xfrm rot="2100868">
              <a:off x="7974837" y="4402564"/>
              <a:ext cx="120437" cy="2236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 rot="3963537">
              <a:off x="8547271" y="4681025"/>
              <a:ext cx="120437" cy="905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/>
            <p:cNvSpPr/>
            <p:nvPr/>
          </p:nvSpPr>
          <p:spPr>
            <a:xfrm rot="3963537">
              <a:off x="8463800" y="4618230"/>
              <a:ext cx="120437" cy="2236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5218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5282" y="2090998"/>
            <a:ext cx="4257750" cy="1461094"/>
          </a:xfrm>
        </p:spPr>
        <p:txBody>
          <a:bodyPr>
            <a:normAutofit/>
          </a:bodyPr>
          <a:lstStyle/>
          <a:p>
            <a:r>
              <a:rPr lang="he-IL" dirty="0"/>
              <a:t>נתון:</a:t>
            </a:r>
          </a:p>
          <a:p>
            <a:pPr lvl="1"/>
            <a:r>
              <a:rPr lang="he-IL" dirty="0">
                <a:solidFill>
                  <a:prstClr val="black"/>
                </a:solidFill>
              </a:rPr>
              <a:t>המערך </a:t>
            </a:r>
            <a:r>
              <a:rPr lang="en-US" dirty="0" err="1">
                <a:solidFill>
                  <a:prstClr val="black"/>
                </a:solidFill>
              </a:rPr>
              <a:t>arr</a:t>
            </a:r>
            <a:r>
              <a:rPr lang="he-IL" dirty="0">
                <a:solidFill>
                  <a:prstClr val="black"/>
                </a:solidFill>
              </a:rPr>
              <a:t> שמוגדר משמאל.</a:t>
            </a:r>
          </a:p>
          <a:p>
            <a:pPr lvl="1"/>
            <a:r>
              <a:rPr lang="he-IL" dirty="0">
                <a:solidFill>
                  <a:prstClr val="black"/>
                </a:solidFill>
              </a:rPr>
              <a:t>המערך </a:t>
            </a:r>
            <a:r>
              <a:rPr lang="en-US" dirty="0" err="1">
                <a:solidFill>
                  <a:prstClr val="black"/>
                </a:solidFill>
              </a:rPr>
              <a:t>arr</a:t>
            </a:r>
            <a:r>
              <a:rPr lang="he-IL" dirty="0">
                <a:solidFill>
                  <a:prstClr val="black"/>
                </a:solidFill>
              </a:rPr>
              <a:t> אותחל בערכים.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89" y="547000"/>
            <a:ext cx="3621338" cy="12193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8300" y="2623744"/>
            <a:ext cx="44278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.DATA</a:t>
            </a:r>
          </a:p>
          <a:p>
            <a:pPr algn="l" rtl="0"/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n    EQU   7</a:t>
            </a:r>
          </a:p>
          <a:p>
            <a:pPr algn="l" rtl="0"/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DW n DUP(?)</a:t>
            </a:r>
            <a:b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</a:rPr>
              <a:t>  max  DW ?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161201" y="115827"/>
            <a:ext cx="4124130" cy="2127379"/>
          </a:xfrm>
          <a:prstGeom prst="wedgeEllipseCallout">
            <a:avLst>
              <a:gd name="adj1" fmla="val -2863"/>
              <a:gd name="adj2" fmla="val 914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800" b="1" dirty="0">
                <a:solidFill>
                  <a:prstClr val="black"/>
                </a:solidFill>
              </a:rPr>
              <a:t>כמו </a:t>
            </a:r>
            <a:r>
              <a:rPr lang="en-US" sz="2800" b="1" dirty="0">
                <a:solidFill>
                  <a:prstClr val="black"/>
                </a:solidFill>
              </a:rPr>
              <a:t>define</a:t>
            </a:r>
            <a:r>
              <a:rPr lang="he-IL" sz="2800" b="1" dirty="0">
                <a:solidFill>
                  <a:prstClr val="black"/>
                </a:solidFill>
              </a:rPr>
              <a:t> ב-</a:t>
            </a:r>
            <a:r>
              <a:rPr lang="en-US" sz="2800" b="1" dirty="0">
                <a:solidFill>
                  <a:prstClr val="black"/>
                </a:solidFill>
              </a:rPr>
              <a:t>C</a:t>
            </a:r>
            <a:r>
              <a:rPr lang="he-IL" sz="2800" b="1" dirty="0">
                <a:solidFill>
                  <a:prstClr val="black"/>
                </a:solidFill>
              </a:rPr>
              <a:t>: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האסמבלר מחליף את </a:t>
            </a:r>
            <a:r>
              <a:rPr lang="en-US" sz="2800" dirty="0" err="1">
                <a:solidFill>
                  <a:prstClr val="black"/>
                </a:solidFill>
              </a:rPr>
              <a:t>Seperator</a:t>
            </a:r>
            <a:r>
              <a:rPr lang="he-IL" sz="2800" dirty="0">
                <a:solidFill>
                  <a:prstClr val="black"/>
                </a:solidFill>
              </a:rPr>
              <a:t> ב-</a:t>
            </a:r>
            <a:r>
              <a:rPr lang="en-US" sz="2800" dirty="0">
                <a:solidFill>
                  <a:prstClr val="black"/>
                </a:solidFill>
              </a:rPr>
              <a:t>‘#’</a:t>
            </a:r>
            <a:r>
              <a:rPr lang="he-IL" sz="2800" dirty="0">
                <a:solidFill>
                  <a:prstClr val="black"/>
                </a:solidFill>
              </a:rPr>
              <a:t> לפני פעולתו.</a:t>
            </a:r>
          </a:p>
        </p:txBody>
      </p:sp>
      <p:sp>
        <p:nvSpPr>
          <p:cNvPr id="15" name="Oval 14"/>
          <p:cNvSpPr/>
          <p:nvPr/>
        </p:nvSpPr>
        <p:spPr>
          <a:xfrm>
            <a:off x="4173979" y="480092"/>
            <a:ext cx="55756" cy="66908"/>
          </a:xfrm>
          <a:prstGeom prst="ellipse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960647" y="198737"/>
            <a:ext cx="55756" cy="66908"/>
          </a:xfrm>
          <a:prstGeom prst="ellipse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86400" y="3725564"/>
            <a:ext cx="5806632" cy="218286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solidFill>
                  <a:prstClr val="black"/>
                </a:solidFill>
              </a:rPr>
              <a:t>צריך לחשב:</a:t>
            </a:r>
          </a:p>
          <a:p>
            <a:pPr lvl="1"/>
            <a:r>
              <a:rPr lang="he-IL" dirty="0">
                <a:solidFill>
                  <a:prstClr val="black"/>
                </a:solidFill>
              </a:rPr>
              <a:t>יש לחשב את הערך המקסימלי במערך ולבצע השמה שלו למשתנה </a:t>
            </a:r>
            <a:r>
              <a:rPr lang="en-US" dirty="0">
                <a:solidFill>
                  <a:prstClr val="black"/>
                </a:solidFill>
              </a:rPr>
              <a:t>max</a:t>
            </a:r>
            <a:r>
              <a:rPr lang="he-IL" dirty="0">
                <a:solidFill>
                  <a:prstClr val="black"/>
                </a:solidFill>
              </a:rPr>
              <a:t>.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he-IL" dirty="0">
                <a:solidFill>
                  <a:prstClr val="black"/>
                </a:solidFill>
              </a:rPr>
              <a:t>התוכנית צריכה להתאים לכל ערך של </a:t>
            </a:r>
            <a:r>
              <a:rPr lang="en-US" dirty="0">
                <a:solidFill>
                  <a:prstClr val="black"/>
                </a:solidFill>
              </a:rPr>
              <a:t>n</a:t>
            </a:r>
            <a:r>
              <a:rPr lang="he-IL" dirty="0">
                <a:solidFill>
                  <a:prstClr val="black"/>
                </a:solidFill>
              </a:rPr>
              <a:t>.</a:t>
            </a:r>
            <a:br>
              <a:rPr lang="en-US" dirty="0">
                <a:solidFill>
                  <a:prstClr val="black"/>
                </a:solidFill>
              </a:rPr>
            </a:b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743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שלב ראשון – מימוש ב-</a:t>
            </a:r>
            <a:r>
              <a:rPr lang="en-US" dirty="0"/>
              <a:t>C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05638"/>
            <a:ext cx="4114800" cy="365125"/>
          </a:xfrm>
        </p:spPr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505638"/>
            <a:ext cx="2743200" cy="365125"/>
          </a:xfrm>
        </p:spPr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9676" y="2269530"/>
            <a:ext cx="5149252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algn="l" rtl="0"/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algn="l" rtl="0"/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]&gt;max)</a:t>
            </a:r>
          </a:p>
          <a:p>
            <a:pPr algn="l" rtl="0"/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]=max;</a:t>
            </a:r>
          </a:p>
          <a:p>
            <a:pPr algn="l" rtl="0"/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0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רן דרור ©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53" y="-6910"/>
            <a:ext cx="4849019" cy="69480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;max = 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[0];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AX,arr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[0]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MAX,AX 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;for(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BX,2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MOV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CX,n</a:t>
            </a: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JCXZ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end_MaxLoop</a:t>
            </a: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MaxLoop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ADD BX,2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LOOP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MaxLoop</a:t>
            </a:r>
            <a:b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end_MaxLoop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" name="Left Brace 2"/>
          <p:cNvSpPr/>
          <p:nvPr/>
        </p:nvSpPr>
        <p:spPr>
          <a:xfrm>
            <a:off x="1780032" y="2827864"/>
            <a:ext cx="7949184" cy="3425952"/>
          </a:xfrm>
          <a:prstGeom prst="leftBrace">
            <a:avLst>
              <a:gd name="adj1" fmla="val 8729"/>
              <a:gd name="adj2" fmla="val 62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6824238" y="2084832"/>
            <a:ext cx="3026898" cy="4271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58491" y="2834657"/>
            <a:ext cx="4679738" cy="339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;if(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]&gt;max)</a:t>
            </a:r>
          </a:p>
          <a:p>
            <a:pPr algn="l" rtl="0"/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;	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]=max;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MOV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AX,arr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[BX]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CMP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max,AX</a:t>
            </a: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JG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noMax</a:t>
            </a: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MOV 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max,AX</a:t>
            </a:r>
            <a:endParaRPr lang="en-US" sz="2400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noMax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42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xplosion 1 16"/>
          <p:cNvSpPr/>
          <p:nvPr/>
        </p:nvSpPr>
        <p:spPr>
          <a:xfrm>
            <a:off x="8829675" y="1335840"/>
            <a:ext cx="2638425" cy="1524419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963884" y="1576942"/>
            <a:ext cx="3218091" cy="964953"/>
          </a:xfrm>
          <a:prstGeom prst="wedgeEllipseCallout">
            <a:avLst>
              <a:gd name="adj1" fmla="val 7877"/>
              <a:gd name="adj2" fmla="val 11086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836" y="50800"/>
            <a:ext cx="726699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2’s complement</a:t>
            </a:r>
            <a:endParaRPr lang="he-IL" sz="6000" dirty="0"/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183501" y="580284"/>
          <a:ext cx="3927152" cy="585216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176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/>
                        <a:t>2’s comp</a:t>
                      </a:r>
                      <a:endParaRPr kumimoji="0" lang="he-IL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Binary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00000000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00000001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⋮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01111110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01111111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-128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10000000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-127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10000001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-126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10000010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⋮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11111110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11111111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14" t="79027" r="83341" b="4896"/>
          <a:stretch/>
        </p:blipFill>
        <p:spPr>
          <a:xfrm>
            <a:off x="4455887" y="5477658"/>
            <a:ext cx="3897146" cy="13846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482" t="79027" r="59558" b="4896"/>
          <a:stretch/>
        </p:blipFill>
        <p:spPr>
          <a:xfrm>
            <a:off x="8063344" y="5473352"/>
            <a:ext cx="3842209" cy="1384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447337" y="3187864"/>
            <a:ext cx="5004817" cy="1657862"/>
            <a:chOff x="5130831" y="5364956"/>
            <a:chExt cx="4013169" cy="1067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8374" t="83055" r="55431" b="11151"/>
            <a:stretch/>
          </p:blipFill>
          <p:spPr>
            <a:xfrm>
              <a:off x="5130831" y="5364956"/>
              <a:ext cx="4013169" cy="1067488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 rot="21306041">
              <a:off x="6198396" y="5384006"/>
              <a:ext cx="171449" cy="76200"/>
            </a:xfrm>
            <a:custGeom>
              <a:avLst/>
              <a:gdLst>
                <a:gd name="connsiteX0" fmla="*/ 4763 w 154781"/>
                <a:gd name="connsiteY0" fmla="*/ 2519 h 66812"/>
                <a:gd name="connsiteX1" fmla="*/ 40481 w 154781"/>
                <a:gd name="connsiteY1" fmla="*/ 2519 h 66812"/>
                <a:gd name="connsiteX2" fmla="*/ 69056 w 154781"/>
                <a:gd name="connsiteY2" fmla="*/ 4900 h 66812"/>
                <a:gd name="connsiteX3" fmla="*/ 88106 w 154781"/>
                <a:gd name="connsiteY3" fmla="*/ 7281 h 66812"/>
                <a:gd name="connsiteX4" fmla="*/ 135731 w 154781"/>
                <a:gd name="connsiteY4" fmla="*/ 9662 h 66812"/>
                <a:gd name="connsiteX5" fmla="*/ 142875 w 154781"/>
                <a:gd name="connsiteY5" fmla="*/ 14425 h 66812"/>
                <a:gd name="connsiteX6" fmla="*/ 147638 w 154781"/>
                <a:gd name="connsiteY6" fmla="*/ 21569 h 66812"/>
                <a:gd name="connsiteX7" fmla="*/ 154781 w 154781"/>
                <a:gd name="connsiteY7" fmla="*/ 38237 h 66812"/>
                <a:gd name="connsiteX8" fmla="*/ 147638 w 154781"/>
                <a:gd name="connsiteY8" fmla="*/ 64431 h 66812"/>
                <a:gd name="connsiteX9" fmla="*/ 138113 w 154781"/>
                <a:gd name="connsiteY9" fmla="*/ 66812 h 66812"/>
                <a:gd name="connsiteX10" fmla="*/ 119063 w 154781"/>
                <a:gd name="connsiteY10" fmla="*/ 64431 h 66812"/>
                <a:gd name="connsiteX11" fmla="*/ 109538 w 154781"/>
                <a:gd name="connsiteY11" fmla="*/ 59669 h 66812"/>
                <a:gd name="connsiteX12" fmla="*/ 102394 w 154781"/>
                <a:gd name="connsiteY12" fmla="*/ 57287 h 66812"/>
                <a:gd name="connsiteX13" fmla="*/ 92869 w 154781"/>
                <a:gd name="connsiteY13" fmla="*/ 52525 h 66812"/>
                <a:gd name="connsiteX14" fmla="*/ 40481 w 154781"/>
                <a:gd name="connsiteY14" fmla="*/ 45381 h 66812"/>
                <a:gd name="connsiteX15" fmla="*/ 14288 w 154781"/>
                <a:gd name="connsiteY15" fmla="*/ 38237 h 66812"/>
                <a:gd name="connsiteX16" fmla="*/ 9525 w 154781"/>
                <a:gd name="connsiteY16" fmla="*/ 31094 h 66812"/>
                <a:gd name="connsiteX17" fmla="*/ 7144 w 154781"/>
                <a:gd name="connsiteY17" fmla="*/ 19187 h 66812"/>
                <a:gd name="connsiteX18" fmla="*/ 0 w 154781"/>
                <a:gd name="connsiteY18" fmla="*/ 12044 h 66812"/>
                <a:gd name="connsiteX19" fmla="*/ 4763 w 154781"/>
                <a:gd name="connsiteY19" fmla="*/ 2519 h 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781" h="66812">
                  <a:moveTo>
                    <a:pt x="4763" y="2519"/>
                  </a:moveTo>
                  <a:cubicBezTo>
                    <a:pt x="24933" y="-1516"/>
                    <a:pt x="11770" y="-91"/>
                    <a:pt x="40481" y="2519"/>
                  </a:cubicBezTo>
                  <a:lnTo>
                    <a:pt x="69056" y="4900"/>
                  </a:lnTo>
                  <a:cubicBezTo>
                    <a:pt x="75424" y="5537"/>
                    <a:pt x="81723" y="6825"/>
                    <a:pt x="88106" y="7281"/>
                  </a:cubicBezTo>
                  <a:cubicBezTo>
                    <a:pt x="103960" y="8413"/>
                    <a:pt x="119856" y="8868"/>
                    <a:pt x="135731" y="9662"/>
                  </a:cubicBezTo>
                  <a:cubicBezTo>
                    <a:pt x="138112" y="11250"/>
                    <a:pt x="140851" y="12401"/>
                    <a:pt x="142875" y="14425"/>
                  </a:cubicBezTo>
                  <a:cubicBezTo>
                    <a:pt x="144899" y="16449"/>
                    <a:pt x="146218" y="19084"/>
                    <a:pt x="147638" y="21569"/>
                  </a:cubicBezTo>
                  <a:cubicBezTo>
                    <a:pt x="152345" y="29806"/>
                    <a:pt x="152110" y="30225"/>
                    <a:pt x="154781" y="38237"/>
                  </a:cubicBezTo>
                  <a:cubicBezTo>
                    <a:pt x="154157" y="43228"/>
                    <a:pt x="155005" y="59520"/>
                    <a:pt x="147638" y="64431"/>
                  </a:cubicBezTo>
                  <a:cubicBezTo>
                    <a:pt x="144915" y="66246"/>
                    <a:pt x="141288" y="66018"/>
                    <a:pt x="138113" y="66812"/>
                  </a:cubicBezTo>
                  <a:cubicBezTo>
                    <a:pt x="131763" y="66018"/>
                    <a:pt x="125271" y="65983"/>
                    <a:pt x="119063" y="64431"/>
                  </a:cubicBezTo>
                  <a:cubicBezTo>
                    <a:pt x="115619" y="63570"/>
                    <a:pt x="112801" y="61067"/>
                    <a:pt x="109538" y="59669"/>
                  </a:cubicBezTo>
                  <a:cubicBezTo>
                    <a:pt x="107231" y="58680"/>
                    <a:pt x="104701" y="58276"/>
                    <a:pt x="102394" y="57287"/>
                  </a:cubicBezTo>
                  <a:cubicBezTo>
                    <a:pt x="99131" y="55889"/>
                    <a:pt x="96237" y="53648"/>
                    <a:pt x="92869" y="52525"/>
                  </a:cubicBezTo>
                  <a:cubicBezTo>
                    <a:pt x="72508" y="45738"/>
                    <a:pt x="64183" y="47074"/>
                    <a:pt x="40481" y="45381"/>
                  </a:cubicBezTo>
                  <a:cubicBezTo>
                    <a:pt x="22354" y="39339"/>
                    <a:pt x="31116" y="41604"/>
                    <a:pt x="14288" y="38237"/>
                  </a:cubicBezTo>
                  <a:cubicBezTo>
                    <a:pt x="12700" y="35856"/>
                    <a:pt x="10530" y="33774"/>
                    <a:pt x="9525" y="31094"/>
                  </a:cubicBezTo>
                  <a:cubicBezTo>
                    <a:pt x="8104" y="27304"/>
                    <a:pt x="8954" y="22807"/>
                    <a:pt x="7144" y="19187"/>
                  </a:cubicBezTo>
                  <a:cubicBezTo>
                    <a:pt x="5638" y="16175"/>
                    <a:pt x="2381" y="14425"/>
                    <a:pt x="0" y="12044"/>
                  </a:cubicBezTo>
                  <a:lnTo>
                    <a:pt x="4763" y="25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978270" y="1745346"/>
            <a:ext cx="3115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prstClr val="black"/>
                </a:solidFill>
              </a:rPr>
              <a:t>הביט השמאלי ביותר הוא שלילי, למשל ב-8 ביט הוא שווה </a:t>
            </a:r>
            <a:r>
              <a:rPr lang="en-US" dirty="0">
                <a:solidFill>
                  <a:prstClr val="black"/>
                </a:solidFill>
              </a:rPr>
              <a:t>-128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19875" y="3187864"/>
            <a:ext cx="466725" cy="522081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16852" y="4132894"/>
            <a:ext cx="466725" cy="522081"/>
          </a:xfrm>
          <a:prstGeom prst="rect">
            <a:avLst/>
          </a:prstGeom>
          <a:solidFill>
            <a:srgbClr val="5B9BD5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61138" y="1705345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dirty="0">
                <a:solidFill>
                  <a:prstClr val="black"/>
                </a:solidFill>
              </a:rPr>
              <a:t>בשמונה ביט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he-IL" dirty="0">
                <a:solidFill>
                  <a:prstClr val="black"/>
                </a:solidFill>
              </a:rPr>
              <a:t>התחום </a:t>
            </a:r>
            <a:r>
              <a:rPr lang="en-US" dirty="0">
                <a:solidFill>
                  <a:prstClr val="black"/>
                </a:solidFill>
              </a:rPr>
              <a:t>-128 – 127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794" y="5065831"/>
            <a:ext cx="6000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>
                <a:solidFill>
                  <a:prstClr val="black"/>
                </a:solidFill>
              </a:rPr>
              <a:t>מינוס – הופכים את כל הביטים ומוסיפים 1.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7574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2895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כפל וחילוק עם סימן</a:t>
            </a:r>
            <a:br>
              <a:rPr lang="en-US" dirty="0"/>
            </a:br>
            <a:r>
              <a:rPr lang="he-IL" sz="2000" dirty="0">
                <a:solidFill>
                  <a:srgbClr val="0070C0"/>
                </a:solidFill>
              </a:rPr>
              <a:t>(השקף זהה לשקף על כפל וחלוקה ללא סימן, כשהשינוי היחיד הוא ש-</a:t>
            </a:r>
            <a:r>
              <a:rPr lang="en-US" sz="2000" dirty="0">
                <a:solidFill>
                  <a:srgbClr val="0070C0"/>
                </a:solidFill>
              </a:rPr>
              <a:t>MUL</a:t>
            </a:r>
            <a:r>
              <a:rPr lang="he-IL" sz="2000" dirty="0">
                <a:solidFill>
                  <a:srgbClr val="0070C0"/>
                </a:solidFill>
              </a:rPr>
              <a:t> הוחלף ב-</a:t>
            </a:r>
            <a:r>
              <a:rPr lang="en-US" sz="2000" dirty="0">
                <a:solidFill>
                  <a:srgbClr val="0070C0"/>
                </a:solidFill>
              </a:rPr>
              <a:t>IMUL</a:t>
            </a:r>
            <a:r>
              <a:rPr lang="he-IL" sz="2000" dirty="0">
                <a:solidFill>
                  <a:srgbClr val="0070C0"/>
                </a:solidFill>
              </a:rPr>
              <a:t> ו-</a:t>
            </a:r>
            <a:r>
              <a:rPr lang="en-US" sz="2000" dirty="0">
                <a:solidFill>
                  <a:srgbClr val="0070C0"/>
                </a:solidFill>
              </a:rPr>
              <a:t>DIV</a:t>
            </a:r>
            <a:r>
              <a:rPr lang="he-IL" sz="2000" dirty="0">
                <a:solidFill>
                  <a:srgbClr val="0070C0"/>
                </a:solidFill>
              </a:rPr>
              <a:t> ב-</a:t>
            </a:r>
            <a:r>
              <a:rPr lang="en-US" sz="2000" dirty="0">
                <a:solidFill>
                  <a:srgbClr val="0070C0"/>
                </a:solidFill>
              </a:rPr>
              <a:t>IDIV</a:t>
            </a:r>
            <a:r>
              <a:rPr lang="he-IL" sz="2000" dirty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8496" y="1092895"/>
          <a:ext cx="11103429" cy="554183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7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035">
                <a:tc>
                  <a:txBody>
                    <a:bodyPr/>
                    <a:lstStyle/>
                    <a:p>
                      <a:pPr algn="l" rtl="1"/>
                      <a:endParaRPr lang="he-IL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כפל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חילוק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66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he-IL" sz="2400" b="1" baseline="0" dirty="0">
                          <a:solidFill>
                            <a:schemeClr val="tx1"/>
                          </a:solidFill>
                        </a:rPr>
                        <a:t> ביט</a:t>
                      </a:r>
                      <a:endParaRPr lang="he-IL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Op8 DB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IMUL Op8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AX = AL * Op8</a:t>
                      </a:r>
                      <a:endParaRPr lang="he-IL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Op8 DB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IDIV Op8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AL = AX / Op8,</a:t>
                      </a:r>
                      <a:br>
                        <a:rPr lang="en-US" sz="2400" baseline="0" dirty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                 ; AH = AX % Op8</a:t>
                      </a:r>
                      <a:endParaRPr lang="he-IL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661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16 ביט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Op16 DW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IMUL Op16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DX:AX = AX * Op16</a:t>
                      </a:r>
                      <a:endParaRPr lang="he-IL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Op16 DW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IDIV Op16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AX = DX:AX / Op16, </a:t>
                      </a:r>
                      <a:br>
                        <a:rPr lang="en-US" sz="2400" baseline="0" dirty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                   ; DX = DX:AX % Op16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 rtl="1"/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32 ביט</a:t>
                      </a:r>
                      <a:br>
                        <a:rPr lang="en-US" sz="2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he-IL" sz="2400" b="1" dirty="0">
                          <a:solidFill>
                            <a:schemeClr val="tx1"/>
                          </a:solidFill>
                        </a:rPr>
                        <a:t>(386)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Op32 DD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IMUL Op32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EDX:EAX =EAX * Op32</a:t>
                      </a:r>
                      <a:endParaRPr lang="he-IL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400" dirty="0"/>
                        <a:t>Op32 DD 10</a:t>
                      </a:r>
                    </a:p>
                    <a:p>
                      <a:pPr algn="l" rtl="1"/>
                      <a:r>
                        <a:rPr lang="en-US" sz="2400" dirty="0"/>
                        <a:t>…</a:t>
                      </a:r>
                    </a:p>
                    <a:p>
                      <a:pPr algn="l" rtl="1"/>
                      <a:r>
                        <a:rPr lang="en-US" sz="2400" dirty="0"/>
                        <a:t>IDIV Op32  </a:t>
                      </a:r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;</a:t>
                      </a: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EAX = EDX:EAX / Op32, </a:t>
                      </a:r>
                      <a:br>
                        <a:rPr lang="en-US" sz="2400" baseline="0" dirty="0">
                          <a:solidFill>
                            <a:srgbClr val="00B050"/>
                          </a:solidFill>
                        </a:rPr>
                      </a:br>
                      <a:r>
                        <a:rPr lang="en-US" sz="2400" baseline="0" dirty="0">
                          <a:solidFill>
                            <a:srgbClr val="00B050"/>
                          </a:solidFill>
                        </a:rPr>
                        <a:t>                    ; EDX = EDX:EAX % Op32</a:t>
                      </a:r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25744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82" y="-111966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בחלוקה צריך לשים לב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696" y="1129822"/>
            <a:ext cx="11072327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Bef>
                <a:spcPts val="1200"/>
              </a:spcBef>
            </a:pP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בחילוק מספרים בעלי סימן צריך להרחיב את המספר, למשל את המספר שברגיסטר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AX</a:t>
            </a: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 לשני הרגיסטרים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DX:AX</a:t>
            </a: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.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למעשה מעתיקים את הביט האחרון של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AX</a:t>
            </a: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 לכל הביטים של </a:t>
            </a:r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DX</a:t>
            </a: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.</a:t>
            </a:r>
            <a:b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dirty="0">
                <a:solidFill>
                  <a:prstClr val="black"/>
                </a:solidFill>
                <a:ea typeface="Calibri" panose="020F0502020204030204" pitchFamily="34" charset="0"/>
              </a:rPr>
              <a:t>יש פקודות מיוחדות לשם כך:</a:t>
            </a:r>
            <a:endParaRPr lang="en-US" sz="2400" dirty="0">
              <a:solidFill>
                <a:prstClr val="black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11658" y="3779934"/>
            <a:ext cx="7112852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0070C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CWD</a:t>
            </a:r>
            <a:br>
              <a:rPr lang="en-US" sz="2800" b="1" dirty="0">
                <a:solidFill>
                  <a:srgbClr val="0070C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IDIV Op16    </a:t>
            </a:r>
            <a:r>
              <a:rPr lang="en-US" sz="2800" dirty="0">
                <a:solidFill>
                  <a:srgbClr val="00B050"/>
                </a:solidFill>
              </a:rPr>
              <a:t>; AX = DX:AX / Op16, </a:t>
            </a:r>
            <a:br>
              <a:rPr lang="en-US" sz="2800" dirty="0">
                <a:solidFill>
                  <a:srgbClr val="00B050"/>
                </a:solidFill>
              </a:rPr>
            </a:br>
            <a:r>
              <a:rPr lang="en-US" sz="2800" dirty="0">
                <a:solidFill>
                  <a:srgbClr val="00B050"/>
                </a:solidFill>
              </a:rPr>
              <a:t>                    ; DX = DX:AX % Op16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282487" y="3724131"/>
            <a:ext cx="1612700" cy="808182"/>
          </a:xfrm>
          <a:prstGeom prst="wedgeEllipseCallout">
            <a:avLst>
              <a:gd name="adj1" fmla="val 87334"/>
              <a:gd name="adj2" fmla="val -78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800" dirty="0">
              <a:solidFill>
                <a:prstClr val="white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44415" y="3761453"/>
            <a:ext cx="1688845" cy="574486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e-IL" sz="2400" dirty="0">
                <a:solidFill>
                  <a:prstClr val="black"/>
                </a:solidFill>
              </a:rPr>
              <a:t>הרחב את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AX</a:t>
            </a:r>
            <a:r>
              <a:rPr lang="he-IL" sz="2400" dirty="0">
                <a:solidFill>
                  <a:prstClr val="black"/>
                </a:solidFill>
              </a:rPr>
              <a:t> ל-</a:t>
            </a:r>
            <a:r>
              <a:rPr lang="en-US" sz="2400" dirty="0">
                <a:solidFill>
                  <a:prstClr val="black"/>
                </a:solidFill>
              </a:rPr>
              <a:t>DX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4192" y="2190057"/>
            <a:ext cx="10657672" cy="1633535"/>
            <a:chOff x="254192" y="2190057"/>
            <a:chExt cx="10657672" cy="1633535"/>
          </a:xfrm>
        </p:grpSpPr>
        <p:sp>
          <p:nvSpPr>
            <p:cNvPr id="20" name="Oval Callout 19"/>
            <p:cNvSpPr/>
            <p:nvPr/>
          </p:nvSpPr>
          <p:spPr>
            <a:xfrm>
              <a:off x="292264" y="2190057"/>
              <a:ext cx="1612700" cy="808182"/>
            </a:xfrm>
            <a:prstGeom prst="wedgeEllipseCallout">
              <a:avLst>
                <a:gd name="adj1" fmla="val 87334"/>
                <a:gd name="adj2" fmla="val -786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54192" y="2227379"/>
              <a:ext cx="1688845" cy="574486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he-IL" sz="2400" dirty="0">
                  <a:solidFill>
                    <a:prstClr val="black"/>
                  </a:solidFill>
                </a:rPr>
                <a:t>הרחב את</a:t>
              </a:r>
              <a:br>
                <a:rPr lang="en-US" sz="2400" dirty="0">
                  <a:solidFill>
                    <a:prstClr val="black"/>
                  </a:solidFill>
                </a:rPr>
              </a:br>
              <a:r>
                <a:rPr lang="en-US" sz="2400" dirty="0">
                  <a:solidFill>
                    <a:prstClr val="black"/>
                  </a:solidFill>
                </a:rPr>
                <a:t>AL</a:t>
              </a:r>
              <a:r>
                <a:rPr lang="he-IL" sz="2400" dirty="0">
                  <a:solidFill>
                    <a:prstClr val="black"/>
                  </a:solidFill>
                </a:rPr>
                <a:t> ל-</a:t>
              </a:r>
              <a:r>
                <a:rPr lang="en-US" sz="2400" dirty="0">
                  <a:solidFill>
                    <a:prstClr val="black"/>
                  </a:solidFill>
                </a:rPr>
                <a:t>AH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11658" y="2244698"/>
              <a:ext cx="7112852" cy="1578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l" rtl="0">
                <a:lnSpc>
                  <a:spcPct val="115000"/>
                </a:lnSpc>
                <a:spcBef>
                  <a:spcPts val="1200"/>
                </a:spcBef>
              </a:pPr>
              <a:r>
                <a:rPr lang="en-US" sz="2800" b="1" dirty="0">
                  <a:solidFill>
                    <a:srgbClr val="0070C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CBW</a:t>
              </a:r>
              <a:br>
                <a:rPr lang="en-US" sz="2800" b="1" dirty="0">
                  <a:solidFill>
                    <a:srgbClr val="0070C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nl-NL" sz="28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IDIV Op8  </a:t>
              </a:r>
              <a:r>
                <a:rPr lang="nl-NL" sz="2800" dirty="0">
                  <a:solidFill>
                    <a:srgbClr val="00B050"/>
                  </a:solidFill>
                </a:rPr>
                <a:t>; AL = AX / Op8,</a:t>
              </a:r>
              <a:br>
                <a:rPr lang="nl-NL" sz="2800" dirty="0">
                  <a:solidFill>
                    <a:srgbClr val="00B050"/>
                  </a:solidFill>
                </a:rPr>
              </a:br>
              <a:r>
                <a:rPr lang="nl-NL" sz="2800" dirty="0">
                  <a:solidFill>
                    <a:srgbClr val="00B050"/>
                  </a:solidFill>
                </a:rPr>
                <a:t>                  ; AH = AX % Op8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4798" y="2831354"/>
              <a:ext cx="26270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sz="2400" dirty="0">
                  <a:solidFill>
                    <a:srgbClr val="0070C0"/>
                  </a:solidFill>
                </a:rPr>
                <a:t>CBW</a:t>
              </a:r>
              <a:r>
                <a:rPr lang="en-US" sz="2400" dirty="0">
                  <a:solidFill>
                    <a:prstClr val="black"/>
                  </a:solidFill>
                </a:rPr>
                <a:t> - </a:t>
              </a:r>
              <a:r>
                <a:rPr lang="en-US" sz="2400" dirty="0">
                  <a:solidFill>
                    <a:srgbClr val="0070C0"/>
                  </a:solidFill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</a:rPr>
                <a:t>onvert </a:t>
              </a:r>
              <a:r>
                <a:rPr lang="en-US" sz="2400" dirty="0">
                  <a:solidFill>
                    <a:srgbClr val="0070C0"/>
                  </a:solidFill>
                </a:rPr>
                <a:t>B</a:t>
              </a:r>
              <a:r>
                <a:rPr lang="en-US" sz="2400" dirty="0">
                  <a:solidFill>
                    <a:prstClr val="black"/>
                  </a:solidFill>
                </a:rPr>
                <a:t>yte</a:t>
              </a:r>
              <a:br>
                <a:rPr lang="en-US" sz="2400" dirty="0">
                  <a:solidFill>
                    <a:prstClr val="black"/>
                  </a:solidFill>
                </a:rPr>
              </a:br>
              <a:r>
                <a:rPr lang="en-US" sz="2400" dirty="0">
                  <a:solidFill>
                    <a:prstClr val="black"/>
                  </a:solidFill>
                </a:rPr>
                <a:t>to </a:t>
              </a:r>
              <a:r>
                <a:rPr lang="en-US" sz="2400" dirty="0">
                  <a:solidFill>
                    <a:srgbClr val="0070C0"/>
                  </a:solidFill>
                </a:rPr>
                <a:t>W</a:t>
              </a:r>
              <a:r>
                <a:rPr lang="en-US" sz="2400" dirty="0">
                  <a:solidFill>
                    <a:prstClr val="black"/>
                  </a:solidFill>
                </a:rPr>
                <a:t>ord</a:t>
              </a:r>
              <a:endParaRPr lang="he-IL" sz="2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284798" y="4167879"/>
            <a:ext cx="27834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en-US" sz="2400" dirty="0">
                <a:solidFill>
                  <a:srgbClr val="0070C0"/>
                </a:solidFill>
              </a:rPr>
              <a:t>CWD</a:t>
            </a:r>
            <a:r>
              <a:rPr lang="en-US" sz="2400" dirty="0">
                <a:solidFill>
                  <a:prstClr val="black"/>
                </a:solidFill>
              </a:rPr>
              <a:t> - 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prstClr val="black"/>
                </a:solidFill>
              </a:rPr>
              <a:t>onvert </a:t>
            </a:r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dirty="0">
                <a:solidFill>
                  <a:prstClr val="black"/>
                </a:solidFill>
              </a:rPr>
              <a:t>ord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to </a:t>
            </a:r>
            <a:r>
              <a:rPr lang="en-US" sz="2400" dirty="0" err="1">
                <a:solidFill>
                  <a:srgbClr val="0070C0"/>
                </a:solidFill>
              </a:rPr>
              <a:t>D</a:t>
            </a:r>
            <a:r>
              <a:rPr lang="en-US" sz="2400" dirty="0" err="1">
                <a:solidFill>
                  <a:prstClr val="black"/>
                </a:solidFill>
              </a:rPr>
              <a:t>oubleword</a:t>
            </a:r>
            <a:endParaRPr lang="he-IL" sz="2400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8842" y="5306827"/>
            <a:ext cx="11615458" cy="1620259"/>
            <a:chOff x="238842" y="5306827"/>
            <a:chExt cx="11615458" cy="1620259"/>
          </a:xfrm>
        </p:grpSpPr>
        <p:sp>
          <p:nvSpPr>
            <p:cNvPr id="16" name="Rectangle 15"/>
            <p:cNvSpPr/>
            <p:nvPr/>
          </p:nvSpPr>
          <p:spPr>
            <a:xfrm>
              <a:off x="2011658" y="5348192"/>
              <a:ext cx="7112852" cy="1578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l" rtl="0">
                <a:lnSpc>
                  <a:spcPct val="115000"/>
                </a:lnSpc>
                <a:spcBef>
                  <a:spcPts val="1200"/>
                </a:spcBef>
              </a:pPr>
              <a:r>
                <a:rPr lang="en-US" sz="2800" b="1" dirty="0">
                  <a:solidFill>
                    <a:srgbClr val="0070C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CDQ</a:t>
              </a:r>
              <a:br>
                <a:rPr lang="en-US" sz="2800" b="1" dirty="0">
                  <a:solidFill>
                    <a:srgbClr val="0070C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2800" dirty="0">
                  <a:solidFill>
                    <a:prstClr val="black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IDIV Op32    </a:t>
              </a:r>
              <a:r>
                <a:rPr lang="en-US" sz="2800" dirty="0">
                  <a:solidFill>
                    <a:srgbClr val="00B050"/>
                  </a:solidFill>
                </a:rPr>
                <a:t>; EAX = EDX:EAX / Op32, </a:t>
              </a:r>
              <a:br>
                <a:rPr lang="en-US" sz="2800" dirty="0">
                  <a:solidFill>
                    <a:srgbClr val="00B050"/>
                  </a:solidFill>
                </a:rPr>
              </a:br>
              <a:r>
                <a:rPr lang="en-US" sz="2800" dirty="0">
                  <a:solidFill>
                    <a:srgbClr val="00B050"/>
                  </a:solidFill>
                </a:rPr>
                <a:t>                      ; EDX = EDX:EAX % Op32</a:t>
              </a:r>
            </a:p>
          </p:txBody>
        </p:sp>
        <p:sp>
          <p:nvSpPr>
            <p:cNvPr id="23" name="Oval Callout 22"/>
            <p:cNvSpPr/>
            <p:nvPr/>
          </p:nvSpPr>
          <p:spPr>
            <a:xfrm>
              <a:off x="276914" y="5306827"/>
              <a:ext cx="1612700" cy="808182"/>
            </a:xfrm>
            <a:prstGeom prst="wedgeEllipseCallout">
              <a:avLst>
                <a:gd name="adj1" fmla="val 87334"/>
                <a:gd name="adj2" fmla="val -786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800" dirty="0">
                <a:solidFill>
                  <a:prstClr val="white"/>
                </a:solidFill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238842" y="5344149"/>
              <a:ext cx="1688845" cy="574486"/>
            </a:xfrm>
            <a:prstGeom prst="rect">
              <a:avLst/>
            </a:prstGeom>
          </p:spPr>
          <p:txBody>
            <a:bodyPr vert="horz" lIns="91440" tIns="45720" rIns="91440" bIns="45720" rtlCol="1">
              <a:noAutofit/>
            </a:bodyPr>
            <a:lstStyle>
              <a:lvl1pPr marL="228600" indent="-228600" algn="r" defTabSz="914400" rtl="1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r" defTabSz="914400" rtl="1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he-IL" sz="2400" dirty="0">
                  <a:solidFill>
                    <a:prstClr val="black"/>
                  </a:solidFill>
                </a:rPr>
                <a:t>הרחב את</a:t>
              </a:r>
              <a:br>
                <a:rPr lang="en-US" sz="2400" dirty="0">
                  <a:solidFill>
                    <a:prstClr val="black"/>
                  </a:solidFill>
                </a:rPr>
              </a:br>
              <a:r>
                <a:rPr lang="en-US" sz="2400" dirty="0">
                  <a:solidFill>
                    <a:prstClr val="black"/>
                  </a:solidFill>
                </a:rPr>
                <a:t>EAX</a:t>
              </a:r>
              <a:r>
                <a:rPr lang="he-IL" sz="2400" dirty="0">
                  <a:solidFill>
                    <a:prstClr val="black"/>
                  </a:solidFill>
                </a:rPr>
                <a:t> ל-</a:t>
              </a:r>
              <a:r>
                <a:rPr lang="en-US" sz="2400" dirty="0">
                  <a:solidFill>
                    <a:prstClr val="black"/>
                  </a:solidFill>
                </a:rPr>
                <a:t>EDX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84798" y="5938611"/>
              <a:ext cx="356950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sz="2400" dirty="0">
                  <a:solidFill>
                    <a:srgbClr val="0070C0"/>
                  </a:solidFill>
                </a:rPr>
                <a:t>CDQ </a:t>
              </a:r>
              <a:r>
                <a:rPr lang="en-US" sz="2400" dirty="0">
                  <a:solidFill>
                    <a:prstClr val="black"/>
                  </a:solidFill>
                </a:rPr>
                <a:t>- </a:t>
              </a:r>
              <a:r>
                <a:rPr lang="en-US" sz="2400" dirty="0">
                  <a:solidFill>
                    <a:srgbClr val="0070C0"/>
                  </a:solidFill>
                </a:rPr>
                <a:t>C</a:t>
              </a:r>
              <a:r>
                <a:rPr lang="en-US" sz="2400" dirty="0">
                  <a:solidFill>
                    <a:prstClr val="black"/>
                  </a:solidFill>
                </a:rPr>
                <a:t>onvert </a:t>
              </a:r>
              <a:r>
                <a:rPr lang="en-US" sz="2400" dirty="0" err="1">
                  <a:solidFill>
                    <a:srgbClr val="0070C0"/>
                  </a:solidFill>
                </a:rPr>
                <a:t>D</a:t>
              </a:r>
              <a:r>
                <a:rPr lang="en-US" sz="2400" dirty="0" err="1">
                  <a:solidFill>
                    <a:prstClr val="black"/>
                  </a:solidFill>
                </a:rPr>
                <a:t>oubleword</a:t>
              </a:r>
              <a:br>
                <a:rPr lang="en-US" sz="2400" dirty="0">
                  <a:solidFill>
                    <a:prstClr val="black"/>
                  </a:solidFill>
                </a:rPr>
              </a:br>
              <a:r>
                <a:rPr lang="en-US" sz="2400" dirty="0">
                  <a:solidFill>
                    <a:prstClr val="black"/>
                  </a:solidFill>
                </a:rPr>
                <a:t>to </a:t>
              </a:r>
              <a:r>
                <a:rPr lang="en-US" sz="2400" dirty="0" err="1">
                  <a:solidFill>
                    <a:srgbClr val="0070C0"/>
                  </a:solidFill>
                </a:rPr>
                <a:t>Q</a:t>
              </a:r>
              <a:r>
                <a:rPr lang="en-US" sz="2400" dirty="0" err="1">
                  <a:solidFill>
                    <a:prstClr val="black"/>
                  </a:solidFill>
                </a:rPr>
                <a:t>uadword</a:t>
              </a:r>
              <a:r>
                <a:rPr lang="en-US" sz="2400" dirty="0">
                  <a:solidFill>
                    <a:prstClr val="black"/>
                  </a:solidFill>
                </a:rPr>
                <a:t>)</a:t>
              </a:r>
              <a:endParaRPr lang="he-IL" sz="2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558806" y="1948653"/>
            <a:ext cx="6037429" cy="662880"/>
          </a:xfrm>
          <a:prstGeom prst="roundRect">
            <a:avLst/>
          </a:prstGeom>
          <a:solidFill>
            <a:srgbClr val="DEEBF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128242"/>
            <a:ext cx="3621338" cy="121930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58806" y="2012867"/>
            <a:ext cx="6037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prstClr val="black"/>
                </a:solidFill>
              </a:rPr>
              <a:t>למה שווים המשתנים </a:t>
            </a:r>
            <a:r>
              <a:rPr lang="en-US" sz="2800" dirty="0">
                <a:solidFill>
                  <a:prstClr val="black"/>
                </a:solidFill>
              </a:rPr>
              <a:t>var1</a:t>
            </a:r>
            <a:r>
              <a:rPr lang="he-IL" sz="2800" dirty="0">
                <a:solidFill>
                  <a:prstClr val="black"/>
                </a:solidFill>
              </a:rPr>
              <a:t>, </a:t>
            </a:r>
            <a:r>
              <a:rPr lang="en-US" sz="2800" dirty="0">
                <a:solidFill>
                  <a:prstClr val="black"/>
                </a:solidFill>
              </a:rPr>
              <a:t>var2</a:t>
            </a:r>
            <a:r>
              <a:rPr lang="he-IL" sz="2800" dirty="0">
                <a:solidFill>
                  <a:prstClr val="black"/>
                </a:solidFill>
              </a:rPr>
              <a:t>,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he-I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var3</a:t>
            </a:r>
            <a:endParaRPr lang="he-IL" sz="28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287757" y="2327206"/>
            <a:ext cx="5553330" cy="25884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.DATA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 DB 00h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var2 DB 81h</a:t>
            </a:r>
          </a:p>
          <a:p>
            <a:pPr marL="457200" algn="l" rtl="0">
              <a:lnSpc>
                <a:spcPct val="115000"/>
              </a:lnSpc>
              <a:spcAft>
                <a:spcPts val="600"/>
              </a:spcAft>
            </a:pPr>
            <a:r>
              <a:rPr lang="en-US" sz="3200" b="1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var3 DB </a:t>
            </a:r>
            <a:r>
              <a:rPr lang="en-US" sz="3200" b="1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FFh</a:t>
            </a:r>
            <a:endParaRPr lang="en-US" sz="3200" b="1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12348" y="2888393"/>
            <a:ext cx="6376902" cy="2918274"/>
            <a:chOff x="4412348" y="2888393"/>
            <a:chExt cx="6376902" cy="2918274"/>
          </a:xfrm>
        </p:grpSpPr>
        <p:sp>
          <p:nvSpPr>
            <p:cNvPr id="2" name="Rectangle 1"/>
            <p:cNvSpPr/>
            <p:nvPr/>
          </p:nvSpPr>
          <p:spPr>
            <a:xfrm>
              <a:off x="7110046" y="2888393"/>
              <a:ext cx="13115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e-IL" sz="2800" dirty="0">
                  <a:solidFill>
                    <a:prstClr val="black"/>
                  </a:solidFill>
                </a:rPr>
                <a:t>זה תלוי:</a:t>
              </a:r>
              <a:endParaRPr lang="he-IL" dirty="0"/>
            </a:p>
          </p:txBody>
        </p:sp>
        <p:graphicFrame>
          <p:nvGraphicFramePr>
            <p:cNvPr id="36" name="Group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44719877"/>
                </p:ext>
              </p:extLst>
            </p:nvPr>
          </p:nvGraphicFramePr>
          <p:xfrm>
            <a:off x="4412348" y="3490187"/>
            <a:ext cx="6376902" cy="2316480"/>
          </p:xfrm>
          <a:graphic>
            <a:graphicData uri="http://schemas.openxmlformats.org/drawingml/2006/table">
              <a:tbl>
                <a:tblPr rtl="1">
                  <a:tableStyleId>{5940675A-B579-460E-94D1-54222C63F5DA}</a:tableStyleId>
                </a:tblPr>
                <a:tblGrid>
                  <a:gridCol w="131465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4892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806661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806661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87680">
                  <a:tc>
                    <a:txBody>
                      <a:bodyPr/>
                      <a:lstStyle/>
                      <a:p>
                        <a:pPr marL="285750" marR="0" lvl="0" indent="-28575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US" sz="2400" dirty="0"/>
                          <a:t>2’s comp</a:t>
                        </a:r>
                        <a:endPara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285750" marR="0" lvl="0" indent="-28575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Unsigned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cap="none" normalizeH="0" baseline="0" dirty="0">
                            <a:ln>
                              <a:noFill/>
                            </a:ln>
                            <a:effectLst/>
                          </a:rPr>
                          <a:t>Binary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b="0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Hexa</a:t>
                        </a:r>
                        <a:b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</a:br>
                        <a: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decimally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87680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he-IL" sz="240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</a:rPr>
                          <a:t>0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0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he-IL" sz="240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</a:rPr>
                          <a:t>00000000</a:t>
                        </a:r>
                        <a:r>
                          <a:rPr kumimoji="0" lang="en-US" sz="240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</a:rPr>
                          <a:t>b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he-IL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00</a:t>
                        </a:r>
                        <a: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h</a:t>
                        </a:r>
                        <a:endParaRPr kumimoji="0" lang="he-IL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87680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-127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129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he-IL" sz="240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</a:rPr>
                          <a:t>10000001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he-IL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81</a:t>
                        </a:r>
                        <a: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h</a:t>
                        </a:r>
                        <a:endParaRPr kumimoji="0" lang="he-IL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87680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-1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240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255</a:t>
                        </a:r>
                        <a:endParaRPr kumimoji="0" lang="he-IL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he-IL" sz="240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</a:rPr>
                          <a:t>11111111</a:t>
                        </a:r>
                        <a:endParaRPr kumimoji="0" lang="he-IL" sz="4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400" b="0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FFh</a:t>
                        </a:r>
                        <a:endParaRPr kumimoji="0" lang="he-IL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endParaRPr>
                      </a:p>
                    </a:txBody>
                    <a:tcPr marL="121920" marR="121920" marT="60960" marB="60960" anchor="ctr" horzOverflow="overflow"/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12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505945"/>
              </p:ext>
            </p:extLst>
          </p:nvPr>
        </p:nvGraphicFramePr>
        <p:xfrm>
          <a:off x="4412515" y="3489504"/>
          <a:ext cx="6376902" cy="231648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131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6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/>
                        <a:t>2’s comp</a:t>
                      </a:r>
                      <a:endParaRPr kumimoji="0" lang="he-IL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Binary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Hexa</a:t>
                      </a:r>
                      <a:b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decimally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00000000</a:t>
                      </a: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he-IL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-127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10000001</a:t>
                      </a:r>
                      <a:endParaRPr kumimoji="0" lang="he-IL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he-IL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kumimoji="0" lang="he-IL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11111111</a:t>
                      </a:r>
                      <a:endParaRPr kumimoji="0" lang="he-IL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FFh</a:t>
                      </a:r>
                      <a:endParaRPr kumimoji="0" lang="he-IL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21920" marR="121920" marT="60960" marB="6096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5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58D7-775F-4BDB-886B-B60983D8494E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he-I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1" y="128242"/>
            <a:ext cx="3621338" cy="121930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351314" y="1977742"/>
            <a:ext cx="7601577" cy="1620305"/>
          </a:xfrm>
          <a:prstGeom prst="roundRect">
            <a:avLst/>
          </a:prstGeom>
          <a:solidFill>
            <a:srgbClr val="DEEBF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474" y="2064465"/>
            <a:ext cx="7819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dirty="0">
                <a:solidFill>
                  <a:prstClr val="black"/>
                </a:solidFill>
              </a:rPr>
              <a:t>יש לחשב את החלוקה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של המשתנה המסומן </a:t>
            </a:r>
            <a:r>
              <a:rPr lang="en-US" sz="2800" dirty="0">
                <a:solidFill>
                  <a:prstClr val="black"/>
                </a:solidFill>
              </a:rPr>
              <a:t>x</a:t>
            </a:r>
            <a:r>
              <a:rPr lang="he-IL" sz="2800" dirty="0">
                <a:solidFill>
                  <a:prstClr val="black"/>
                </a:solidFill>
              </a:rPr>
              <a:t> שמוגדר כ-</a:t>
            </a:r>
            <a:r>
              <a:rPr lang="en-US" sz="2800" dirty="0">
                <a:solidFill>
                  <a:prstClr val="black"/>
                </a:solidFill>
              </a:rPr>
              <a:t>DW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he-IL" sz="2800" dirty="0">
                <a:solidFill>
                  <a:prstClr val="black"/>
                </a:solidFill>
              </a:rPr>
              <a:t>במשתנה המסומן </a:t>
            </a:r>
            <a:r>
              <a:rPr lang="en-US" sz="2800" dirty="0">
                <a:solidFill>
                  <a:prstClr val="black"/>
                </a:solidFill>
              </a:rPr>
              <a:t>y</a:t>
            </a:r>
            <a:r>
              <a:rPr lang="he-IL" sz="2800" dirty="0">
                <a:solidFill>
                  <a:prstClr val="black"/>
                </a:solidFill>
              </a:rPr>
              <a:t> שמוגדר כ-</a:t>
            </a:r>
            <a:r>
              <a:rPr lang="en-US" sz="2800" dirty="0">
                <a:solidFill>
                  <a:prstClr val="black"/>
                </a:solidFill>
              </a:rPr>
              <a:t> DB</a:t>
            </a:r>
            <a:r>
              <a:rPr lang="he-IL" sz="2800" dirty="0">
                <a:solidFill>
                  <a:prstClr val="black"/>
                </a:solidFill>
              </a:rPr>
              <a:t>וערכו בין 1-ל-100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7922" y="3958143"/>
            <a:ext cx="3121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400" dirty="0">
                <a:solidFill>
                  <a:prstClr val="black"/>
                </a:solidFill>
              </a:rPr>
              <a:t>MOV </a:t>
            </a:r>
            <a:r>
              <a:rPr lang="en-US" sz="2400" dirty="0" err="1">
                <a:solidFill>
                  <a:prstClr val="black"/>
                </a:solidFill>
              </a:rPr>
              <a:t>AX,x</a:t>
            </a:r>
            <a:endParaRPr lang="en-US" sz="2400" dirty="0">
              <a:solidFill>
                <a:prstClr val="black"/>
              </a:solidFill>
            </a:endParaRPr>
          </a:p>
          <a:p>
            <a:pPr lvl="0" algn="l" rtl="0"/>
            <a:r>
              <a:rPr lang="en-US" sz="2400" dirty="0">
                <a:solidFill>
                  <a:prstClr val="black"/>
                </a:solidFill>
              </a:rPr>
              <a:t>MOV </a:t>
            </a:r>
            <a:r>
              <a:rPr lang="en-US" sz="2400" dirty="0" err="1">
                <a:solidFill>
                  <a:prstClr val="black"/>
                </a:solidFill>
              </a:rPr>
              <a:t>BL,y</a:t>
            </a:r>
            <a:endParaRPr lang="en-US" sz="2400" dirty="0">
              <a:solidFill>
                <a:prstClr val="black"/>
              </a:solidFill>
            </a:endParaRPr>
          </a:p>
          <a:p>
            <a:pPr lvl="0" algn="l" rtl="0"/>
            <a:r>
              <a:rPr lang="en-US" sz="2400" dirty="0">
                <a:solidFill>
                  <a:prstClr val="black"/>
                </a:solidFill>
              </a:rPr>
              <a:t>IDIV BL  </a:t>
            </a:r>
            <a:r>
              <a:rPr lang="en-US" sz="2400" dirty="0">
                <a:solidFill>
                  <a:srgbClr val="00B050"/>
                </a:solidFill>
              </a:rPr>
              <a:t>; AL = AX / BL,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; AH = AX % BL</a:t>
            </a:r>
            <a:endParaRPr lang="he-IL" sz="24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97985" y="3945951"/>
            <a:ext cx="35549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rtl="0"/>
            <a:r>
              <a:rPr lang="en-US" sz="2400" dirty="0">
                <a:solidFill>
                  <a:prstClr val="black"/>
                </a:solidFill>
              </a:rPr>
              <a:t>MOV </a:t>
            </a:r>
            <a:r>
              <a:rPr lang="en-US" sz="2400" dirty="0" err="1">
                <a:solidFill>
                  <a:prstClr val="black"/>
                </a:solidFill>
              </a:rPr>
              <a:t>AX,x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CWD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MOV BX,0</a:t>
            </a:r>
          </a:p>
          <a:p>
            <a:pPr lvl="0" algn="l" rtl="0"/>
            <a:r>
              <a:rPr lang="en-US" sz="2400" dirty="0">
                <a:solidFill>
                  <a:prstClr val="black"/>
                </a:solidFill>
              </a:rPr>
              <a:t>MOV </a:t>
            </a:r>
            <a:r>
              <a:rPr lang="en-US" sz="2400" dirty="0" err="1">
                <a:solidFill>
                  <a:prstClr val="black"/>
                </a:solidFill>
              </a:rPr>
              <a:t>BL,y</a:t>
            </a:r>
            <a:endParaRPr lang="en-US" sz="2400" dirty="0">
              <a:solidFill>
                <a:prstClr val="black"/>
              </a:solidFill>
            </a:endParaRPr>
          </a:p>
          <a:p>
            <a:pPr lvl="0" algn="l" rtl="0"/>
            <a:r>
              <a:rPr lang="en-US" sz="2400" dirty="0">
                <a:solidFill>
                  <a:prstClr val="black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IDIV BX  </a:t>
            </a:r>
            <a:r>
              <a:rPr lang="en-US" sz="2400" dirty="0">
                <a:solidFill>
                  <a:srgbClr val="00B050"/>
                </a:solidFill>
              </a:rPr>
              <a:t>; AX = DX:AX / BX, 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            ; DX = DX:AX % BX</a:t>
            </a:r>
            <a:endParaRPr lang="he-IL" sz="2400" dirty="0">
              <a:solidFill>
                <a:srgbClr val="00B05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66645" y="3796984"/>
            <a:ext cx="3012831" cy="1959047"/>
            <a:chOff x="2567354" y="3843876"/>
            <a:chExt cx="3012831" cy="195904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567354" y="3843876"/>
              <a:ext cx="3012831" cy="1959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567354" y="3843876"/>
              <a:ext cx="3012831" cy="1959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 descr="http://thumbs.dreamstime.com/z/old-bomb-2589805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3474" r="762" b="11398"/>
          <a:stretch/>
        </p:blipFill>
        <p:spPr bwMode="auto">
          <a:xfrm>
            <a:off x="559821" y="4595468"/>
            <a:ext cx="2058646" cy="15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806"/>
            <a:ext cx="10515600" cy="61501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אוגר הדגלים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14922"/>
              </p:ext>
            </p:extLst>
          </p:nvPr>
        </p:nvGraphicFramePr>
        <p:xfrm>
          <a:off x="595603" y="1577306"/>
          <a:ext cx="10955695" cy="4114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38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2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הדגל מקוצר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שם הדגל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סוג הדגל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ZF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יידלק כשתוצאת הפעולה האריתמטית האחרונה תהיה שווה לאפס. נועד בעיקר לביצוע קפיצות מותנות.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אריתמטי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SF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דגל הסימן - יידלק כשהביט השמאלי ביותר באופרנד היעד בפעולה האחרונה יהיה 1, מה שמציין מספר שלילי.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אריתמטי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דגל הזוגי - יידלק כאשר מספר הביטים הדולקים בתוצאת הפעולה האריתמטית האחרונה הוא זוגי. ייכבה כאשר היא אי-זוגית.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אריתמטי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דגל </a:t>
                      </a:r>
                      <a:r>
                        <a:rPr lang="he-I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הנשא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משמעותי בפעולות במספרים בלתי מכוונים בלבד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במספרים כאלה, בביצוע פעולת חיבור שתוצאתה גדולה מטיפוס היעד, או בביצוע פעולת חיסור של ערך גדול מערך קטן ממנו, </a:t>
                      </a:r>
                      <a:r>
                        <a:rPr lang="he-I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ידלק</a:t>
                      </a: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דגל זה.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אריתמטי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דגל הגלישה - יידלק לאחר ביצוע פעולה אריתמטית שבה סימן התוצאה (+/-) שגוי.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אריתמטי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22831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35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קפיצות מותנות הבודקות ערך של דגל מסוים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18735" y="1515674"/>
          <a:ext cx="8030618" cy="4917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079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הוראה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>
                          <a:effectLst/>
                        </a:rPr>
                        <a:t>תיאור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marL="110490" indent="-110490" algn="ctr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התנאי הנבדק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JC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נשא דלוק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CF = 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JNC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נשא כבוי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CF = 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JZ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אפס דלוק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ZF  = 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JNZ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אפס כבוי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ZF = 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סימן דלוק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SF = 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JNS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סימן כבוי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SF = 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JO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גלישה דלוק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OF = 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JNO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גלישה כבוי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OF = 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21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JP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400" dirty="0">
                          <a:effectLst/>
                        </a:rPr>
                        <a:t>קפוץ אם דגל זוגיות דלוק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lvl="2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PF = 1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9838">
                <a:tc>
                  <a:txBody>
                    <a:bodyPr/>
                    <a:lstStyle/>
                    <a:p>
                      <a:pPr lvl="1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JNP</a:t>
                      </a: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marL="0" marR="0" indent="85725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>
                          <a:effectLst/>
                        </a:rPr>
                        <a:t>קפוץ אם דגל זוגיות כבוי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PF = 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97" marR="5797" marT="5797" marB="579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12244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11203"/>
          </a:xfrm>
        </p:spPr>
        <p:txBody>
          <a:bodyPr/>
          <a:lstStyle/>
          <a:p>
            <a:pPr algn="ctr"/>
            <a:r>
              <a:rPr lang="he-IL" dirty="0"/>
              <a:t>קפיצות מותנות להשוואה בין מספרים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223711"/>
            <a:ext cx="12192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500" dirty="0">
                <a:solidFill>
                  <a:prstClr val="black"/>
                </a:solidFill>
              </a:rPr>
              <a:t>ההשוואה בין האופרטור הראשון לשני, למשל </a:t>
            </a:r>
            <a:r>
              <a:rPr lang="en-US" sz="2500" dirty="0">
                <a:solidFill>
                  <a:prstClr val="black"/>
                </a:solidFill>
              </a:rPr>
              <a:t>JA</a:t>
            </a:r>
            <a:r>
              <a:rPr lang="he-IL" sz="2500" dirty="0">
                <a:solidFill>
                  <a:prstClr val="black"/>
                </a:solidFill>
              </a:rPr>
              <a:t> מבצע קפיצה אם האופרטור הראשון גדול מהשני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7632" y="1165728"/>
          <a:ext cx="11196735" cy="4937760"/>
        </p:xfrm>
        <a:graphic>
          <a:graphicData uri="http://schemas.openxmlformats.org/drawingml/2006/table">
            <a:tbl>
              <a:tblPr rtl="1" firstRow="1" firstCol="1" lastRow="1" lastCol="1" bandRow="1" bandCol="1"/>
              <a:tblGrid>
                <a:gridCol w="313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תיאור תנאי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למספרים עם סימן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למספרים ללא סימן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גדול ממש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JG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JNLE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reater </a:t>
                      </a:r>
                      <a:b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ess or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JNBE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ump if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bove</a:t>
                      </a:r>
                      <a:b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ump if </a:t>
                      </a:r>
                      <a:r>
                        <a:rPr lang="en-US" sz="2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sz="2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elow or </a:t>
                      </a:r>
                      <a:r>
                        <a:rPr lang="en-US" sz="2400" b="1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2400" baseline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qual)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קטן ממש 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JL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JNGE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JB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JNAE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גדול או שווה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JGE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JNL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JNB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קטן או שווה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JLE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JNG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JBE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JNA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שווה      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indent="85725" algn="r" rtl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he-IL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קפוץ אם שונה   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JNE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32997"/>
            <a:ext cx="4114800" cy="365125"/>
          </a:xfrm>
        </p:spPr>
        <p:txBody>
          <a:bodyPr/>
          <a:lstStyle/>
          <a:p>
            <a:r>
              <a:rPr lang="he-IL">
                <a:solidFill>
                  <a:prstClr val="black">
                    <a:tint val="75000"/>
                  </a:prstClr>
                </a:solidFill>
              </a:rPr>
              <a:t>רן דרור ©</a:t>
            </a:r>
          </a:p>
        </p:txBody>
      </p:sp>
    </p:spTree>
    <p:extLst>
      <p:ext uri="{BB962C8B-B14F-4D97-AF65-F5344CB8AC3E}">
        <p14:creationId xmlns:p14="http://schemas.microsoft.com/office/powerpoint/2010/main" val="39073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935</Words>
  <Application>Microsoft Office PowerPoint</Application>
  <PresentationFormat>Widescreen</PresentationFormat>
  <Paragraphs>301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2_Office Theme</vt:lpstr>
      <vt:lpstr>4_Office Theme</vt:lpstr>
      <vt:lpstr>מעבדה 5 מספרים עם סימן קפיצות ולולאות</vt:lpstr>
      <vt:lpstr>2’s complement</vt:lpstr>
      <vt:lpstr>כפל וחילוק עם סימן (השקף זהה לשקף על כפל וחלוקה ללא סימן, כשהשינוי היחיד הוא ש-MUL הוחלף ב-IMUL ו-DIV ב-IDIV)</vt:lpstr>
      <vt:lpstr>בחלוקה צריך לשים לב</vt:lpstr>
      <vt:lpstr>PowerPoint Presentation</vt:lpstr>
      <vt:lpstr>PowerPoint Presentation</vt:lpstr>
      <vt:lpstr>אוגר הדגלים</vt:lpstr>
      <vt:lpstr>קפיצות מותנות הבודקות ערך של דגל מסוים </vt:lpstr>
      <vt:lpstr>קפיצות מותנות להשוואה בין מספרים</vt:lpstr>
      <vt:lpstr>PowerPoint Presentation</vt:lpstr>
      <vt:lpstr>PowerPoint Presentation</vt:lpstr>
      <vt:lpstr>LOOP</vt:lpstr>
      <vt:lpstr>לולאות מקוננות</vt:lpstr>
      <vt:lpstr>PowerPoint Presentation</vt:lpstr>
      <vt:lpstr>שלב ראשון – מימוש ב-C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מספרים עם סימן קפיצות ולולאות</dc:title>
  <dc:creator>רן דרור</dc:creator>
  <cp:lastModifiedBy>win1</cp:lastModifiedBy>
  <cp:revision>356</cp:revision>
  <cp:lastPrinted>2017-11-27T17:54:40Z</cp:lastPrinted>
  <dcterms:created xsi:type="dcterms:W3CDTF">2016-02-16T08:22:29Z</dcterms:created>
  <dcterms:modified xsi:type="dcterms:W3CDTF">2019-10-21T16:32:28Z</dcterms:modified>
</cp:coreProperties>
</file>